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49"/>
  </p:notesMasterIdLst>
  <p:handoutMasterIdLst>
    <p:handoutMasterId r:id="rId250"/>
  </p:handoutMasterIdLst>
  <p:sldIdLst>
    <p:sldId id="544" r:id="rId2"/>
    <p:sldId id="263" r:id="rId3"/>
    <p:sldId id="545" r:id="rId4"/>
    <p:sldId id="882" r:id="rId5"/>
    <p:sldId id="880" r:id="rId6"/>
    <p:sldId id="881" r:id="rId7"/>
    <p:sldId id="883" r:id="rId8"/>
    <p:sldId id="884" r:id="rId9"/>
    <p:sldId id="874" r:id="rId10"/>
    <p:sldId id="885" r:id="rId11"/>
    <p:sldId id="886" r:id="rId12"/>
    <p:sldId id="890" r:id="rId13"/>
    <p:sldId id="894" r:id="rId14"/>
    <p:sldId id="895" r:id="rId15"/>
    <p:sldId id="891" r:id="rId16"/>
    <p:sldId id="896" r:id="rId17"/>
    <p:sldId id="897" r:id="rId18"/>
    <p:sldId id="898" r:id="rId19"/>
    <p:sldId id="899" r:id="rId20"/>
    <p:sldId id="900" r:id="rId21"/>
    <p:sldId id="892" r:id="rId22"/>
    <p:sldId id="901" r:id="rId23"/>
    <p:sldId id="903" r:id="rId24"/>
    <p:sldId id="905" r:id="rId25"/>
    <p:sldId id="912" r:id="rId26"/>
    <p:sldId id="906" r:id="rId27"/>
    <p:sldId id="893" r:id="rId28"/>
    <p:sldId id="907" r:id="rId29"/>
    <p:sldId id="910" r:id="rId30"/>
    <p:sldId id="909" r:id="rId31"/>
    <p:sldId id="908" r:id="rId32"/>
    <p:sldId id="911" r:id="rId33"/>
    <p:sldId id="913" r:id="rId34"/>
    <p:sldId id="916" r:id="rId35"/>
    <p:sldId id="914" r:id="rId36"/>
    <p:sldId id="917" r:id="rId37"/>
    <p:sldId id="887" r:id="rId38"/>
    <p:sldId id="918" r:id="rId39"/>
    <p:sldId id="919" r:id="rId40"/>
    <p:sldId id="1046" r:id="rId41"/>
    <p:sldId id="1047" r:id="rId42"/>
    <p:sldId id="1048" r:id="rId43"/>
    <p:sldId id="1049" r:id="rId44"/>
    <p:sldId id="920" r:id="rId45"/>
    <p:sldId id="921" r:id="rId46"/>
    <p:sldId id="922" r:id="rId47"/>
    <p:sldId id="888" r:id="rId48"/>
    <p:sldId id="923" r:id="rId49"/>
    <p:sldId id="1140" r:id="rId50"/>
    <p:sldId id="924" r:id="rId51"/>
    <p:sldId id="926" r:id="rId52"/>
    <p:sldId id="927" r:id="rId53"/>
    <p:sldId id="875" r:id="rId54"/>
    <p:sldId id="928" r:id="rId55"/>
    <p:sldId id="1141" r:id="rId56"/>
    <p:sldId id="930" r:id="rId57"/>
    <p:sldId id="934" r:id="rId58"/>
    <p:sldId id="936" r:id="rId59"/>
    <p:sldId id="937" r:id="rId60"/>
    <p:sldId id="938" r:id="rId61"/>
    <p:sldId id="939" r:id="rId62"/>
    <p:sldId id="971" r:id="rId63"/>
    <p:sldId id="967" r:id="rId64"/>
    <p:sldId id="940" r:id="rId65"/>
    <p:sldId id="941" r:id="rId66"/>
    <p:sldId id="968" r:id="rId67"/>
    <p:sldId id="969" r:id="rId68"/>
    <p:sldId id="943" r:id="rId69"/>
    <p:sldId id="944" r:id="rId70"/>
    <p:sldId id="945" r:id="rId71"/>
    <p:sldId id="970" r:id="rId72"/>
    <p:sldId id="946" r:id="rId73"/>
    <p:sldId id="947" r:id="rId74"/>
    <p:sldId id="948" r:id="rId75"/>
    <p:sldId id="949" r:id="rId76"/>
    <p:sldId id="950" r:id="rId77"/>
    <p:sldId id="951" r:id="rId78"/>
    <p:sldId id="952" r:id="rId79"/>
    <p:sldId id="953" r:id="rId80"/>
    <p:sldId id="954" r:id="rId81"/>
    <p:sldId id="955" r:id="rId82"/>
    <p:sldId id="956" r:id="rId83"/>
    <p:sldId id="958" r:id="rId84"/>
    <p:sldId id="957" r:id="rId85"/>
    <p:sldId id="1139" r:id="rId86"/>
    <p:sldId id="959" r:id="rId87"/>
    <p:sldId id="1142" r:id="rId88"/>
    <p:sldId id="960" r:id="rId89"/>
    <p:sldId id="961" r:id="rId90"/>
    <p:sldId id="962" r:id="rId91"/>
    <p:sldId id="963" r:id="rId92"/>
    <p:sldId id="965" r:id="rId93"/>
    <p:sldId id="1005" r:id="rId94"/>
    <p:sldId id="1006" r:id="rId95"/>
    <p:sldId id="1007" r:id="rId96"/>
    <p:sldId id="964" r:id="rId97"/>
    <p:sldId id="1003" r:id="rId98"/>
    <p:sldId id="966" r:id="rId99"/>
    <p:sldId id="935" r:id="rId100"/>
    <p:sldId id="972" r:id="rId101"/>
    <p:sldId id="973" r:id="rId102"/>
    <p:sldId id="1130" r:id="rId103"/>
    <p:sldId id="1131" r:id="rId104"/>
    <p:sldId id="1132" r:id="rId105"/>
    <p:sldId id="1133" r:id="rId106"/>
    <p:sldId id="974" r:id="rId107"/>
    <p:sldId id="975" r:id="rId108"/>
    <p:sldId id="976" r:id="rId109"/>
    <p:sldId id="931" r:id="rId110"/>
    <p:sldId id="977" r:id="rId111"/>
    <p:sldId id="978" r:id="rId112"/>
    <p:sldId id="979" r:id="rId113"/>
    <p:sldId id="980" r:id="rId114"/>
    <p:sldId id="932" r:id="rId115"/>
    <p:sldId id="933" r:id="rId116"/>
    <p:sldId id="982" r:id="rId117"/>
    <p:sldId id="983" r:id="rId118"/>
    <p:sldId id="984" r:id="rId119"/>
    <p:sldId id="985" r:id="rId120"/>
    <p:sldId id="986" r:id="rId121"/>
    <p:sldId id="1128" r:id="rId122"/>
    <p:sldId id="981" r:id="rId123"/>
    <p:sldId id="1050" r:id="rId124"/>
    <p:sldId id="987" r:id="rId125"/>
    <p:sldId id="1051" r:id="rId126"/>
    <p:sldId id="876" r:id="rId127"/>
    <p:sldId id="988" r:id="rId128"/>
    <p:sldId id="989" r:id="rId129"/>
    <p:sldId id="999" r:id="rId130"/>
    <p:sldId id="1000" r:id="rId131"/>
    <p:sldId id="1010" r:id="rId132"/>
    <p:sldId id="1052" r:id="rId133"/>
    <p:sldId id="1137" r:id="rId134"/>
    <p:sldId id="990" r:id="rId135"/>
    <p:sldId id="1011" r:id="rId136"/>
    <p:sldId id="1012" r:id="rId137"/>
    <p:sldId id="1013" r:id="rId138"/>
    <p:sldId id="1025" r:id="rId139"/>
    <p:sldId id="1024" r:id="rId140"/>
    <p:sldId id="1016" r:id="rId141"/>
    <p:sldId id="1053" r:id="rId142"/>
    <p:sldId id="1054" r:id="rId143"/>
    <p:sldId id="1027" r:id="rId144"/>
    <p:sldId id="1055" r:id="rId145"/>
    <p:sldId id="1057" r:id="rId146"/>
    <p:sldId id="1056" r:id="rId147"/>
    <p:sldId id="1129" r:id="rId148"/>
    <p:sldId id="1058" r:id="rId149"/>
    <p:sldId id="1059" r:id="rId150"/>
    <p:sldId id="1017" r:id="rId151"/>
    <p:sldId id="1026" r:id="rId152"/>
    <p:sldId id="1018" r:id="rId153"/>
    <p:sldId id="1022" r:id="rId154"/>
    <p:sldId id="1019" r:id="rId155"/>
    <p:sldId id="1061" r:id="rId156"/>
    <p:sldId id="1062" r:id="rId157"/>
    <p:sldId id="1063" r:id="rId158"/>
    <p:sldId id="1060" r:id="rId159"/>
    <p:sldId id="1020" r:id="rId160"/>
    <p:sldId id="1015" r:id="rId161"/>
    <p:sldId id="1014" r:id="rId162"/>
    <p:sldId id="991" r:id="rId163"/>
    <p:sldId id="1028" r:id="rId164"/>
    <p:sldId id="1029" r:id="rId165"/>
    <p:sldId id="1030" r:id="rId166"/>
    <p:sldId id="1138" r:id="rId167"/>
    <p:sldId id="1031" r:id="rId168"/>
    <p:sldId id="1035" r:id="rId169"/>
    <p:sldId id="1036" r:id="rId170"/>
    <p:sldId id="992" r:id="rId171"/>
    <p:sldId id="1136" r:id="rId172"/>
    <p:sldId id="1038" r:id="rId173"/>
    <p:sldId id="1040" r:id="rId174"/>
    <p:sldId id="1135" r:id="rId175"/>
    <p:sldId id="1041" r:id="rId176"/>
    <p:sldId id="1042" r:id="rId177"/>
    <p:sldId id="877" r:id="rId178"/>
    <p:sldId id="1064" r:id="rId179"/>
    <p:sldId id="1065" r:id="rId180"/>
    <p:sldId id="1066" r:id="rId181"/>
    <p:sldId id="1067" r:id="rId182"/>
    <p:sldId id="1068" r:id="rId183"/>
    <p:sldId id="1069" r:id="rId184"/>
    <p:sldId id="1070" r:id="rId185"/>
    <p:sldId id="1071" r:id="rId186"/>
    <p:sldId id="878" r:id="rId187"/>
    <p:sldId id="1072" r:id="rId188"/>
    <p:sldId id="1073" r:id="rId189"/>
    <p:sldId id="1074" r:id="rId190"/>
    <p:sldId id="1075" r:id="rId191"/>
    <p:sldId id="1078" r:id="rId192"/>
    <p:sldId id="1077" r:id="rId193"/>
    <p:sldId id="1076" r:id="rId194"/>
    <p:sldId id="1079" r:id="rId195"/>
    <p:sldId id="1080" r:id="rId196"/>
    <p:sldId id="1083" r:id="rId197"/>
    <p:sldId id="1081" r:id="rId198"/>
    <p:sldId id="1082" r:id="rId199"/>
    <p:sldId id="1084" r:id="rId200"/>
    <p:sldId id="1085" r:id="rId201"/>
    <p:sldId id="1086" r:id="rId202"/>
    <p:sldId id="1087" r:id="rId203"/>
    <p:sldId id="1089" r:id="rId204"/>
    <p:sldId id="1090" r:id="rId205"/>
    <p:sldId id="879" r:id="rId206"/>
    <p:sldId id="1044" r:id="rId207"/>
    <p:sldId id="1043" r:id="rId208"/>
    <p:sldId id="1092" r:id="rId209"/>
    <p:sldId id="1099" r:id="rId210"/>
    <p:sldId id="1098" r:id="rId211"/>
    <p:sldId id="1097" r:id="rId212"/>
    <p:sldId id="1100" r:id="rId213"/>
    <p:sldId id="1101" r:id="rId214"/>
    <p:sldId id="1102" r:id="rId215"/>
    <p:sldId id="1105" r:id="rId216"/>
    <p:sldId id="1103" r:id="rId217"/>
    <p:sldId id="1104" r:id="rId218"/>
    <p:sldId id="1096" r:id="rId219"/>
    <p:sldId id="1095" r:id="rId220"/>
    <p:sldId id="1094" r:id="rId221"/>
    <p:sldId id="1093" r:id="rId222"/>
    <p:sldId id="1106" r:id="rId223"/>
    <p:sldId id="1091" r:id="rId224"/>
    <p:sldId id="1107" r:id="rId225"/>
    <p:sldId id="1108" r:id="rId226"/>
    <p:sldId id="1109" r:id="rId227"/>
    <p:sldId id="1110" r:id="rId228"/>
    <p:sldId id="1111" r:id="rId229"/>
    <p:sldId id="1112" r:id="rId230"/>
    <p:sldId id="1113" r:id="rId231"/>
    <p:sldId id="1045" r:id="rId232"/>
    <p:sldId id="1114" r:id="rId233"/>
    <p:sldId id="1115" r:id="rId234"/>
    <p:sldId id="1116" r:id="rId235"/>
    <p:sldId id="1117" r:id="rId236"/>
    <p:sldId id="1119" r:id="rId237"/>
    <p:sldId id="1121" r:id="rId238"/>
    <p:sldId id="1122" r:id="rId239"/>
    <p:sldId id="1123" r:id="rId240"/>
    <p:sldId id="1120" r:id="rId241"/>
    <p:sldId id="1118" r:id="rId242"/>
    <p:sldId id="1124" r:id="rId243"/>
    <p:sldId id="1125" r:id="rId244"/>
    <p:sldId id="1126" r:id="rId245"/>
    <p:sldId id="1127" r:id="rId246"/>
    <p:sldId id="1134" r:id="rId247"/>
    <p:sldId id="871" r:id="rId248"/>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00"/>
    <a:srgbClr val="00002E"/>
    <a:srgbClr val="B9DCFF"/>
    <a:srgbClr val="6699FF"/>
    <a:srgbClr val="3333FF"/>
    <a:srgbClr val="C5A1C1"/>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9" autoAdjust="0"/>
    <p:restoredTop sz="85794" autoAdjust="0"/>
  </p:normalViewPr>
  <p:slideViewPr>
    <p:cSldViewPr>
      <p:cViewPr varScale="1">
        <p:scale>
          <a:sx n="116" d="100"/>
          <a:sy n="116" d="100"/>
        </p:scale>
        <p:origin x="-1392" y="-102"/>
      </p:cViewPr>
      <p:guideLst>
        <p:guide orient="horz" pos="2160"/>
        <p:guide pos="2880"/>
      </p:guideLst>
    </p:cSldViewPr>
  </p:slideViewPr>
  <p:outlineViewPr>
    <p:cViewPr>
      <p:scale>
        <a:sx n="33" d="100"/>
        <a:sy n="33" d="100"/>
      </p:scale>
      <p:origin x="0" y="60066"/>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handoutMaster" Target="handoutMasters/handout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AA075338-8400-4EFC-90EC-704499FA5E91}" type="slidenum">
              <a:rPr lang="zh-CN" altLang="en-US"/>
              <a:pPr>
                <a:defRPr/>
              </a:pPr>
              <a:t>‹#›</a:t>
            </a:fld>
            <a:endParaRPr lang="en-US" altLang="zh-CN"/>
          </a:p>
        </p:txBody>
      </p:sp>
    </p:spTree>
    <p:extLst>
      <p:ext uri="{BB962C8B-B14F-4D97-AF65-F5344CB8AC3E}">
        <p14:creationId xmlns:p14="http://schemas.microsoft.com/office/powerpoint/2010/main" val="3095653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241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D515449-5DF4-45BC-AAE2-3BFF1BC7AD3A}" type="slidenum">
              <a:rPr lang="zh-CN" altLang="en-US"/>
              <a:pPr>
                <a:defRPr/>
              </a:pPr>
              <a:t>‹#›</a:t>
            </a:fld>
            <a:endParaRPr lang="en-US" altLang="zh-CN"/>
          </a:p>
        </p:txBody>
      </p:sp>
    </p:spTree>
    <p:extLst>
      <p:ext uri="{BB962C8B-B14F-4D97-AF65-F5344CB8AC3E}">
        <p14:creationId xmlns:p14="http://schemas.microsoft.com/office/powerpoint/2010/main" val="3195395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smtClean="0"/>
              <a:t>在一次成功传输后的第一个竞争时隙，所有站点同时竞争。如果只有一个站点申请，则获得信道。否则在下一竞争时隙，有一半站点参与竞争（递归），下一时隙由另一半站点参与竞争</a:t>
            </a:r>
          </a:p>
          <a:p>
            <a:pPr eaLnBrk="1" hangingPunct="1">
              <a:lnSpc>
                <a:spcPct val="150000"/>
              </a:lnSpc>
            </a:pPr>
            <a:r>
              <a:rPr lang="zh-CN" altLang="en-US" sz="1200" dirty="0" smtClean="0"/>
              <a:t> 即将所有站点构成一棵完全二叉树。对二叉树作深度优先搜索</a:t>
            </a:r>
          </a:p>
          <a:p>
            <a:endParaRPr lang="zh-CN" altLang="en-US" dirty="0"/>
          </a:p>
        </p:txBody>
      </p:sp>
      <p:sp>
        <p:nvSpPr>
          <p:cNvPr id="4" name="灯片编号占位符 3"/>
          <p:cNvSpPr>
            <a:spLocks noGrp="1"/>
          </p:cNvSpPr>
          <p:nvPr>
            <p:ph type="sldNum" sz="quarter" idx="10"/>
          </p:nvPr>
        </p:nvSpPr>
        <p:spPr/>
        <p:txBody>
          <a:bodyPr/>
          <a:lstStyle/>
          <a:p>
            <a:pPr>
              <a:defRPr/>
            </a:pPr>
            <a:fld id="{4D515449-5DF4-45BC-AAE2-3BFF1BC7AD3A}" type="slidenum">
              <a:rPr lang="zh-CN" altLang="en-US" smtClean="0"/>
              <a:pPr>
                <a:defRPr/>
              </a:pPr>
              <a:t>50</a:t>
            </a:fld>
            <a:endParaRPr lang="en-US" altLang="zh-CN"/>
          </a:p>
        </p:txBody>
      </p:sp>
    </p:spTree>
    <p:extLst>
      <p:ext uri="{BB962C8B-B14F-4D97-AF65-F5344CB8AC3E}">
        <p14:creationId xmlns:p14="http://schemas.microsoft.com/office/powerpoint/2010/main" val="255292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此页是与学生互动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可以现场演示教学查询</a:t>
            </a:r>
            <a:r>
              <a:rPr lang="en-US" altLang="zh-CN" dirty="0" smtClean="0"/>
              <a:t>MAC</a:t>
            </a:r>
            <a:r>
              <a:rPr lang="zh-CN" altLang="en-US" dirty="0" smtClean="0"/>
              <a:t>地址的命令</a:t>
            </a:r>
            <a:r>
              <a:rPr lang="en-US" altLang="zh-CN" dirty="0" smtClean="0"/>
              <a:t>(ipconfig</a:t>
            </a:r>
            <a:r>
              <a:rPr lang="zh-CN" altLang="en-US" dirty="0" smtClean="0"/>
              <a:t> </a:t>
            </a:r>
            <a:r>
              <a:rPr lang="en-US" altLang="zh-CN" dirty="0" smtClean="0"/>
              <a:t>/all)</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然后让学生查询自己电脑或手机的</a:t>
            </a:r>
            <a:r>
              <a:rPr lang="en-US" altLang="zh-CN" dirty="0" smtClean="0"/>
              <a:t>MAC</a:t>
            </a:r>
            <a:r>
              <a:rPr lang="zh-CN" altLang="en-US" dirty="0" smtClean="0"/>
              <a:t>地址（手机或</a:t>
            </a:r>
            <a:r>
              <a:rPr lang="en-US" altLang="zh-CN" dirty="0" smtClean="0"/>
              <a:t>Linux</a:t>
            </a:r>
            <a:r>
              <a:rPr lang="zh-CN" altLang="en-US" dirty="0" smtClean="0"/>
              <a:t>平台不能使用</a:t>
            </a:r>
            <a:r>
              <a:rPr lang="en-US" altLang="zh-CN" dirty="0" smtClean="0"/>
              <a:t>ipconfig</a:t>
            </a:r>
            <a:r>
              <a:rPr lang="zh-CN" altLang="en-US" dirty="0" smtClean="0"/>
              <a:t>命令）</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然后在</a:t>
            </a:r>
            <a:r>
              <a:rPr lang="en-US" altLang="zh-CN" dirty="0" smtClean="0"/>
              <a:t>OUI lookup tool</a:t>
            </a:r>
            <a:r>
              <a:rPr lang="zh-CN" altLang="en-US" dirty="0" smtClean="0"/>
              <a:t>页面中查询得到设备厂商名称</a:t>
            </a:r>
            <a:r>
              <a:rPr lang="en-US" altLang="zh-CN" dirty="0" smtClean="0"/>
              <a:t>,</a:t>
            </a:r>
            <a:r>
              <a:rPr lang="zh-CN" altLang="en-US" dirty="0" smtClean="0"/>
              <a:t>也可在</a:t>
            </a:r>
            <a:r>
              <a:rPr lang="en-US" altLang="zh-CN" sz="1200" b="0" i="0" kern="1200" dirty="0" smtClean="0">
                <a:solidFill>
                  <a:schemeClr val="tx1"/>
                </a:solidFill>
                <a:effectLst/>
                <a:latin typeface="Times New Roman" pitchFamily="18" charset="0"/>
                <a:ea typeface="宋体" pitchFamily="2" charset="-122"/>
                <a:cs typeface="+mn-cs"/>
              </a:rPr>
              <a:t>https://www.wireshark.org/tools/oui-lookup.html</a:t>
            </a:r>
            <a:r>
              <a:rPr lang="zh-CN" altLang="en-US" sz="1200" b="0" i="0" kern="1200" dirty="0" smtClean="0">
                <a:solidFill>
                  <a:schemeClr val="tx1"/>
                </a:solidFill>
                <a:effectLst/>
                <a:latin typeface="Times New Roman" pitchFamily="18" charset="0"/>
                <a:ea typeface="宋体" pitchFamily="2" charset="-122"/>
                <a:cs typeface="+mn-cs"/>
              </a:rPr>
              <a:t>中查询</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D515449-5DF4-45BC-AAE2-3BFF1BC7AD3A}" type="slidenum">
              <a:rPr lang="zh-CN" altLang="en-US" smtClean="0"/>
              <a:pPr>
                <a:defRPr/>
              </a:pPr>
              <a:t>87</a:t>
            </a:fld>
            <a:endParaRPr lang="en-US" altLang="zh-CN"/>
          </a:p>
        </p:txBody>
      </p:sp>
    </p:spTree>
    <p:extLst>
      <p:ext uri="{BB962C8B-B14F-4D97-AF65-F5344CB8AC3E}">
        <p14:creationId xmlns:p14="http://schemas.microsoft.com/office/powerpoint/2010/main" val="181469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要点：</a:t>
            </a:r>
            <a:endParaRPr lang="en-US" altLang="zh-CN" dirty="0" smtClean="0"/>
          </a:p>
          <a:p>
            <a:pPr marL="171450" indent="-171450">
              <a:buFont typeface="Arial" panose="020B0604020202020204" pitchFamily="34" charset="0"/>
              <a:buChar char="•"/>
            </a:pPr>
            <a:r>
              <a:rPr lang="zh-CN" altLang="en-US" dirty="0" smtClean="0"/>
              <a:t>区分</a:t>
            </a:r>
            <a:r>
              <a:rPr lang="en-US" altLang="zh-CN" dirty="0" smtClean="0"/>
              <a:t>SSID</a:t>
            </a:r>
            <a:r>
              <a:rPr lang="zh-CN" altLang="en-US" dirty="0" smtClean="0"/>
              <a:t>和</a:t>
            </a:r>
            <a:r>
              <a:rPr lang="en-US" altLang="zh-CN" dirty="0" smtClean="0"/>
              <a:t>BSSID</a:t>
            </a:r>
            <a:r>
              <a:rPr lang="zh-CN" altLang="en-US" dirty="0" smtClean="0"/>
              <a:t>，可以使用学生连接</a:t>
            </a:r>
            <a:r>
              <a:rPr lang="en-US" altLang="zh-CN" dirty="0" err="1" smtClean="0"/>
              <a:t>WiFi</a:t>
            </a:r>
            <a:r>
              <a:rPr lang="zh-CN" altLang="en-US" dirty="0" smtClean="0"/>
              <a:t>的情况进行讲解</a:t>
            </a:r>
            <a:endParaRPr lang="en-US" altLang="zh-CN" dirty="0" smtClean="0"/>
          </a:p>
          <a:p>
            <a:pPr marL="171450" indent="-171450">
              <a:buFont typeface="Arial" panose="020B0604020202020204" pitchFamily="34" charset="0"/>
              <a:buChar char="•"/>
            </a:pPr>
            <a:r>
              <a:rPr lang="zh-CN" altLang="en-US" dirty="0" smtClean="0"/>
              <a:t>一个</a:t>
            </a:r>
            <a:r>
              <a:rPr lang="en-US" altLang="zh-CN" dirty="0" smtClean="0"/>
              <a:t>ESS</a:t>
            </a:r>
            <a:r>
              <a:rPr lang="zh-CN" altLang="en-US" dirty="0" smtClean="0"/>
              <a:t>有一个</a:t>
            </a:r>
            <a:r>
              <a:rPr lang="en-US" altLang="zh-CN" dirty="0" smtClean="0"/>
              <a:t>SSID</a:t>
            </a:r>
            <a:r>
              <a:rPr lang="zh-CN" altLang="en-US" dirty="0" smtClean="0"/>
              <a:t>，每个</a:t>
            </a:r>
            <a:r>
              <a:rPr lang="en-US" altLang="zh-CN" dirty="0" smtClean="0"/>
              <a:t>ESS</a:t>
            </a:r>
            <a:r>
              <a:rPr lang="zh-CN" altLang="en-US" dirty="0" smtClean="0"/>
              <a:t>可以包含多个</a:t>
            </a:r>
            <a:r>
              <a:rPr lang="en-US" altLang="zh-CN" dirty="0" smtClean="0"/>
              <a:t>BSS</a:t>
            </a:r>
            <a:r>
              <a:rPr lang="zh-CN" altLang="en-US" dirty="0" smtClean="0"/>
              <a:t>，每个</a:t>
            </a:r>
            <a:r>
              <a:rPr lang="en-US" altLang="zh-CN" dirty="0" smtClean="0"/>
              <a:t>BSS</a:t>
            </a:r>
            <a:r>
              <a:rPr lang="zh-CN" altLang="en-US" dirty="0" smtClean="0"/>
              <a:t>的</a:t>
            </a:r>
            <a:r>
              <a:rPr lang="en-US" altLang="zh-CN" dirty="0" smtClean="0"/>
              <a:t>BSSID</a:t>
            </a:r>
            <a:r>
              <a:rPr lang="zh-CN" altLang="en-US" dirty="0" smtClean="0"/>
              <a:t>不同的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D515449-5DF4-45BC-AAE2-3BFF1BC7AD3A}" type="slidenum">
              <a:rPr lang="zh-CN" altLang="en-US" smtClean="0"/>
              <a:pPr>
                <a:defRPr/>
              </a:pPr>
              <a:t>166</a:t>
            </a:fld>
            <a:endParaRPr lang="en-US" altLang="zh-CN"/>
          </a:p>
        </p:txBody>
      </p:sp>
    </p:spTree>
    <p:extLst>
      <p:ext uri="{BB962C8B-B14F-4D97-AF65-F5344CB8AC3E}">
        <p14:creationId xmlns:p14="http://schemas.microsoft.com/office/powerpoint/2010/main" val="3464038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064783701"/>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665744"/>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89156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98040639"/>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1665813926"/>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8993716"/>
      </p:ext>
    </p:extLst>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67180667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27185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06189169"/>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34822611"/>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6207"/>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75235962"/>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3119218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Networks》V6     </a:t>
            </a:r>
            <a:r>
              <a:rPr lang="zh-CN" altLang="en-US" sz="1200" dirty="0" smtClean="0">
                <a:solidFill>
                  <a:srgbClr val="000000"/>
                </a:solidFill>
                <a:latin typeface="Arial" charset="0"/>
              </a:rPr>
              <a:t>（</a:t>
            </a:r>
            <a:fld id="{2CCA61B7-7A61-4896-9558-9F755F6ACC29}"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/247</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7"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8.wmf"/><Relationship Id="rId5" Type="http://schemas.openxmlformats.org/officeDocument/2006/relationships/image" Target="../media/image55.wmf"/><Relationship Id="rId4" Type="http://schemas.openxmlformats.org/officeDocument/2006/relationships/image" Target="../media/image4.png"/><Relationship Id="rId9" Type="http://schemas.openxmlformats.org/officeDocument/2006/relationships/slide" Target="slide56.xml"/></Relationships>
</file>

<file path=ppt/slides/_rels/slide10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3.png"/><Relationship Id="rId7" Type="http://schemas.openxmlformats.org/officeDocument/2006/relationships/slide" Target="slide5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5.wmf"/><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0.png"/></Relationships>
</file>

<file path=ppt/slides/_rels/slide10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10" Type="http://schemas.openxmlformats.org/officeDocument/2006/relationships/image" Target="../media/image72.wmf"/><Relationship Id="rId4" Type="http://schemas.openxmlformats.org/officeDocument/2006/relationships/image" Target="../media/image4.png"/><Relationship Id="rId9" Type="http://schemas.openxmlformats.org/officeDocument/2006/relationships/image" Target="../media/image42.wmf"/></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3.pn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33.xml"/><Relationship Id="rId5" Type="http://schemas.openxmlformats.org/officeDocument/2006/relationships/slide" Target="slide2.xml"/><Relationship Id="rId10" Type="http://schemas.openxmlformats.org/officeDocument/2006/relationships/slide" Target="slide27.xml"/><Relationship Id="rId4" Type="http://schemas.openxmlformats.org/officeDocument/2006/relationships/image" Target="../media/image4.png"/><Relationship Id="rId9" Type="http://schemas.openxmlformats.org/officeDocument/2006/relationships/slide" Target="slide2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audio" Target="../media/audio1.wav"/><Relationship Id="rId7" Type="http://schemas.openxmlformats.org/officeDocument/2006/relationships/slide" Target="slide5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3.emf"/></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audio" Target="../media/audio1.wav"/><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9.emf"/><Relationship Id="rId4" Type="http://schemas.openxmlformats.org/officeDocument/2006/relationships/image" Target="../media/image3.png"/><Relationship Id="rId9"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3.png"/><Relationship Id="rId7" Type="http://schemas.openxmlformats.org/officeDocument/2006/relationships/image" Target="../media/image55.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8" Type="http://schemas.openxmlformats.org/officeDocument/2006/relationships/slide" Target="slide134.xml"/><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7.xml"/><Relationship Id="rId5" Type="http://schemas.openxmlformats.org/officeDocument/2006/relationships/slide" Target="slide2.xml"/><Relationship Id="rId10" Type="http://schemas.openxmlformats.org/officeDocument/2006/relationships/slide" Target="slide170.xml"/><Relationship Id="rId4" Type="http://schemas.openxmlformats.org/officeDocument/2006/relationships/image" Target="../media/image4.png"/><Relationship Id="rId9" Type="http://schemas.openxmlformats.org/officeDocument/2006/relationships/slide" Target="slide16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8" Type="http://schemas.openxmlformats.org/officeDocument/2006/relationships/slide" Target="slide130.xml"/><Relationship Id="rId3" Type="http://schemas.openxmlformats.org/officeDocument/2006/relationships/image" Target="../media/image3.png"/><Relationship Id="rId7" Type="http://schemas.openxmlformats.org/officeDocument/2006/relationships/slide" Target="slide1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3.xml"/><Relationship Id="rId5" Type="http://schemas.openxmlformats.org/officeDocument/2006/relationships/slide" Target="slide2.xml"/><Relationship Id="rId10" Type="http://schemas.openxmlformats.org/officeDocument/2006/relationships/slide" Target="slide132.xml"/><Relationship Id="rId4" Type="http://schemas.openxmlformats.org/officeDocument/2006/relationships/image" Target="../media/image4.png"/><Relationship Id="rId9" Type="http://schemas.openxmlformats.org/officeDocument/2006/relationships/slide" Target="slide131.xml"/></Relationships>
</file>

<file path=ppt/slides/_rels/slide1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image" Target="../media/image3.png"/><Relationship Id="rId7" Type="http://schemas.openxmlformats.org/officeDocument/2006/relationships/slide" Target="slide13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61.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slide" Target="slide11.xml"/><Relationship Id="rId3" Type="http://schemas.openxmlformats.org/officeDocument/2006/relationships/audio" Target="../media/audio1.wav"/><Relationship Id="rId7" Type="http://schemas.openxmlformats.org/officeDocument/2006/relationships/image" Target="../media/image10.emf"/><Relationship Id="rId12"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oleObject" Target="../embeddings/oleObject9.bin"/><Relationship Id="rId4" Type="http://schemas.openxmlformats.org/officeDocument/2006/relationships/image" Target="../media/image3.png"/><Relationship Id="rId9" Type="http://schemas.openxmlformats.org/officeDocument/2006/relationships/oleObject" Target="../embeddings/oleObject8.bin"/></Relationships>
</file>

<file path=ppt/slides/_rels/slide140.xml.rels><?xml version="1.0" encoding="UTF-8" standalone="yes"?>
<Relationships xmlns="http://schemas.openxmlformats.org/package/2006/relationships"><Relationship Id="rId8" Type="http://schemas.openxmlformats.org/officeDocument/2006/relationships/slide" Target="slide141.xml"/><Relationship Id="rId13" Type="http://schemas.openxmlformats.org/officeDocument/2006/relationships/slide" Target="slide158.xml"/><Relationship Id="rId3" Type="http://schemas.openxmlformats.org/officeDocument/2006/relationships/image" Target="../media/image3.png"/><Relationship Id="rId7" Type="http://schemas.openxmlformats.org/officeDocument/2006/relationships/slide" Target="slide135.xml"/><Relationship Id="rId12" Type="http://schemas.openxmlformats.org/officeDocument/2006/relationships/slide" Target="slide1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54.xml"/><Relationship Id="rId5" Type="http://schemas.openxmlformats.org/officeDocument/2006/relationships/slide" Target="slide2.xml"/><Relationship Id="rId10" Type="http://schemas.openxmlformats.org/officeDocument/2006/relationships/slide" Target="slide150.xml"/><Relationship Id="rId4" Type="http://schemas.openxmlformats.org/officeDocument/2006/relationships/image" Target="../media/image4.png"/><Relationship Id="rId9" Type="http://schemas.openxmlformats.org/officeDocument/2006/relationships/slide" Target="slide145.xml"/></Relationships>
</file>

<file path=ppt/slides/_rels/slide141.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2.png"/></Relationships>
</file>

<file path=ppt/slides/_rels/slide151.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2.png"/></Relationships>
</file>

<file path=ppt/slides/_rels/slide152.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8" Type="http://schemas.openxmlformats.org/officeDocument/2006/relationships/slide" Target="slide140.xml"/><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audio" Target="../media/audio1.wav"/><Relationship Id="rId7" Type="http://schemas.openxmlformats.org/officeDocument/2006/relationships/image" Target="../media/image11.wmf"/><Relationship Id="rId12" Type="http://schemas.openxmlformats.org/officeDocument/2006/relationships/slide" Target="slide1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slide" Target="slide9.xml"/><Relationship Id="rId5" Type="http://schemas.openxmlformats.org/officeDocument/2006/relationships/image" Target="../media/image4.png"/><Relationship Id="rId10" Type="http://schemas.openxmlformats.org/officeDocument/2006/relationships/slide" Target="slide2.xml"/><Relationship Id="rId4" Type="http://schemas.openxmlformats.org/officeDocument/2006/relationships/image" Target="../media/image3.png"/><Relationship Id="rId9" Type="http://schemas.openxmlformats.org/officeDocument/2006/relationships/image" Target="../media/image12.wmf"/></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6.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8" Type="http://schemas.openxmlformats.org/officeDocument/2006/relationships/slide" Target="slide126.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7.pn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6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1.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jpe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1.png"/><Relationship Id="rId3" Type="http://schemas.openxmlformats.org/officeDocument/2006/relationships/audio" Target="../media/audio1.wav"/><Relationship Id="rId7" Type="http://schemas.openxmlformats.org/officeDocument/2006/relationships/image" Target="../media/image97.wmf"/><Relationship Id="rId12"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2.xml"/><Relationship Id="rId11" Type="http://schemas.openxmlformats.org/officeDocument/2006/relationships/image" Target="../media/image99.wmf"/><Relationship Id="rId5" Type="http://schemas.openxmlformats.org/officeDocument/2006/relationships/image" Target="../media/image4.png"/><Relationship Id="rId10" Type="http://schemas.openxmlformats.org/officeDocument/2006/relationships/image" Target="../media/image96.wmf"/><Relationship Id="rId4" Type="http://schemas.openxmlformats.org/officeDocument/2006/relationships/image" Target="../media/image3.png"/><Relationship Id="rId9" Type="http://schemas.openxmlformats.org/officeDocument/2006/relationships/oleObject" Target="../embeddings/oleObject21.bin"/></Relationships>
</file>

<file path=ppt/slides/_rels/slide17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80.xml"/><Relationship Id="rId7"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5.xml"/><Relationship Id="rId5" Type="http://schemas.openxmlformats.org/officeDocument/2006/relationships/slide" Target="slide184.xml"/><Relationship Id="rId4" Type="http://schemas.openxmlformats.org/officeDocument/2006/relationships/slide" Target="slide182.xml"/><Relationship Id="rId9"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9.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slide" Target="slide201.xml"/><Relationship Id="rId3" Type="http://schemas.openxmlformats.org/officeDocument/2006/relationships/slide" Target="slide188.xml"/><Relationship Id="rId7" Type="http://schemas.openxmlformats.org/officeDocument/2006/relationships/slide" Target="slide1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4.xml"/><Relationship Id="rId11" Type="http://schemas.openxmlformats.org/officeDocument/2006/relationships/slide" Target="slide2.xml"/><Relationship Id="rId5" Type="http://schemas.openxmlformats.org/officeDocument/2006/relationships/slide" Target="slide192.xml"/><Relationship Id="rId10" Type="http://schemas.openxmlformats.org/officeDocument/2006/relationships/image" Target="../media/image4.png"/><Relationship Id="rId4" Type="http://schemas.openxmlformats.org/officeDocument/2006/relationships/slide" Target="slide190.xml"/><Relationship Id="rId9"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oleObject" Target="../embeddings/oleObject14.bin"/><Relationship Id="rId3" Type="http://schemas.openxmlformats.org/officeDocument/2006/relationships/audio" Target="../media/audio1.wav"/><Relationship Id="rId7" Type="http://schemas.openxmlformats.org/officeDocument/2006/relationships/slide" Target="slide9.xml"/><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11" Type="http://schemas.openxmlformats.org/officeDocument/2006/relationships/oleObject" Target="../embeddings/oleObject13.bin"/><Relationship Id="rId5" Type="http://schemas.openxmlformats.org/officeDocument/2006/relationships/image" Target="../media/image4.png"/><Relationship Id="rId10" Type="http://schemas.openxmlformats.org/officeDocument/2006/relationships/image" Target="../media/image14.wmf"/><Relationship Id="rId4" Type="http://schemas.openxmlformats.org/officeDocument/2006/relationships/image" Target="../media/image3.png"/><Relationship Id="rId9" Type="http://schemas.openxmlformats.org/officeDocument/2006/relationships/oleObject" Target="../embeddings/oleObject12.bin"/><Relationship Id="rId14" Type="http://schemas.openxmlformats.org/officeDocument/2006/relationships/image" Target="../media/image16.wmf"/></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3.xml"/><Relationship Id="rId7" Type="http://schemas.openxmlformats.org/officeDocument/2006/relationships/slide" Target="slide17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slide" Target="slide53.xml"/><Relationship Id="rId4" Type="http://schemas.openxmlformats.org/officeDocument/2006/relationships/slide" Target="slide9.xml"/><Relationship Id="rId9" Type="http://schemas.openxmlformats.org/officeDocument/2006/relationships/slide" Target="slide205.xml"/></Relationships>
</file>

<file path=ppt/slides/_rels/slide2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jpeg"/><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8" Type="http://schemas.openxmlformats.org/officeDocument/2006/relationships/slide" Target="slide230.xml"/><Relationship Id="rId3" Type="http://schemas.openxmlformats.org/officeDocument/2006/relationships/image" Target="../media/image3.png"/><Relationship Id="rId7" Type="http://schemas.openxmlformats.org/officeDocument/2006/relationships/slide" Target="slide22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slide" Target="slide2.xml"/><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slide" Target="slide220.xml"/><Relationship Id="rId4" Type="http://schemas.openxmlformats.org/officeDocument/2006/relationships/image" Target="../media/image4.png"/><Relationship Id="rId9" Type="http://schemas.openxmlformats.org/officeDocument/2006/relationships/slide" Target="slide219.xml"/></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08.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4.xml"/><Relationship Id="rId10" Type="http://schemas.openxmlformats.org/officeDocument/2006/relationships/slide" Target="slide11.xml"/><Relationship Id="rId4" Type="http://schemas.openxmlformats.org/officeDocument/2006/relationships/slide" Target="slide23.xml"/><Relationship Id="rId9" Type="http://schemas.openxmlformats.org/officeDocument/2006/relationships/slide" Target="slide9.xml"/></Relationships>
</file>

<file path=ppt/slides/_rels/slide210.xml.rels><?xml version="1.0" encoding="UTF-8" standalone="yes"?>
<Relationships xmlns="http://schemas.openxmlformats.org/package/2006/relationships"><Relationship Id="rId8" Type="http://schemas.openxmlformats.org/officeDocument/2006/relationships/slide" Target="slide211.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18.xml"/></Relationships>
</file>

<file path=ppt/slides/_rels/slide211.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image" Target="../media/image68.wmf"/><Relationship Id="rId4" Type="http://schemas.openxmlformats.org/officeDocument/2006/relationships/image" Target="../media/image4.png"/><Relationship Id="rId9" Type="http://schemas.openxmlformats.org/officeDocument/2006/relationships/image" Target="../media/image55.wmf"/></Relationships>
</file>

<file path=ppt/slides/_rels/slide213.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image" Target="../media/image68.wmf"/><Relationship Id="rId4" Type="http://schemas.openxmlformats.org/officeDocument/2006/relationships/image" Target="../media/image4.png"/><Relationship Id="rId9" Type="http://schemas.openxmlformats.org/officeDocument/2006/relationships/image" Target="../media/image55.wmf"/></Relationships>
</file>

<file path=ppt/slides/_rels/slide216.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image" Target="../media/image68.wmf"/><Relationship Id="rId4" Type="http://schemas.openxmlformats.org/officeDocument/2006/relationships/image" Target="../media/image4.png"/><Relationship Id="rId9" Type="http://schemas.openxmlformats.org/officeDocument/2006/relationships/image" Target="../media/image55.wmf"/></Relationships>
</file>

<file path=ppt/slides/_rels/slide217.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0.png"/></Relationships>
</file>

<file path=ppt/slides/_rels/slide218.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1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7.png"/></Relationships>
</file>

<file path=ppt/slides/_rels/slide22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0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8.png"/></Relationships>
</file>

<file path=ppt/slides/_rels/slide230.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slide" Target="slide242.xml"/><Relationship Id="rId4" Type="http://schemas.openxmlformats.org/officeDocument/2006/relationships/image" Target="../media/image4.png"/><Relationship Id="rId9" Type="http://schemas.openxmlformats.org/officeDocument/2006/relationships/slide" Target="slide241.xml"/></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4.xml.rels><?xml version="1.0" encoding="UTF-8" standalone="yes"?>
<Relationships xmlns="http://schemas.openxmlformats.org/package/2006/relationships"><Relationship Id="rId8" Type="http://schemas.openxmlformats.org/officeDocument/2006/relationships/slide" Target="slide235.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10" Type="http://schemas.openxmlformats.org/officeDocument/2006/relationships/slide" Target="slide239.xml"/><Relationship Id="rId4" Type="http://schemas.openxmlformats.org/officeDocument/2006/relationships/image" Target="../media/image4.png"/><Relationship Id="rId9" Type="http://schemas.openxmlformats.org/officeDocument/2006/relationships/slide" Target="slide237.xml"/></Relationships>
</file>

<file path=ppt/slides/_rels/slide235.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0.png"/></Relationships>
</file>

<file path=ppt/slides/_rels/slide236.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1.png"/></Relationships>
</file>

<file path=ppt/slides/_rels/slide238.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39.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2.png"/></Relationships>
</file>

<file path=ppt/slides/_rels/slide2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9.png"/></Relationships>
</file>

<file path=ppt/slides/_rels/slide240.xml.rels><?xml version="1.0" encoding="UTF-8" standalone="yes"?>
<Relationships xmlns="http://schemas.openxmlformats.org/package/2006/relationships"><Relationship Id="rId8" Type="http://schemas.openxmlformats.org/officeDocument/2006/relationships/slide" Target="slide234.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42.xml.rels><?xml version="1.0" encoding="UTF-8" standalone="yes"?>
<Relationships xmlns="http://schemas.openxmlformats.org/package/2006/relationships"><Relationship Id="rId8" Type="http://schemas.openxmlformats.org/officeDocument/2006/relationships/slide" Target="slide243.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45.xml"/></Relationships>
</file>

<file path=ppt/slides/_rels/slide243.xml.rels><?xml version="1.0" encoding="UTF-8" standalone="yes"?>
<Relationships xmlns="http://schemas.openxmlformats.org/package/2006/relationships"><Relationship Id="rId8" Type="http://schemas.openxmlformats.org/officeDocument/2006/relationships/slide" Target="slide242.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44.xml.rels><?xml version="1.0" encoding="UTF-8" standalone="yes"?>
<Relationships xmlns="http://schemas.openxmlformats.org/package/2006/relationships"><Relationship Id="rId8" Type="http://schemas.openxmlformats.org/officeDocument/2006/relationships/slide" Target="slide242.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s>
</file>

<file path=ppt/slides/_rels/slide245.xml.rels><?xml version="1.0" encoding="UTF-8" standalone="yes"?>
<Relationships xmlns="http://schemas.openxmlformats.org/package/2006/relationships"><Relationship Id="rId8" Type="http://schemas.openxmlformats.org/officeDocument/2006/relationships/slide" Target="slide242.xml"/><Relationship Id="rId3" Type="http://schemas.openxmlformats.org/officeDocument/2006/relationships/image" Target="../media/image3.png"/><Relationship Id="rId7" Type="http://schemas.openxmlformats.org/officeDocument/2006/relationships/slide" Target="slide2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05.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3.png"/></Relationships>
</file>

<file path=ppt/slides/_rels/slide24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audio" Target="../media/audio1.wav"/><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11" Type="http://schemas.openxmlformats.org/officeDocument/2006/relationships/image" Target="../media/image23.wmf"/><Relationship Id="rId5" Type="http://schemas.openxmlformats.org/officeDocument/2006/relationships/image" Target="../media/image4.png"/><Relationship Id="rId10" Type="http://schemas.openxmlformats.org/officeDocument/2006/relationships/oleObject" Target="../embeddings/oleObject15.bin"/><Relationship Id="rId4" Type="http://schemas.openxmlformats.org/officeDocument/2006/relationships/image" Target="../media/image3.png"/><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audio" Target="../media/audio1.wav"/><Relationship Id="rId7" Type="http://schemas.openxmlformats.org/officeDocument/2006/relationships/slide" Target="slide9.xml"/><Relationship Id="rId12"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2.xml"/><Relationship Id="rId11" Type="http://schemas.openxmlformats.org/officeDocument/2006/relationships/oleObject" Target="../embeddings/oleObject17.bin"/><Relationship Id="rId5" Type="http://schemas.openxmlformats.org/officeDocument/2006/relationships/image" Target="../media/image4.png"/><Relationship Id="rId10" Type="http://schemas.openxmlformats.org/officeDocument/2006/relationships/image" Target="../media/image24.wmf"/><Relationship Id="rId4" Type="http://schemas.openxmlformats.org/officeDocument/2006/relationships/image" Target="../media/image3.png"/><Relationship Id="rId9"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26.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8.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4.xml"/><Relationship Id="rId4" Type="http://schemas.openxmlformats.org/officeDocument/2006/relationships/slide" Target="slide40.xml"/><Relationship Id="rId9" Type="http://schemas.openxmlformats.org/officeDocument/2006/relationships/slide" Target="slide9.xml"/></Relationships>
</file>

<file path=ppt/slides/_rels/slide3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audio1.wav"/><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34.png"/><Relationship Id="rId5" Type="http://schemas.openxmlformats.org/officeDocument/2006/relationships/slide" Target="slide2.xml"/><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8.xml"/></Relationships>
</file>

<file path=ppt/slides/_rels/slide5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audio1.wav"/><Relationship Id="rId7"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slide" Target="slide109.xml"/><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2.xml"/><Relationship Id="rId10" Type="http://schemas.openxmlformats.org/officeDocument/2006/relationships/slide" Target="slide122.xml"/><Relationship Id="rId4" Type="http://schemas.openxmlformats.org/officeDocument/2006/relationships/image" Target="../media/image4.png"/><Relationship Id="rId9" Type="http://schemas.openxmlformats.org/officeDocument/2006/relationships/slide" Target="slide115.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image" Target="../media/image4.png"/><Relationship Id="rId3" Type="http://schemas.openxmlformats.org/officeDocument/2006/relationships/slide" Target="slide57.xml"/><Relationship Id="rId7" Type="http://schemas.openxmlformats.org/officeDocument/2006/relationships/slide" Target="slide74.xml"/><Relationship Id="rId12"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73.xml"/><Relationship Id="rId11" Type="http://schemas.openxmlformats.org/officeDocument/2006/relationships/slide" Target="slide96.xml"/><Relationship Id="rId5" Type="http://schemas.openxmlformats.org/officeDocument/2006/relationships/slide" Target="slide67.xml"/><Relationship Id="rId15" Type="http://schemas.openxmlformats.org/officeDocument/2006/relationships/slide" Target="slide53.xml"/><Relationship Id="rId10" Type="http://schemas.openxmlformats.org/officeDocument/2006/relationships/slide" Target="slide92.xml"/><Relationship Id="rId4" Type="http://schemas.openxmlformats.org/officeDocument/2006/relationships/slide" Target="slide63.xml"/><Relationship Id="rId9" Type="http://schemas.openxmlformats.org/officeDocument/2006/relationships/slide" Target="slide88.xml"/><Relationship Id="rId1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2.wav"/><Relationship Id="rId7" Type="http://schemas.openxmlformats.org/officeDocument/2006/relationships/slide" Target="slide5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43.wmf"/><Relationship Id="rId4" Type="http://schemas.openxmlformats.org/officeDocument/2006/relationships/image" Target="../media/image3.png"/><Relationship Id="rId9" Type="http://schemas.openxmlformats.org/officeDocument/2006/relationships/image" Target="../media/image42.wmf"/></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png"/><Relationship Id="rId7" Type="http://schemas.openxmlformats.org/officeDocument/2006/relationships/slide" Target="slide56.xml"/><Relationship Id="rId12" Type="http://schemas.openxmlformats.org/officeDocument/2006/relationships/image" Target="../media/image4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image" Target="../media/image47.jpeg"/><Relationship Id="rId5" Type="http://schemas.openxmlformats.org/officeDocument/2006/relationships/slide" Target="slide2.xml"/><Relationship Id="rId10" Type="http://schemas.openxmlformats.org/officeDocument/2006/relationships/image" Target="../media/image46.jpeg"/><Relationship Id="rId4" Type="http://schemas.openxmlformats.org/officeDocument/2006/relationships/image" Target="../media/image4.png"/><Relationship Id="rId9"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2.wmf"/></Relationships>
</file>

<file path=ppt/slides/_rels/slide69.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audio" Target="../media/audio1.wav"/><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11" Type="http://schemas.openxmlformats.org/officeDocument/2006/relationships/image" Target="../media/image8.wmf"/><Relationship Id="rId5" Type="http://schemas.openxmlformats.org/officeDocument/2006/relationships/image" Target="../media/image4.png"/><Relationship Id="rId10" Type="http://schemas.openxmlformats.org/officeDocument/2006/relationships/oleObject" Target="../embeddings/oleObject4.bin"/><Relationship Id="rId4" Type="http://schemas.openxmlformats.org/officeDocument/2006/relationships/image" Target="../media/image3.png"/><Relationship Id="rId9" Type="http://schemas.openxmlformats.org/officeDocument/2006/relationships/image" Target="../media/image7.wmf"/></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3.xml"/><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52.emf"/><Relationship Id="rId4" Type="http://schemas.openxmlformats.org/officeDocument/2006/relationships/image" Target="../media/image3.png"/><Relationship Id="rId9" Type="http://schemas.openxmlformats.org/officeDocument/2006/relationships/oleObject" Target="../embeddings/oleObject18.bin"/></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audio" Target="../media/audio1.wav"/><Relationship Id="rId7" Type="http://schemas.openxmlformats.org/officeDocument/2006/relationships/slide" Target="slide53.xml"/><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54.wmf"/><Relationship Id="rId4" Type="http://schemas.openxmlformats.org/officeDocument/2006/relationships/image" Target="../media/image3.png"/><Relationship Id="rId9" Type="http://schemas.openxmlformats.org/officeDocument/2006/relationships/oleObject" Target="../embeddings/oleObject19.bin"/></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6.wmf"/></Relationships>
</file>

<file path=ppt/slides/_rels/slide87.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image" Target="../media/image60.png"/><Relationship Id="rId3" Type="http://schemas.openxmlformats.org/officeDocument/2006/relationships/audio" Target="../media/audio1.wav"/><Relationship Id="rId7" Type="http://schemas.openxmlformats.org/officeDocument/2006/relationships/slide" Target="slide53.xml"/><Relationship Id="rId12" Type="http://schemas.openxmlformats.org/officeDocument/2006/relationships/hyperlink" Target="https://www.wireshark.org/tools/oui-lookup.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59.png"/><Relationship Id="rId5" Type="http://schemas.openxmlformats.org/officeDocument/2006/relationships/image" Target="../media/image4.png"/><Relationship Id="rId15" Type="http://schemas.openxmlformats.org/officeDocument/2006/relationships/image" Target="../media/image62.png"/><Relationship Id="rId10" Type="http://schemas.openxmlformats.org/officeDocument/2006/relationships/image" Target="../media/image58.gif"/><Relationship Id="rId4" Type="http://schemas.openxmlformats.org/officeDocument/2006/relationships/image" Target="../media/image3.png"/><Relationship Id="rId9" Type="http://schemas.openxmlformats.org/officeDocument/2006/relationships/image" Target="../media/image57.png"/><Relationship Id="rId14" Type="http://schemas.openxmlformats.org/officeDocument/2006/relationships/image" Target="../media/image61.emf"/></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47.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slide" Target="slide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第四章  </a:t>
            </a:r>
            <a:br>
              <a:rPr lang="zh-CN" altLang="en-US" sz="5400" dirty="0" smtClean="0"/>
            </a:br>
            <a:r>
              <a:rPr lang="zh-CN" altLang="en-US" sz="5400" dirty="0" smtClean="0"/>
              <a:t>介质访问控制子层</a:t>
            </a:r>
          </a:p>
        </p:txBody>
      </p:sp>
      <p:sp>
        <p:nvSpPr>
          <p:cNvPr id="3075" name="Rectangle 3"/>
          <p:cNvSpPr>
            <a:spLocks noGrp="1" noChangeArrowheads="1"/>
          </p:cNvSpPr>
          <p:nvPr>
            <p:ph type="subTitle" idx="1"/>
          </p:nvPr>
        </p:nvSpPr>
        <p:spPr>
          <a:xfrm>
            <a:off x="1476375" y="4868863"/>
            <a:ext cx="6513513" cy="1008062"/>
          </a:xfrm>
        </p:spPr>
        <p:txBody>
          <a:bodyPr/>
          <a:lstStyle/>
          <a:p>
            <a:pPr eaLnBrk="1" hangingPunct="1">
              <a:lnSpc>
                <a:spcPct val="150000"/>
              </a:lnSpc>
            </a:pPr>
            <a:r>
              <a:rPr lang="zh-CN" altLang="en-US" smtClean="0"/>
              <a:t>陆有军    </a:t>
            </a:r>
            <a:r>
              <a:rPr lang="en-US" altLang="zh-CN" smtClean="0">
                <a:latin typeface="华文新魏" pitchFamily="2" charset="-122"/>
                <a:ea typeface="华文新魏" pitchFamily="2" charset="-122"/>
                <a:hlinkClick r:id="rId3"/>
              </a:rPr>
              <a:t>tjlyj@tongji.edu.cn</a:t>
            </a:r>
            <a:endParaRPr lang="zh-CN" altLang="en-US" smtClean="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eaLnBrk="1" hangingPunct="1">
              <a:defRPr/>
            </a:pPr>
            <a:r>
              <a:rPr lang="zh-CN" altLang="en-US" smtClean="0"/>
              <a:t>假  设</a:t>
            </a:r>
          </a:p>
        </p:txBody>
      </p:sp>
      <p:sp>
        <p:nvSpPr>
          <p:cNvPr id="12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837638" name="Rectangle 6"/>
          <p:cNvSpPr>
            <a:spLocks noGrp="1" noChangeArrowheads="1"/>
          </p:cNvSpPr>
          <p:nvPr>
            <p:ph type="body" idx="1"/>
          </p:nvPr>
        </p:nvSpPr>
        <p:spPr>
          <a:xfrm>
            <a:off x="809625" y="1773238"/>
            <a:ext cx="8105775" cy="4679950"/>
          </a:xfrm>
        </p:spPr>
        <p:txBody>
          <a:bodyPr/>
          <a:lstStyle/>
          <a:p>
            <a:pPr eaLnBrk="1" hangingPunct="1">
              <a:defRPr/>
            </a:pPr>
            <a:r>
              <a:rPr lang="zh-CN" altLang="en-US" sz="2300" dirty="0" smtClean="0">
                <a:solidFill>
                  <a:srgbClr val="FF0000"/>
                </a:solidFill>
              </a:rPr>
              <a:t>流量独立假设：</a:t>
            </a:r>
            <a:r>
              <a:rPr lang="en-US" altLang="zh-CN" sz="2300" dirty="0" smtClean="0"/>
              <a:t>N</a:t>
            </a:r>
            <a:r>
              <a:rPr lang="zh-CN" altLang="en-US" sz="2300" dirty="0" smtClean="0"/>
              <a:t>个站，每个站仅一个进程产生待发帧。在时间</a:t>
            </a:r>
            <a:r>
              <a:rPr lang="en-US" altLang="zh-CN" sz="2300" dirty="0" err="1" smtClean="0"/>
              <a:t>Δt</a:t>
            </a:r>
            <a:r>
              <a:rPr lang="zh-CN" altLang="en-US" sz="2300" dirty="0" smtClean="0"/>
              <a:t>内产生帧的概率是 </a:t>
            </a:r>
            <a:r>
              <a:rPr lang="en-US" altLang="zh-CN" sz="2300" dirty="0" smtClean="0">
                <a:latin typeface="+mn-ea"/>
              </a:rPr>
              <a:t>λ</a:t>
            </a:r>
            <a:r>
              <a:rPr lang="zh-CN" altLang="en-US" sz="2300" dirty="0" smtClean="0"/>
              <a:t> </a:t>
            </a:r>
            <a:r>
              <a:rPr lang="en-US" altLang="zh-CN" sz="2300" dirty="0" err="1" smtClean="0"/>
              <a:t>Δt</a:t>
            </a:r>
            <a:r>
              <a:rPr lang="zh-CN" altLang="en-US" sz="2300" dirty="0" smtClean="0"/>
              <a:t> （</a:t>
            </a:r>
            <a:r>
              <a:rPr lang="en-US" altLang="zh-CN" sz="2300" dirty="0" smtClean="0">
                <a:latin typeface="+mn-ea"/>
              </a:rPr>
              <a:t>λ</a:t>
            </a:r>
            <a:r>
              <a:rPr lang="zh-CN" altLang="en-US" sz="2300" dirty="0" smtClean="0"/>
              <a:t>为新帧到达率）。</a:t>
            </a:r>
          </a:p>
          <a:p>
            <a:pPr eaLnBrk="1" hangingPunct="1">
              <a:defRPr/>
            </a:pPr>
            <a:r>
              <a:rPr lang="zh-CN" altLang="en-US" sz="2300" dirty="0" smtClean="0">
                <a:solidFill>
                  <a:srgbClr val="FF0000"/>
                </a:solidFill>
              </a:rPr>
              <a:t>单信道假设</a:t>
            </a:r>
            <a:r>
              <a:rPr lang="zh-CN" altLang="en-US" sz="2300" dirty="0" smtClean="0"/>
              <a:t>：在单通道上进行。</a:t>
            </a:r>
          </a:p>
          <a:p>
            <a:pPr eaLnBrk="1" hangingPunct="1">
              <a:defRPr/>
            </a:pPr>
            <a:r>
              <a:rPr lang="zh-CN" altLang="en-US" sz="2300" dirty="0" smtClean="0">
                <a:solidFill>
                  <a:srgbClr val="FF0000"/>
                </a:solidFill>
              </a:rPr>
              <a:t>冲突可观察假设</a:t>
            </a:r>
            <a:r>
              <a:rPr lang="zh-CN" altLang="en-US" sz="2300" dirty="0" smtClean="0"/>
              <a:t>：若两个以上的帧同时发送就产生冲突。</a:t>
            </a:r>
          </a:p>
          <a:p>
            <a:pPr eaLnBrk="1" hangingPunct="1">
              <a:defRPr/>
            </a:pPr>
            <a:r>
              <a:rPr lang="zh-CN" altLang="en-US" sz="2300" dirty="0" smtClean="0">
                <a:solidFill>
                  <a:srgbClr val="FF0000"/>
                </a:solidFill>
              </a:rPr>
              <a:t>发送时间假设</a:t>
            </a:r>
            <a:r>
              <a:rPr lang="zh-CN" altLang="en-US" sz="2300" dirty="0" smtClean="0"/>
              <a:t>：任取其一</a:t>
            </a:r>
          </a:p>
          <a:p>
            <a:pPr lvl="1" eaLnBrk="1" hangingPunct="1">
              <a:defRPr/>
            </a:pPr>
            <a:r>
              <a:rPr lang="zh-CN" altLang="en-US" sz="2300" dirty="0" smtClean="0">
                <a:solidFill>
                  <a:srgbClr val="0000FF"/>
                </a:solidFill>
              </a:rPr>
              <a:t>连续时间假设</a:t>
            </a:r>
            <a:r>
              <a:rPr lang="zh-CN" altLang="en-US" sz="2300" dirty="0" smtClean="0"/>
              <a:t>：帧可在任何时刻发送（无须时间同步）。</a:t>
            </a:r>
          </a:p>
          <a:p>
            <a:pPr lvl="1" eaLnBrk="1" hangingPunct="1">
              <a:defRPr/>
            </a:pPr>
            <a:r>
              <a:rPr lang="zh-CN" altLang="en-US" sz="2300" dirty="0" smtClean="0">
                <a:solidFill>
                  <a:srgbClr val="0000FF"/>
                </a:solidFill>
              </a:rPr>
              <a:t>时隙假设</a:t>
            </a:r>
            <a:r>
              <a:rPr lang="zh-CN" altLang="en-US" sz="2300" dirty="0" smtClean="0"/>
              <a:t>：帧总在时隙开始时发送，且一个时隙内仅一帧（必须时间同步）。</a:t>
            </a:r>
          </a:p>
          <a:p>
            <a:pPr eaLnBrk="1" hangingPunct="1">
              <a:defRPr/>
            </a:pPr>
            <a:r>
              <a:rPr lang="zh-CN" altLang="en-US" sz="2300" dirty="0" smtClean="0">
                <a:solidFill>
                  <a:srgbClr val="FF0000"/>
                </a:solidFill>
              </a:rPr>
              <a:t>载波侦听假设</a:t>
            </a:r>
            <a:r>
              <a:rPr lang="zh-CN" altLang="en-US" sz="2300" dirty="0" smtClean="0"/>
              <a:t>：任取其一</a:t>
            </a:r>
          </a:p>
          <a:p>
            <a:pPr lvl="1" eaLnBrk="1" hangingPunct="1">
              <a:defRPr/>
            </a:pPr>
            <a:r>
              <a:rPr lang="zh-CN" altLang="en-US" sz="2300" dirty="0" smtClean="0">
                <a:solidFill>
                  <a:srgbClr val="0000FF"/>
                </a:solidFill>
              </a:rPr>
              <a:t>载波侦听</a:t>
            </a:r>
            <a:r>
              <a:rPr lang="zh-CN" altLang="en-US" sz="2300" dirty="0" smtClean="0"/>
              <a:t>：例如：</a:t>
            </a:r>
            <a:r>
              <a:rPr lang="en-US" altLang="zh-CN" sz="2300" dirty="0" smtClean="0"/>
              <a:t>LAN</a:t>
            </a:r>
            <a:r>
              <a:rPr lang="zh-CN" altLang="en-US" sz="2300" dirty="0" smtClean="0"/>
              <a:t>。</a:t>
            </a:r>
          </a:p>
          <a:p>
            <a:pPr lvl="1" eaLnBrk="1" hangingPunct="1">
              <a:defRPr/>
            </a:pPr>
            <a:r>
              <a:rPr lang="zh-CN" altLang="en-US" sz="2300" dirty="0" smtClean="0">
                <a:solidFill>
                  <a:srgbClr val="0000FF"/>
                </a:solidFill>
              </a:rPr>
              <a:t>非载波侦听</a:t>
            </a:r>
            <a:r>
              <a:rPr lang="zh-CN" altLang="en-US" sz="2300" dirty="0" smtClean="0"/>
              <a:t>：例如：卫星网、无线网络等。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交换机工作原理</a:t>
            </a:r>
          </a:p>
        </p:txBody>
      </p:sp>
      <p:sp>
        <p:nvSpPr>
          <p:cNvPr id="10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138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5</a:t>
            </a:r>
          </a:p>
        </p:txBody>
      </p:sp>
      <p:pic>
        <p:nvPicPr>
          <p:cNvPr id="101381" name="Picture 6" descr="4-12"/>
          <p:cNvPicPr>
            <a:picLocks noChangeAspect="1" noChangeArrowheads="1"/>
          </p:cNvPicPr>
          <p:nvPr/>
        </p:nvPicPr>
        <p:blipFill>
          <a:blip r:embed="rId8"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628775"/>
            <a:ext cx="7920037"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491880" y="2221340"/>
            <a:ext cx="645768" cy="369332"/>
          </a:xfrm>
          <a:prstGeom prst="rect">
            <a:avLst/>
          </a:prstGeom>
          <a:solidFill>
            <a:schemeClr val="bg1">
              <a:lumMod val="65000"/>
            </a:schemeClr>
          </a:solidFill>
        </p:spPr>
        <p:txBody>
          <a:bodyPr wrap="square" rtlCol="0">
            <a:spAutoFit/>
          </a:bodyPr>
          <a:lstStyle/>
          <a:p>
            <a:pPr algn="ctr"/>
            <a:r>
              <a:rPr lang="zh-CN" altLang="en-US" sz="1800" b="1" dirty="0" smtClean="0"/>
              <a:t>站表</a:t>
            </a:r>
            <a:endParaRPr lang="zh-CN" altLang="en-US" sz="1800" b="1" dirty="0"/>
          </a:p>
        </p:txBody>
      </p:sp>
      <p:sp>
        <p:nvSpPr>
          <p:cNvPr id="7" name="TextBox 6"/>
          <p:cNvSpPr txBox="1"/>
          <p:nvPr/>
        </p:nvSpPr>
        <p:spPr>
          <a:xfrm>
            <a:off x="7742656" y="2188388"/>
            <a:ext cx="645768" cy="323165"/>
          </a:xfrm>
          <a:prstGeom prst="rect">
            <a:avLst/>
          </a:prstGeom>
          <a:solidFill>
            <a:srgbClr val="C2C2C2"/>
          </a:solidFill>
        </p:spPr>
        <p:txBody>
          <a:bodyPr wrap="square" rtlCol="0">
            <a:spAutoFit/>
          </a:bodyPr>
          <a:lstStyle/>
          <a:p>
            <a:pPr algn="ctr"/>
            <a:r>
              <a:rPr lang="zh-CN" altLang="en-US" sz="1500" b="1" dirty="0" smtClean="0"/>
              <a:t>站表</a:t>
            </a:r>
            <a:endParaRPr lang="zh-CN" altLang="en-US" sz="1500" b="1"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pPr eaLnBrk="1" hangingPunct="1">
              <a:defRPr/>
            </a:pPr>
            <a:r>
              <a:rPr lang="zh-CN" altLang="en-US" smtClean="0"/>
              <a:t>交换方式</a:t>
            </a:r>
            <a:endParaRPr lang="zh-CN" altLang="en-US" sz="2800" smtClean="0"/>
          </a:p>
        </p:txBody>
      </p:sp>
      <p:sp>
        <p:nvSpPr>
          <p:cNvPr id="102403" name="Text Box 3"/>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240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6</a:t>
            </a:r>
          </a:p>
        </p:txBody>
      </p:sp>
      <p:sp>
        <p:nvSpPr>
          <p:cNvPr id="946181" name="Rectangle 5"/>
          <p:cNvSpPr>
            <a:spLocks noGrp="1" noChangeArrowheads="1"/>
          </p:cNvSpPr>
          <p:nvPr>
            <p:ph type="body" idx="1"/>
          </p:nvPr>
        </p:nvSpPr>
        <p:spPr>
          <a:xfrm>
            <a:off x="809625" y="1773238"/>
            <a:ext cx="7958138" cy="4751387"/>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存储</a:t>
            </a:r>
            <a:r>
              <a:rPr lang="en-US" altLang="zh-CN" sz="2400" smtClean="0">
                <a:solidFill>
                  <a:srgbClr val="FF0000"/>
                </a:solidFill>
                <a:effectLst>
                  <a:outerShdw blurRad="38100" dist="38100" dir="2700000" algn="tl">
                    <a:srgbClr val="C0C0C0"/>
                  </a:outerShdw>
                </a:effectLst>
              </a:rPr>
              <a:t>-</a:t>
            </a:r>
            <a:r>
              <a:rPr lang="zh-CN" altLang="en-US" sz="2400" smtClean="0">
                <a:solidFill>
                  <a:srgbClr val="FF0000"/>
                </a:solidFill>
                <a:effectLst>
                  <a:outerShdw blurRad="38100" dist="38100" dir="2700000" algn="tl">
                    <a:srgbClr val="C0C0C0"/>
                  </a:outerShdw>
                </a:effectLst>
              </a:rPr>
              <a:t>转发交换</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：在转发前先将数据帧全部存储到内部缓冲区中。</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：具有帧差错检测能力；支持不同速率端口间的帧转发</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：交换延迟时间长。</a:t>
            </a:r>
          </a:p>
          <a:p>
            <a:pPr eaLnBrk="1" hangingPunct="1">
              <a:defRPr/>
            </a:pPr>
            <a:r>
              <a:rPr lang="zh-CN" altLang="en-US" sz="2400" smtClean="0">
                <a:solidFill>
                  <a:srgbClr val="FF0000"/>
                </a:solidFill>
                <a:effectLst>
                  <a:outerShdw blurRad="38100" dist="38100" dir="2700000" algn="tl">
                    <a:srgbClr val="C0C0C0"/>
                  </a:outerShdw>
                </a:effectLst>
              </a:rPr>
              <a:t>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：在测出数据帧的目的地址后马上转发。</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：交换延迟时间短。</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：无帧差错检测能力；不支持不同速率端口间的帧转发</a:t>
            </a:r>
          </a:p>
          <a:p>
            <a:pPr eaLnBrk="1" hangingPunct="1">
              <a:defRPr/>
            </a:pPr>
            <a:r>
              <a:rPr lang="zh-CN" altLang="en-US" sz="2400" smtClean="0">
                <a:solidFill>
                  <a:srgbClr val="FF0000"/>
                </a:solidFill>
                <a:effectLst>
                  <a:outerShdw blurRad="38100" dist="38100" dir="2700000" algn="tl">
                    <a:srgbClr val="C0C0C0"/>
                  </a:outerShdw>
                </a:effectLst>
              </a:rPr>
              <a:t>改进型切入法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：收齐数据帧的前</a:t>
            </a:r>
            <a:r>
              <a:rPr lang="en-US" altLang="zh-CN" sz="2000" smtClean="0"/>
              <a:t>64B</a:t>
            </a:r>
            <a:r>
              <a:rPr lang="zh-CN" altLang="en-US" sz="2000" smtClean="0"/>
              <a:t>，判断已收到部分是否正确，若正确立即转发，否则丢弃。</a:t>
            </a:r>
          </a:p>
          <a:p>
            <a:pPr lvl="1" eaLnBrk="1" hangingPunct="1">
              <a:defRPr/>
            </a:pPr>
            <a:r>
              <a:rPr lang="zh-CN" altLang="en-US" sz="2000" smtClean="0">
                <a:solidFill>
                  <a:srgbClr val="0000FF"/>
                </a:solidFill>
                <a:effectLst>
                  <a:outerShdw blurRad="38100" dist="38100" dir="2700000" algn="tl">
                    <a:srgbClr val="C0C0C0"/>
                  </a:outerShdw>
                </a:effectLst>
              </a:rPr>
              <a:t>特点</a:t>
            </a:r>
            <a:r>
              <a:rPr lang="zh-CN" altLang="en-US" sz="2000" smtClean="0"/>
              <a:t>：前两者的综合。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站表结构</a:t>
            </a:r>
            <a:endParaRPr lang="zh-CN" altLang="en-US" sz="2800" b="1" dirty="0" smtClean="0"/>
          </a:p>
        </p:txBody>
      </p:sp>
      <p:sp>
        <p:nvSpPr>
          <p:cNvPr id="2068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06853" name="内容占位符 1"/>
          <p:cNvSpPr>
            <a:spLocks noGrp="1"/>
          </p:cNvSpPr>
          <p:nvPr>
            <p:ph idx="1"/>
          </p:nvPr>
        </p:nvSpPr>
        <p:spPr>
          <a:xfrm>
            <a:off x="809625" y="4941888"/>
            <a:ext cx="7958138" cy="1295400"/>
          </a:xfrm>
        </p:spPr>
        <p:txBody>
          <a:bodyPr/>
          <a:lstStyle/>
          <a:p>
            <a:r>
              <a:rPr lang="zh-CN" altLang="en-US" sz="2400" smtClean="0"/>
              <a:t>初始为空，采用</a:t>
            </a:r>
            <a:r>
              <a:rPr lang="zh-CN" altLang="en-US" sz="2400" smtClean="0">
                <a:solidFill>
                  <a:srgbClr val="FF0000"/>
                </a:solidFill>
              </a:rPr>
              <a:t>逆向学习法</a:t>
            </a:r>
            <a:r>
              <a:rPr lang="zh-CN" altLang="en-US" sz="2400" smtClean="0"/>
              <a:t>，获得网络路径；</a:t>
            </a:r>
          </a:p>
          <a:p>
            <a:r>
              <a:rPr lang="zh-CN" altLang="en-US" sz="2400" smtClean="0"/>
              <a:t>为适应拓扑结构的变化，站表每一项都记录最近被更新的时间，并定时扫描以清除超时项。</a:t>
            </a:r>
          </a:p>
        </p:txBody>
      </p:sp>
      <p:graphicFrame>
        <p:nvGraphicFramePr>
          <p:cNvPr id="6" name="Group 135"/>
          <p:cNvGraphicFramePr>
            <a:graphicFrameLocks noGrp="1"/>
          </p:cNvGraphicFramePr>
          <p:nvPr/>
        </p:nvGraphicFramePr>
        <p:xfrm>
          <a:off x="684213" y="1811338"/>
          <a:ext cx="8135937" cy="2841626"/>
        </p:xfrm>
        <a:graphic>
          <a:graphicData uri="http://schemas.openxmlformats.org/drawingml/2006/table">
            <a:tbl>
              <a:tblPr/>
              <a:tblGrid>
                <a:gridCol w="3024187"/>
                <a:gridCol w="2400300"/>
                <a:gridCol w="2711450"/>
              </a:tblGrid>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目的</a:t>
                      </a:r>
                      <a:r>
                        <a:rPr kumimoji="1" lang="en-US" altLang="zh-CN"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MAC</a:t>
                      </a: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地址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端口号</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时间</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00:00:C0:08:80:21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1</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9:30</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00:00:0A:00:C3:08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9:33</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15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00:00:30:04:00:01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9:25</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
        <p:nvSpPr>
          <p:cNvPr id="8" name="Text Box 3"/>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421258347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4481513" y="5141913"/>
            <a:ext cx="471487" cy="338137"/>
          </a:xfrm>
          <a:prstGeom prst="rect">
            <a:avLst/>
          </a:prstGeom>
          <a:noFill/>
        </p:spPr>
        <p:txBody>
          <a:bodyPr>
            <a:spAutoFit/>
          </a:bodyPr>
          <a:lstStyle/>
          <a:p>
            <a:pPr>
              <a:defRPr/>
            </a:pPr>
            <a:r>
              <a:rPr lang="zh-CN" altLang="en-US" sz="1600" b="1" dirty="0">
                <a:latin typeface="+mn-lt"/>
                <a:ea typeface="+mn-ea"/>
              </a:rPr>
              <a:t>是</a:t>
            </a:r>
          </a:p>
        </p:txBody>
      </p:sp>
      <p:cxnSp>
        <p:nvCxnSpPr>
          <p:cNvPr id="207875" name="直接连接符 27"/>
          <p:cNvCxnSpPr>
            <a:cxnSpLocks noChangeShapeType="1"/>
          </p:cNvCxnSpPr>
          <p:nvPr/>
        </p:nvCxnSpPr>
        <p:spPr bwMode="auto">
          <a:xfrm>
            <a:off x="4510088" y="36766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4494213" y="3665538"/>
            <a:ext cx="469900" cy="338137"/>
          </a:xfrm>
          <a:prstGeom prst="rect">
            <a:avLst/>
          </a:prstGeom>
          <a:noFill/>
        </p:spPr>
        <p:txBody>
          <a:bodyPr>
            <a:spAutoFit/>
          </a:bodyPr>
          <a:lstStyle/>
          <a:p>
            <a:pPr>
              <a:defRPr/>
            </a:pPr>
            <a:r>
              <a:rPr lang="zh-CN" altLang="en-US" sz="1600" b="1" dirty="0">
                <a:latin typeface="+mn-lt"/>
                <a:ea typeface="+mn-ea"/>
              </a:rPr>
              <a:t>否</a:t>
            </a:r>
          </a:p>
        </p:txBody>
      </p:sp>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工作过程</a:t>
            </a:r>
          </a:p>
        </p:txBody>
      </p:sp>
      <p:sp>
        <p:nvSpPr>
          <p:cNvPr id="20787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2" name="矩形 1"/>
          <p:cNvSpPr/>
          <p:nvPr/>
        </p:nvSpPr>
        <p:spPr bwMode="auto">
          <a:xfrm>
            <a:off x="3203575" y="1700213"/>
            <a:ext cx="263525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在端口</a:t>
            </a:r>
            <a:r>
              <a:rPr lang="en-US" altLang="zh-CN" sz="1600" b="1" dirty="0">
                <a:latin typeface="+mn-lt"/>
                <a:ea typeface="+mn-ea"/>
              </a:rPr>
              <a:t>x</a:t>
            </a:r>
            <a:r>
              <a:rPr lang="zh-CN" altLang="en-US" sz="1600" b="1" dirty="0">
                <a:latin typeface="+mn-lt"/>
                <a:ea typeface="+mn-ea"/>
              </a:rPr>
              <a:t>收到无差错的帧</a:t>
            </a:r>
          </a:p>
        </p:txBody>
      </p:sp>
      <p:sp>
        <p:nvSpPr>
          <p:cNvPr id="3" name="流程图: 决策 2"/>
          <p:cNvSpPr/>
          <p:nvPr/>
        </p:nvSpPr>
        <p:spPr bwMode="auto">
          <a:xfrm>
            <a:off x="2843213" y="2349500"/>
            <a:ext cx="3276600"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342900" indent="-342900">
              <a:defRPr/>
            </a:pPr>
            <a:r>
              <a:rPr lang="zh-CN" altLang="en-US" sz="1600" b="1" dirty="0">
                <a:latin typeface="+mn-lt"/>
                <a:ea typeface="+mn-ea"/>
              </a:rPr>
              <a:t>站表中找到目的站？</a:t>
            </a:r>
          </a:p>
        </p:txBody>
      </p:sp>
      <p:sp>
        <p:nvSpPr>
          <p:cNvPr id="9" name="流程图: 决策 8"/>
          <p:cNvSpPr/>
          <p:nvPr/>
        </p:nvSpPr>
        <p:spPr bwMode="auto">
          <a:xfrm>
            <a:off x="3179763" y="3186113"/>
            <a:ext cx="2659062"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72000" bIns="0">
            <a:spAutoFit/>
          </a:bodyPr>
          <a:lstStyle/>
          <a:p>
            <a:pPr marL="342900" indent="-342900">
              <a:defRPr/>
            </a:pPr>
            <a:r>
              <a:rPr lang="zh-CN" altLang="en-US" sz="1600" b="1" dirty="0">
                <a:latin typeface="+mn-lt"/>
                <a:ea typeface="+mn-ea"/>
              </a:rPr>
              <a:t>方向为端口</a:t>
            </a:r>
            <a:r>
              <a:rPr lang="en-US" altLang="zh-CN" sz="1600" b="1" dirty="0">
                <a:latin typeface="+mn-lt"/>
                <a:ea typeface="+mn-ea"/>
              </a:rPr>
              <a:t>x</a:t>
            </a:r>
            <a:r>
              <a:rPr lang="zh-CN" altLang="en-US" sz="1600" b="1" dirty="0">
                <a:latin typeface="+mn-lt"/>
                <a:ea typeface="+mn-ea"/>
              </a:rPr>
              <a:t>？</a:t>
            </a:r>
          </a:p>
        </p:txBody>
      </p:sp>
      <p:sp>
        <p:nvSpPr>
          <p:cNvPr id="10" name="矩形 9"/>
          <p:cNvSpPr/>
          <p:nvPr/>
        </p:nvSpPr>
        <p:spPr bwMode="auto">
          <a:xfrm>
            <a:off x="1476375" y="3860800"/>
            <a:ext cx="1116013" cy="319088"/>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丢弃此帧</a:t>
            </a:r>
          </a:p>
        </p:txBody>
      </p:sp>
      <p:sp>
        <p:nvSpPr>
          <p:cNvPr id="11" name="矩形 10"/>
          <p:cNvSpPr/>
          <p:nvPr/>
        </p:nvSpPr>
        <p:spPr bwMode="auto">
          <a:xfrm>
            <a:off x="3322638" y="4005263"/>
            <a:ext cx="237490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向正确的方向转发此帧</a:t>
            </a:r>
          </a:p>
        </p:txBody>
      </p:sp>
      <p:sp>
        <p:nvSpPr>
          <p:cNvPr id="12" name="矩形 11"/>
          <p:cNvSpPr/>
          <p:nvPr/>
        </p:nvSpPr>
        <p:spPr bwMode="auto">
          <a:xfrm>
            <a:off x="6516688" y="3362325"/>
            <a:ext cx="1909762" cy="565150"/>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ctr">
              <a:defRPr/>
            </a:pPr>
            <a:r>
              <a:rPr lang="zh-CN" altLang="en-US" sz="1600" b="1" dirty="0">
                <a:latin typeface="+mn-lt"/>
                <a:ea typeface="+mn-ea"/>
              </a:rPr>
              <a:t>向除</a:t>
            </a:r>
            <a:r>
              <a:rPr lang="en-US" altLang="zh-CN" sz="1600" b="1" dirty="0">
                <a:latin typeface="+mn-lt"/>
                <a:ea typeface="+mn-ea"/>
              </a:rPr>
              <a:t>x</a:t>
            </a:r>
            <a:r>
              <a:rPr lang="zh-CN" altLang="en-US" sz="1600" b="1" dirty="0">
                <a:latin typeface="+mn-lt"/>
                <a:ea typeface="+mn-ea"/>
              </a:rPr>
              <a:t>以外的</a:t>
            </a:r>
            <a:r>
              <a:rPr lang="zh-CN" altLang="en-US" sz="1600" b="1" dirty="0" smtClean="0">
                <a:latin typeface="+mn-lt"/>
                <a:ea typeface="+mn-ea"/>
              </a:rPr>
              <a:t>所有交换机的</a:t>
            </a:r>
            <a:r>
              <a:rPr lang="zh-CN" altLang="en-US" sz="1600" b="1" dirty="0">
                <a:latin typeface="+mn-lt"/>
                <a:ea typeface="+mn-ea"/>
              </a:rPr>
              <a:t>端口转发此帧</a:t>
            </a:r>
          </a:p>
        </p:txBody>
      </p:sp>
      <p:sp>
        <p:nvSpPr>
          <p:cNvPr id="13" name="流程图: 决策 12"/>
          <p:cNvSpPr/>
          <p:nvPr/>
        </p:nvSpPr>
        <p:spPr bwMode="auto">
          <a:xfrm>
            <a:off x="3036888" y="4652963"/>
            <a:ext cx="2947987" cy="488950"/>
          </a:xfrm>
          <a:prstGeom prst="flowChartDecision">
            <a:avLst/>
          </a:prstGeom>
          <a:solidFill>
            <a:srgbClr val="FFFF00"/>
          </a:solidFill>
          <a:ln w="19050" cap="flat" cmpd="sng" algn="ctr">
            <a:solidFill>
              <a:schemeClr val="tx1"/>
            </a:solidFill>
            <a:prstDash val="solid"/>
            <a:round/>
            <a:headEnd type="none" w="med" len="med"/>
            <a:tailEnd type="none" w="med" len="med"/>
          </a:ln>
          <a:effectLst/>
          <a:extLst/>
        </p:spPr>
        <p:txBody>
          <a:bodyPr lIns="72000" tIns="0" rIns="72000" bIns="0">
            <a:spAutoFit/>
          </a:bodyPr>
          <a:lstStyle/>
          <a:p>
            <a:pPr marL="342900" indent="-342900">
              <a:defRPr/>
            </a:pPr>
            <a:r>
              <a:rPr lang="zh-CN" altLang="en-US" sz="1600" b="1" dirty="0">
                <a:latin typeface="+mn-lt"/>
                <a:ea typeface="+mn-ea"/>
              </a:rPr>
              <a:t>源站在站表中？</a:t>
            </a:r>
          </a:p>
        </p:txBody>
      </p:sp>
      <p:sp>
        <p:nvSpPr>
          <p:cNvPr id="14" name="矩形 13"/>
          <p:cNvSpPr/>
          <p:nvPr/>
        </p:nvSpPr>
        <p:spPr bwMode="auto">
          <a:xfrm>
            <a:off x="3294063" y="5502275"/>
            <a:ext cx="2376487" cy="319088"/>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更新方向和定时器</a:t>
            </a:r>
          </a:p>
        </p:txBody>
      </p:sp>
      <p:sp>
        <p:nvSpPr>
          <p:cNvPr id="15" name="矩形 14"/>
          <p:cNvSpPr/>
          <p:nvPr/>
        </p:nvSpPr>
        <p:spPr bwMode="auto">
          <a:xfrm>
            <a:off x="6516688" y="5229225"/>
            <a:ext cx="1909762" cy="614363"/>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将源站加入在站表中</a:t>
            </a:r>
            <a:endParaRPr lang="en-US" altLang="zh-CN" sz="1600" b="1" dirty="0">
              <a:latin typeface="+mn-lt"/>
              <a:ea typeface="+mn-ea"/>
            </a:endParaRPr>
          </a:p>
          <a:p>
            <a:pPr marL="342900" indent="-342900" algn="ctr">
              <a:defRPr/>
            </a:pPr>
            <a:r>
              <a:rPr lang="zh-CN" altLang="en-US" sz="1600" b="1" dirty="0">
                <a:latin typeface="+mn-lt"/>
                <a:ea typeface="+mn-ea"/>
              </a:rPr>
              <a:t>置新的定时器</a:t>
            </a:r>
          </a:p>
        </p:txBody>
      </p:sp>
      <p:cxnSp>
        <p:nvCxnSpPr>
          <p:cNvPr id="207889" name="直接连接符 4"/>
          <p:cNvCxnSpPr>
            <a:cxnSpLocks noChangeShapeType="1"/>
            <a:endCxn id="3" idx="0"/>
          </p:cNvCxnSpPr>
          <p:nvPr/>
        </p:nvCxnSpPr>
        <p:spPr bwMode="auto">
          <a:xfrm>
            <a:off x="4481513" y="2019300"/>
            <a:ext cx="0" cy="33020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0" name="直接连接符 17"/>
          <p:cNvCxnSpPr>
            <a:cxnSpLocks noChangeShapeType="1"/>
            <a:stCxn id="3" idx="3"/>
          </p:cNvCxnSpPr>
          <p:nvPr/>
        </p:nvCxnSpPr>
        <p:spPr bwMode="auto">
          <a:xfrm>
            <a:off x="6119813" y="2593975"/>
            <a:ext cx="135255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1" name="直接连接符 22"/>
          <p:cNvCxnSpPr>
            <a:cxnSpLocks noChangeShapeType="1"/>
            <a:endCxn id="12" idx="0"/>
          </p:cNvCxnSpPr>
          <p:nvPr/>
        </p:nvCxnSpPr>
        <p:spPr bwMode="auto">
          <a:xfrm>
            <a:off x="7472363" y="2593975"/>
            <a:ext cx="0" cy="76835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2" name="直接连接符 26"/>
          <p:cNvCxnSpPr>
            <a:cxnSpLocks noChangeShapeType="1"/>
          </p:cNvCxnSpPr>
          <p:nvPr/>
        </p:nvCxnSpPr>
        <p:spPr bwMode="auto">
          <a:xfrm>
            <a:off x="4510088" y="2846388"/>
            <a:ext cx="0" cy="3286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3" name="直接连接符 28"/>
          <p:cNvCxnSpPr>
            <a:cxnSpLocks noChangeShapeType="1"/>
          </p:cNvCxnSpPr>
          <p:nvPr/>
        </p:nvCxnSpPr>
        <p:spPr bwMode="auto">
          <a:xfrm>
            <a:off x="2033588" y="3430588"/>
            <a:ext cx="1171575"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4" name="直接连接符 29"/>
          <p:cNvCxnSpPr>
            <a:cxnSpLocks noChangeShapeType="1"/>
            <a:endCxn id="10" idx="0"/>
          </p:cNvCxnSpPr>
          <p:nvPr/>
        </p:nvCxnSpPr>
        <p:spPr bwMode="auto">
          <a:xfrm>
            <a:off x="2033588" y="3430588"/>
            <a:ext cx="0" cy="4302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5" name="直接连接符 32"/>
          <p:cNvCxnSpPr>
            <a:cxnSpLocks noChangeShapeType="1"/>
          </p:cNvCxnSpPr>
          <p:nvPr/>
        </p:nvCxnSpPr>
        <p:spPr bwMode="auto">
          <a:xfrm>
            <a:off x="4510088" y="43243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6" name="直接连接符 33"/>
          <p:cNvCxnSpPr>
            <a:cxnSpLocks noChangeShapeType="1"/>
          </p:cNvCxnSpPr>
          <p:nvPr/>
        </p:nvCxnSpPr>
        <p:spPr bwMode="auto">
          <a:xfrm>
            <a:off x="2033588" y="4487863"/>
            <a:ext cx="2460625"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7" name="直接连接符 36"/>
          <p:cNvCxnSpPr>
            <a:cxnSpLocks noChangeShapeType="1"/>
          </p:cNvCxnSpPr>
          <p:nvPr/>
        </p:nvCxnSpPr>
        <p:spPr bwMode="auto">
          <a:xfrm>
            <a:off x="2033588" y="4184650"/>
            <a:ext cx="0" cy="303213"/>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8" name="直接连接符 41"/>
          <p:cNvCxnSpPr>
            <a:cxnSpLocks noChangeShapeType="1"/>
          </p:cNvCxnSpPr>
          <p:nvPr/>
        </p:nvCxnSpPr>
        <p:spPr bwMode="auto">
          <a:xfrm>
            <a:off x="7472363" y="3927475"/>
            <a:ext cx="0" cy="560388"/>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9" name="直接连接符 42"/>
          <p:cNvCxnSpPr>
            <a:cxnSpLocks noChangeShapeType="1"/>
          </p:cNvCxnSpPr>
          <p:nvPr/>
        </p:nvCxnSpPr>
        <p:spPr bwMode="auto">
          <a:xfrm flipH="1">
            <a:off x="4511675" y="4479925"/>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0" name="直接连接符 46"/>
          <p:cNvCxnSpPr>
            <a:cxnSpLocks noChangeShapeType="1"/>
          </p:cNvCxnSpPr>
          <p:nvPr/>
        </p:nvCxnSpPr>
        <p:spPr bwMode="auto">
          <a:xfrm>
            <a:off x="4511675" y="5141913"/>
            <a:ext cx="0" cy="33813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1" name="直接连接符 47"/>
          <p:cNvCxnSpPr>
            <a:cxnSpLocks noChangeShapeType="1"/>
          </p:cNvCxnSpPr>
          <p:nvPr/>
        </p:nvCxnSpPr>
        <p:spPr bwMode="auto">
          <a:xfrm>
            <a:off x="4511675" y="5835650"/>
            <a:ext cx="0" cy="617538"/>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2" name="直接连接符 48"/>
          <p:cNvCxnSpPr>
            <a:cxnSpLocks noChangeShapeType="1"/>
            <a:stCxn id="13" idx="3"/>
          </p:cNvCxnSpPr>
          <p:nvPr/>
        </p:nvCxnSpPr>
        <p:spPr bwMode="auto">
          <a:xfrm flipV="1">
            <a:off x="5984875" y="4897438"/>
            <a:ext cx="1487488"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3" name="直接连接符 49"/>
          <p:cNvCxnSpPr>
            <a:cxnSpLocks noChangeShapeType="1"/>
            <a:endCxn id="15" idx="0"/>
          </p:cNvCxnSpPr>
          <p:nvPr/>
        </p:nvCxnSpPr>
        <p:spPr bwMode="auto">
          <a:xfrm flipH="1">
            <a:off x="7472363" y="4897438"/>
            <a:ext cx="0" cy="33178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4" name="直接连接符 58"/>
          <p:cNvCxnSpPr>
            <a:cxnSpLocks noChangeShapeType="1"/>
          </p:cNvCxnSpPr>
          <p:nvPr/>
        </p:nvCxnSpPr>
        <p:spPr bwMode="auto">
          <a:xfrm>
            <a:off x="7472363" y="5843588"/>
            <a:ext cx="0" cy="301625"/>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5" name="直接连接符 59"/>
          <p:cNvCxnSpPr>
            <a:cxnSpLocks noChangeShapeType="1"/>
          </p:cNvCxnSpPr>
          <p:nvPr/>
        </p:nvCxnSpPr>
        <p:spPr bwMode="auto">
          <a:xfrm flipH="1">
            <a:off x="4511675" y="6145213"/>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207891"/>
          <p:cNvSpPr txBox="1"/>
          <p:nvPr/>
        </p:nvSpPr>
        <p:spPr>
          <a:xfrm>
            <a:off x="4525963" y="2844800"/>
            <a:ext cx="469900" cy="339725"/>
          </a:xfrm>
          <a:prstGeom prst="rect">
            <a:avLst/>
          </a:prstGeom>
          <a:noFill/>
        </p:spPr>
        <p:txBody>
          <a:bodyPr>
            <a:spAutoFit/>
          </a:bodyPr>
          <a:lstStyle/>
          <a:p>
            <a:pPr>
              <a:defRPr/>
            </a:pPr>
            <a:r>
              <a:rPr lang="zh-CN" altLang="en-US" sz="1600" b="1" dirty="0">
                <a:latin typeface="+mn-lt"/>
                <a:ea typeface="+mn-ea"/>
              </a:rPr>
              <a:t>是</a:t>
            </a:r>
          </a:p>
        </p:txBody>
      </p:sp>
      <p:sp>
        <p:nvSpPr>
          <p:cNvPr id="65" name="TextBox 64"/>
          <p:cNvSpPr txBox="1"/>
          <p:nvPr/>
        </p:nvSpPr>
        <p:spPr>
          <a:xfrm>
            <a:off x="6119813" y="2254250"/>
            <a:ext cx="471487" cy="339725"/>
          </a:xfrm>
          <a:prstGeom prst="rect">
            <a:avLst/>
          </a:prstGeom>
          <a:noFill/>
        </p:spPr>
        <p:txBody>
          <a:bodyPr>
            <a:spAutoFit/>
          </a:bodyPr>
          <a:lstStyle/>
          <a:p>
            <a:pPr>
              <a:defRPr/>
            </a:pPr>
            <a:r>
              <a:rPr lang="zh-CN" altLang="en-US" sz="1600" b="1" dirty="0">
                <a:latin typeface="+mn-lt"/>
                <a:ea typeface="+mn-ea"/>
              </a:rPr>
              <a:t>否</a:t>
            </a:r>
          </a:p>
        </p:txBody>
      </p:sp>
      <p:sp>
        <p:nvSpPr>
          <p:cNvPr id="66" name="TextBox 65"/>
          <p:cNvSpPr txBox="1"/>
          <p:nvPr/>
        </p:nvSpPr>
        <p:spPr>
          <a:xfrm>
            <a:off x="2792413" y="3090863"/>
            <a:ext cx="471487" cy="339725"/>
          </a:xfrm>
          <a:prstGeom prst="rect">
            <a:avLst/>
          </a:prstGeom>
          <a:noFill/>
        </p:spPr>
        <p:txBody>
          <a:bodyPr>
            <a:spAutoFit/>
          </a:bodyPr>
          <a:lstStyle/>
          <a:p>
            <a:pPr>
              <a:defRPr/>
            </a:pPr>
            <a:r>
              <a:rPr lang="zh-CN" altLang="en-US" sz="1600" b="1" dirty="0">
                <a:latin typeface="+mn-lt"/>
                <a:ea typeface="+mn-ea"/>
              </a:rPr>
              <a:t>是</a:t>
            </a:r>
          </a:p>
        </p:txBody>
      </p:sp>
      <p:sp>
        <p:nvSpPr>
          <p:cNvPr id="68" name="TextBox 67"/>
          <p:cNvSpPr txBox="1"/>
          <p:nvPr/>
        </p:nvSpPr>
        <p:spPr>
          <a:xfrm>
            <a:off x="5884863" y="4559300"/>
            <a:ext cx="469900" cy="338138"/>
          </a:xfrm>
          <a:prstGeom prst="rect">
            <a:avLst/>
          </a:prstGeom>
          <a:noFill/>
        </p:spPr>
        <p:txBody>
          <a:bodyPr>
            <a:spAutoFit/>
          </a:bodyPr>
          <a:lstStyle/>
          <a:p>
            <a:pPr>
              <a:defRPr/>
            </a:pPr>
            <a:r>
              <a:rPr lang="zh-CN" altLang="en-US" sz="1600" b="1" dirty="0">
                <a:latin typeface="+mn-lt"/>
                <a:ea typeface="+mn-ea"/>
              </a:rPr>
              <a:t>否</a:t>
            </a:r>
          </a:p>
        </p:txBody>
      </p:sp>
      <p:sp>
        <p:nvSpPr>
          <p:cNvPr id="5" name="矩形 207896"/>
          <p:cNvSpPr/>
          <p:nvPr/>
        </p:nvSpPr>
        <p:spPr>
          <a:xfrm>
            <a:off x="808038" y="5199063"/>
            <a:ext cx="1724025" cy="461962"/>
          </a:xfrm>
          <a:prstGeom prst="rect">
            <a:avLst/>
          </a:prstGeom>
        </p:spPr>
        <p:txBody>
          <a:bodyPr wrap="none">
            <a:spAutoFit/>
          </a:bodyPr>
          <a:lstStyle/>
          <a:p>
            <a:pPr>
              <a:defRPr/>
            </a:pPr>
            <a:r>
              <a:rPr lang="zh-CN" altLang="en-US" sz="2400" b="1" dirty="0">
                <a:solidFill>
                  <a:srgbClr val="FF0000"/>
                </a:solidFill>
                <a:latin typeface="+mn-ea"/>
                <a:ea typeface="+mn-ea"/>
              </a:rPr>
              <a:t>逆向学习法</a:t>
            </a:r>
          </a:p>
        </p:txBody>
      </p:sp>
      <p:sp>
        <p:nvSpPr>
          <p:cNvPr id="207911" name="左大括号 207897"/>
          <p:cNvSpPr>
            <a:spLocks/>
          </p:cNvSpPr>
          <p:nvPr/>
        </p:nvSpPr>
        <p:spPr bwMode="auto">
          <a:xfrm>
            <a:off x="2532063" y="4729163"/>
            <a:ext cx="260350" cy="1416050"/>
          </a:xfrm>
          <a:prstGeom prst="leftBrace">
            <a:avLst>
              <a:gd name="adj1" fmla="val 836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7" name="矩形 76"/>
          <p:cNvSpPr/>
          <p:nvPr/>
        </p:nvSpPr>
        <p:spPr>
          <a:xfrm>
            <a:off x="784225" y="2552700"/>
            <a:ext cx="1416050" cy="461963"/>
          </a:xfrm>
          <a:prstGeom prst="rect">
            <a:avLst/>
          </a:prstGeom>
        </p:spPr>
        <p:txBody>
          <a:bodyPr wrap="none">
            <a:spAutoFit/>
          </a:bodyPr>
          <a:lstStyle/>
          <a:p>
            <a:pPr>
              <a:defRPr/>
            </a:pPr>
            <a:r>
              <a:rPr lang="zh-CN" altLang="en-US" sz="2400" b="1" dirty="0">
                <a:solidFill>
                  <a:srgbClr val="FF0000"/>
                </a:solidFill>
                <a:latin typeface="+mn-ea"/>
                <a:ea typeface="+mn-ea"/>
              </a:rPr>
              <a:t>数据转发</a:t>
            </a:r>
          </a:p>
        </p:txBody>
      </p:sp>
      <p:sp>
        <p:nvSpPr>
          <p:cNvPr id="42" name="Text Box 3"/>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244688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站表</a:t>
            </a:r>
            <a:r>
              <a:rPr lang="zh-CN" altLang="en-US" dirty="0">
                <a:latin typeface="华文新魏" pitchFamily="2" charset="-122"/>
              </a:rPr>
              <a:t>的建立过程举例</a:t>
            </a:r>
            <a:endParaRPr lang="zh-CN" altLang="en-US" sz="2800" b="1" dirty="0" smtClean="0"/>
          </a:p>
        </p:txBody>
      </p:sp>
      <p:sp>
        <p:nvSpPr>
          <p:cNvPr id="2089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6" name="Rectangle 6"/>
          <p:cNvSpPr>
            <a:spLocks noChangeArrowheads="1"/>
          </p:cNvSpPr>
          <p:nvPr/>
        </p:nvSpPr>
        <p:spPr bwMode="auto">
          <a:xfrm>
            <a:off x="2371725" y="3949700"/>
            <a:ext cx="149066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dirty="0">
                <a:latin typeface="+mn-lt"/>
                <a:ea typeface="+mn-ea"/>
              </a:rPr>
              <a:t>地址      接口</a:t>
            </a:r>
            <a:endParaRPr lang="zh-CN" altLang="en-US" sz="1800" b="1" baseline="-25000" dirty="0">
              <a:latin typeface="+mn-lt"/>
              <a:ea typeface="+mn-ea"/>
            </a:endParaRPr>
          </a:p>
        </p:txBody>
      </p:sp>
      <p:sp>
        <p:nvSpPr>
          <p:cNvPr id="7" name="Line 5"/>
          <p:cNvSpPr>
            <a:spLocks noChangeShapeType="1"/>
          </p:cNvSpPr>
          <p:nvPr/>
        </p:nvSpPr>
        <p:spPr bwMode="auto">
          <a:xfrm>
            <a:off x="5246688" y="2630488"/>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Line 7"/>
          <p:cNvSpPr>
            <a:spLocks noChangeShapeType="1"/>
          </p:cNvSpPr>
          <p:nvPr/>
        </p:nvSpPr>
        <p:spPr bwMode="auto">
          <a:xfrm>
            <a:off x="8631238" y="2647950"/>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8"/>
          <p:cNvSpPr>
            <a:spLocks noChangeShapeType="1"/>
          </p:cNvSpPr>
          <p:nvPr/>
        </p:nvSpPr>
        <p:spPr bwMode="auto">
          <a:xfrm>
            <a:off x="7019925" y="2660650"/>
            <a:ext cx="1868488"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9"/>
          <p:cNvSpPr>
            <a:spLocks noChangeArrowheads="1"/>
          </p:cNvSpPr>
          <p:nvPr/>
        </p:nvSpPr>
        <p:spPr bwMode="auto">
          <a:xfrm>
            <a:off x="8848725" y="2576513"/>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a:off x="7627938" y="2660650"/>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07" name="Picture 1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8538" y="319563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08" name="Picture 1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3192463"/>
            <a:ext cx="5603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ine 13"/>
          <p:cNvSpPr>
            <a:spLocks noChangeShapeType="1"/>
          </p:cNvSpPr>
          <p:nvPr/>
        </p:nvSpPr>
        <p:spPr bwMode="auto">
          <a:xfrm>
            <a:off x="3498850" y="2643188"/>
            <a:ext cx="2509838"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Line 14"/>
          <p:cNvSpPr>
            <a:spLocks noChangeShapeType="1"/>
          </p:cNvSpPr>
          <p:nvPr/>
        </p:nvSpPr>
        <p:spPr bwMode="auto">
          <a:xfrm>
            <a:off x="4191000" y="2643188"/>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1" name="Picture 1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3188" y="3178175"/>
            <a:ext cx="5603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2" name="Picture 1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588" y="317658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17"/>
          <p:cNvSpPr>
            <a:spLocks noChangeShapeType="1"/>
          </p:cNvSpPr>
          <p:nvPr/>
        </p:nvSpPr>
        <p:spPr bwMode="auto">
          <a:xfrm>
            <a:off x="2133600" y="2651125"/>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Rectangle 18"/>
          <p:cNvSpPr>
            <a:spLocks noChangeArrowheads="1"/>
          </p:cNvSpPr>
          <p:nvPr/>
        </p:nvSpPr>
        <p:spPr bwMode="auto">
          <a:xfrm>
            <a:off x="730250" y="2598738"/>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9"/>
          <p:cNvSpPr>
            <a:spLocks noChangeShapeType="1"/>
          </p:cNvSpPr>
          <p:nvPr/>
        </p:nvSpPr>
        <p:spPr bwMode="auto">
          <a:xfrm>
            <a:off x="838200" y="2659063"/>
            <a:ext cx="1562100"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20"/>
          <p:cNvSpPr>
            <a:spLocks noChangeShapeType="1"/>
          </p:cNvSpPr>
          <p:nvPr/>
        </p:nvSpPr>
        <p:spPr bwMode="auto">
          <a:xfrm>
            <a:off x="1198563" y="2662238"/>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7" name="Picture 2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750" y="3197225"/>
            <a:ext cx="5588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8" name="Picture 2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1975" y="3195638"/>
            <a:ext cx="55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9" name="Picture 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1725" y="2085975"/>
            <a:ext cx="1201738"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8920"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350" y="2085975"/>
            <a:ext cx="1203325"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Rectangle 26"/>
          <p:cNvSpPr>
            <a:spLocks noChangeArrowheads="1"/>
          </p:cNvSpPr>
          <p:nvPr/>
        </p:nvSpPr>
        <p:spPr bwMode="auto">
          <a:xfrm>
            <a:off x="2559050" y="1868875"/>
            <a:ext cx="91211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2400" b="1" baseline="-25000" dirty="0" smtClean="0">
                <a:latin typeface="+mn-lt"/>
                <a:ea typeface="+mn-ea"/>
              </a:rPr>
              <a:t>交换机</a:t>
            </a:r>
            <a:r>
              <a:rPr lang="en-US" altLang="zh-CN" sz="2400" b="1" baseline="-25000" dirty="0" smtClean="0">
                <a:latin typeface="+mn-lt"/>
                <a:ea typeface="+mn-ea"/>
              </a:rPr>
              <a:t>1</a:t>
            </a:r>
            <a:endParaRPr lang="en-US" altLang="zh-CN" sz="2400" b="1" baseline="-25000" dirty="0">
              <a:latin typeface="+mn-lt"/>
              <a:ea typeface="+mn-ea"/>
            </a:endParaRPr>
          </a:p>
        </p:txBody>
      </p:sp>
      <p:sp>
        <p:nvSpPr>
          <p:cNvPr id="27" name="Rectangle 27"/>
          <p:cNvSpPr>
            <a:spLocks noChangeArrowheads="1"/>
          </p:cNvSpPr>
          <p:nvPr/>
        </p:nvSpPr>
        <p:spPr bwMode="auto">
          <a:xfrm>
            <a:off x="671513"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endParaRPr lang="en-US" altLang="zh-CN" sz="1800" b="1" baseline="-25000">
              <a:latin typeface="+mn-lt"/>
              <a:ea typeface="+mn-ea"/>
            </a:endParaRPr>
          </a:p>
        </p:txBody>
      </p:sp>
      <p:sp>
        <p:nvSpPr>
          <p:cNvPr id="28" name="Rectangle 28"/>
          <p:cNvSpPr>
            <a:spLocks noChangeArrowheads="1"/>
          </p:cNvSpPr>
          <p:nvPr/>
        </p:nvSpPr>
        <p:spPr bwMode="auto">
          <a:xfrm>
            <a:off x="160655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endParaRPr lang="en-US" altLang="zh-CN" sz="1800" b="1" baseline="-25000">
              <a:latin typeface="+mn-lt"/>
              <a:ea typeface="+mn-ea"/>
            </a:endParaRPr>
          </a:p>
        </p:txBody>
      </p:sp>
      <p:sp>
        <p:nvSpPr>
          <p:cNvPr id="29" name="Rectangle 29"/>
          <p:cNvSpPr>
            <a:spLocks noChangeArrowheads="1"/>
          </p:cNvSpPr>
          <p:nvPr/>
        </p:nvSpPr>
        <p:spPr bwMode="auto">
          <a:xfrm>
            <a:off x="363220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endParaRPr lang="en-US" altLang="zh-CN" sz="1800" b="1" baseline="-25000">
              <a:latin typeface="+mn-lt"/>
              <a:ea typeface="+mn-ea"/>
            </a:endParaRPr>
          </a:p>
        </p:txBody>
      </p:sp>
      <p:sp>
        <p:nvSpPr>
          <p:cNvPr id="30" name="Rectangle 30"/>
          <p:cNvSpPr>
            <a:spLocks noChangeArrowheads="1"/>
          </p:cNvSpPr>
          <p:nvPr/>
        </p:nvSpPr>
        <p:spPr bwMode="auto">
          <a:xfrm>
            <a:off x="4730750" y="31257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endParaRPr lang="en-US" altLang="zh-CN" sz="1800" b="1" baseline="-25000">
              <a:latin typeface="+mn-lt"/>
              <a:ea typeface="+mn-ea"/>
            </a:endParaRPr>
          </a:p>
        </p:txBody>
      </p:sp>
      <p:sp>
        <p:nvSpPr>
          <p:cNvPr id="31" name="Rectangle 31"/>
          <p:cNvSpPr>
            <a:spLocks noChangeArrowheads="1"/>
          </p:cNvSpPr>
          <p:nvPr/>
        </p:nvSpPr>
        <p:spPr bwMode="auto">
          <a:xfrm>
            <a:off x="7134225" y="31257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endParaRPr lang="en-US" altLang="zh-CN" sz="1800" b="1" baseline="-25000">
              <a:latin typeface="+mn-lt"/>
              <a:ea typeface="+mn-ea"/>
            </a:endParaRPr>
          </a:p>
        </p:txBody>
      </p:sp>
      <p:sp>
        <p:nvSpPr>
          <p:cNvPr id="32" name="Rectangle 32"/>
          <p:cNvSpPr>
            <a:spLocks noChangeArrowheads="1"/>
          </p:cNvSpPr>
          <p:nvPr/>
        </p:nvSpPr>
        <p:spPr bwMode="auto">
          <a:xfrm>
            <a:off x="8104188" y="31257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endParaRPr lang="en-US" altLang="zh-CN" sz="1800" b="1" baseline="-25000">
              <a:latin typeface="+mn-lt"/>
              <a:ea typeface="+mn-ea"/>
            </a:endParaRPr>
          </a:p>
        </p:txBody>
      </p:sp>
      <p:sp>
        <p:nvSpPr>
          <p:cNvPr id="33" name="Rectangle 33"/>
          <p:cNvSpPr>
            <a:spLocks noChangeArrowheads="1"/>
          </p:cNvSpPr>
          <p:nvPr/>
        </p:nvSpPr>
        <p:spPr bwMode="auto">
          <a:xfrm>
            <a:off x="20685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4" name="Rectangle 34"/>
          <p:cNvSpPr>
            <a:spLocks noChangeArrowheads="1"/>
          </p:cNvSpPr>
          <p:nvPr/>
        </p:nvSpPr>
        <p:spPr bwMode="auto">
          <a:xfrm>
            <a:off x="35290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5" name="Rectangle 35"/>
          <p:cNvSpPr>
            <a:spLocks noChangeArrowheads="1"/>
          </p:cNvSpPr>
          <p:nvPr/>
        </p:nvSpPr>
        <p:spPr bwMode="auto">
          <a:xfrm>
            <a:off x="5545138"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6" name="Rectangle 36"/>
          <p:cNvSpPr>
            <a:spLocks noChangeArrowheads="1"/>
          </p:cNvSpPr>
          <p:nvPr/>
        </p:nvSpPr>
        <p:spPr bwMode="auto">
          <a:xfrm>
            <a:off x="7054850"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7" name="Line 38"/>
          <p:cNvSpPr>
            <a:spLocks noChangeShapeType="1"/>
          </p:cNvSpPr>
          <p:nvPr/>
        </p:nvSpPr>
        <p:spPr bwMode="auto">
          <a:xfrm>
            <a:off x="224155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9"/>
          <p:cNvSpPr>
            <a:spLocks noChangeShapeType="1"/>
          </p:cNvSpPr>
          <p:nvPr/>
        </p:nvSpPr>
        <p:spPr bwMode="auto">
          <a:xfrm>
            <a:off x="224155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40"/>
          <p:cNvSpPr>
            <a:spLocks noChangeShapeType="1"/>
          </p:cNvSpPr>
          <p:nvPr/>
        </p:nvSpPr>
        <p:spPr bwMode="auto">
          <a:xfrm>
            <a:off x="224155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1"/>
          <p:cNvSpPr>
            <a:spLocks noChangeShapeType="1"/>
          </p:cNvSpPr>
          <p:nvPr/>
        </p:nvSpPr>
        <p:spPr bwMode="auto">
          <a:xfrm>
            <a:off x="3098800" y="3981450"/>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Rectangle 43"/>
          <p:cNvSpPr>
            <a:spLocks noChangeArrowheads="1"/>
          </p:cNvSpPr>
          <p:nvPr/>
        </p:nvSpPr>
        <p:spPr bwMode="auto">
          <a:xfrm>
            <a:off x="5776913" y="3965575"/>
            <a:ext cx="1490662"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a:latin typeface="+mn-lt"/>
                <a:ea typeface="+mn-ea"/>
              </a:rPr>
              <a:t>地址      接口</a:t>
            </a:r>
            <a:endParaRPr lang="zh-CN" altLang="en-US" sz="1800" b="1" baseline="-25000">
              <a:latin typeface="+mn-lt"/>
              <a:ea typeface="+mn-ea"/>
            </a:endParaRPr>
          </a:p>
        </p:txBody>
      </p:sp>
      <p:sp>
        <p:nvSpPr>
          <p:cNvPr id="42" name="Line 45"/>
          <p:cNvSpPr>
            <a:spLocks noChangeShapeType="1"/>
          </p:cNvSpPr>
          <p:nvPr/>
        </p:nvSpPr>
        <p:spPr bwMode="auto">
          <a:xfrm>
            <a:off x="567690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Line 46"/>
          <p:cNvSpPr>
            <a:spLocks noChangeShapeType="1"/>
          </p:cNvSpPr>
          <p:nvPr/>
        </p:nvSpPr>
        <p:spPr bwMode="auto">
          <a:xfrm>
            <a:off x="567690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47"/>
          <p:cNvSpPr>
            <a:spLocks noChangeShapeType="1"/>
          </p:cNvSpPr>
          <p:nvPr/>
        </p:nvSpPr>
        <p:spPr bwMode="auto">
          <a:xfrm>
            <a:off x="567690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48"/>
          <p:cNvSpPr>
            <a:spLocks noChangeShapeType="1"/>
          </p:cNvSpPr>
          <p:nvPr/>
        </p:nvSpPr>
        <p:spPr bwMode="auto">
          <a:xfrm>
            <a:off x="6534150" y="3981450"/>
            <a:ext cx="1588"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Freeform 50"/>
          <p:cNvSpPr>
            <a:spLocks/>
          </p:cNvSpPr>
          <p:nvPr/>
        </p:nvSpPr>
        <p:spPr bwMode="auto">
          <a:xfrm>
            <a:off x="224155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7" name="Freeform 51"/>
          <p:cNvSpPr>
            <a:spLocks/>
          </p:cNvSpPr>
          <p:nvPr/>
        </p:nvSpPr>
        <p:spPr bwMode="auto">
          <a:xfrm>
            <a:off x="567690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48" name="Group 72"/>
          <p:cNvGrpSpPr>
            <a:grpSpLocks/>
          </p:cNvGrpSpPr>
          <p:nvPr/>
        </p:nvGrpSpPr>
        <p:grpSpPr bwMode="auto">
          <a:xfrm>
            <a:off x="2393950" y="5002212"/>
            <a:ext cx="4841876" cy="874713"/>
            <a:chOff x="1415" y="3151"/>
            <a:chExt cx="3050" cy="551"/>
          </a:xfrm>
        </p:grpSpPr>
        <p:sp>
          <p:nvSpPr>
            <p:cNvPr id="49" name="Rectangle 52"/>
            <p:cNvSpPr>
              <a:spLocks noChangeArrowheads="1"/>
            </p:cNvSpPr>
            <p:nvPr/>
          </p:nvSpPr>
          <p:spPr bwMode="auto">
            <a:xfrm>
              <a:off x="1415"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0" name="Rectangle 53"/>
            <p:cNvSpPr>
              <a:spLocks noChangeArrowheads="1"/>
            </p:cNvSpPr>
            <p:nvPr/>
          </p:nvSpPr>
          <p:spPr bwMode="auto">
            <a:xfrm>
              <a:off x="1979"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1" name="Rectangle 54"/>
            <p:cNvSpPr>
              <a:spLocks noChangeArrowheads="1"/>
            </p:cNvSpPr>
            <p:nvPr/>
          </p:nvSpPr>
          <p:spPr bwMode="auto">
            <a:xfrm>
              <a:off x="4156"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2" name="Rectangle 55"/>
            <p:cNvSpPr>
              <a:spLocks noChangeArrowheads="1"/>
            </p:cNvSpPr>
            <p:nvPr/>
          </p:nvSpPr>
          <p:spPr bwMode="auto">
            <a:xfrm>
              <a:off x="3588"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grpSp>
      <p:sp>
        <p:nvSpPr>
          <p:cNvPr id="53" name="Line 56"/>
          <p:cNvSpPr>
            <a:spLocks noChangeShapeType="1"/>
          </p:cNvSpPr>
          <p:nvPr/>
        </p:nvSpPr>
        <p:spPr bwMode="auto">
          <a:xfrm>
            <a:off x="2241550" y="5494338"/>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54" name="Group 69"/>
          <p:cNvGrpSpPr>
            <a:grpSpLocks/>
          </p:cNvGrpSpPr>
          <p:nvPr/>
        </p:nvGrpSpPr>
        <p:grpSpPr bwMode="auto">
          <a:xfrm>
            <a:off x="1335088" y="5111750"/>
            <a:ext cx="2352675" cy="407988"/>
            <a:chOff x="748" y="3220"/>
            <a:chExt cx="1482" cy="257"/>
          </a:xfrm>
        </p:grpSpPr>
        <p:sp>
          <p:nvSpPr>
            <p:cNvPr id="55" name="Rectangle 57"/>
            <p:cNvSpPr>
              <a:spLocks noChangeArrowheads="1"/>
            </p:cNvSpPr>
            <p:nvPr/>
          </p:nvSpPr>
          <p:spPr bwMode="auto">
            <a:xfrm>
              <a:off x="1485" y="3233"/>
              <a:ext cx="7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           1</a:t>
              </a:r>
              <a:endParaRPr lang="en-US" altLang="zh-CN" sz="1800" b="1" baseline="-25000">
                <a:latin typeface="+mn-lt"/>
                <a:ea typeface="+mn-ea"/>
              </a:endParaRPr>
            </a:p>
          </p:txBody>
        </p:sp>
        <p:sp>
          <p:nvSpPr>
            <p:cNvPr id="56" name="Rectangle 61"/>
            <p:cNvSpPr>
              <a:spLocks noChangeArrowheads="1"/>
            </p:cNvSpPr>
            <p:nvPr/>
          </p:nvSpPr>
          <p:spPr bwMode="auto">
            <a:xfrm>
              <a:off x="748" y="3220"/>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B → A</a:t>
              </a:r>
              <a:endParaRPr lang="en-US" altLang="zh-CN" sz="1800" b="1" baseline="-25000" dirty="0">
                <a:latin typeface="+mn-lt"/>
                <a:ea typeface="+mn-ea"/>
              </a:endParaRPr>
            </a:p>
          </p:txBody>
        </p:sp>
      </p:grpSp>
      <p:grpSp>
        <p:nvGrpSpPr>
          <p:cNvPr id="57" name="Group 67"/>
          <p:cNvGrpSpPr>
            <a:grpSpLocks/>
          </p:cNvGrpSpPr>
          <p:nvPr/>
        </p:nvGrpSpPr>
        <p:grpSpPr bwMode="auto">
          <a:xfrm>
            <a:off x="1325563" y="4341813"/>
            <a:ext cx="2354262" cy="407987"/>
            <a:chOff x="742" y="2735"/>
            <a:chExt cx="1483" cy="257"/>
          </a:xfrm>
        </p:grpSpPr>
        <p:sp>
          <p:nvSpPr>
            <p:cNvPr id="58" name="Rectangle 42"/>
            <p:cNvSpPr>
              <a:spLocks noChangeArrowheads="1"/>
            </p:cNvSpPr>
            <p:nvPr/>
          </p:nvSpPr>
          <p:spPr bwMode="auto">
            <a:xfrm>
              <a:off x="742" y="2735"/>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A → B</a:t>
              </a:r>
              <a:endParaRPr lang="en-US" altLang="zh-CN" sz="1800" b="1" baseline="-25000" dirty="0">
                <a:latin typeface="+mn-lt"/>
                <a:ea typeface="+mn-ea"/>
              </a:endParaRPr>
            </a:p>
          </p:txBody>
        </p:sp>
        <p:sp>
          <p:nvSpPr>
            <p:cNvPr id="59" name="Rectangle 63"/>
            <p:cNvSpPr>
              <a:spLocks noChangeArrowheads="1"/>
            </p:cNvSpPr>
            <p:nvPr/>
          </p:nvSpPr>
          <p:spPr bwMode="auto">
            <a:xfrm>
              <a:off x="1485" y="2748"/>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0" name="Group 68"/>
          <p:cNvGrpSpPr>
            <a:grpSpLocks/>
          </p:cNvGrpSpPr>
          <p:nvPr/>
        </p:nvGrpSpPr>
        <p:grpSpPr bwMode="auto">
          <a:xfrm>
            <a:off x="1335088" y="4724400"/>
            <a:ext cx="2333625" cy="407988"/>
            <a:chOff x="748" y="2976"/>
            <a:chExt cx="1470" cy="257"/>
          </a:xfrm>
        </p:grpSpPr>
        <p:sp>
          <p:nvSpPr>
            <p:cNvPr id="61" name="Rectangle 60"/>
            <p:cNvSpPr>
              <a:spLocks noChangeArrowheads="1"/>
            </p:cNvSpPr>
            <p:nvPr/>
          </p:nvSpPr>
          <p:spPr bwMode="auto">
            <a:xfrm>
              <a:off x="748" y="2976"/>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F → C</a:t>
              </a:r>
              <a:endParaRPr lang="en-US" altLang="zh-CN" sz="1800" b="1" baseline="-25000" dirty="0">
                <a:latin typeface="+mn-lt"/>
                <a:ea typeface="+mn-ea"/>
              </a:endParaRPr>
            </a:p>
          </p:txBody>
        </p:sp>
        <p:sp>
          <p:nvSpPr>
            <p:cNvPr id="62" name="Rectangle 64"/>
            <p:cNvSpPr>
              <a:spLocks noChangeArrowheads="1"/>
            </p:cNvSpPr>
            <p:nvPr/>
          </p:nvSpPr>
          <p:spPr bwMode="auto">
            <a:xfrm>
              <a:off x="1489" y="2989"/>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grpSp>
        <p:nvGrpSpPr>
          <p:cNvPr id="63" name="Group 70"/>
          <p:cNvGrpSpPr>
            <a:grpSpLocks/>
          </p:cNvGrpSpPr>
          <p:nvPr/>
        </p:nvGrpSpPr>
        <p:grpSpPr bwMode="auto">
          <a:xfrm>
            <a:off x="4762500" y="4319588"/>
            <a:ext cx="2349500" cy="407987"/>
            <a:chOff x="2907" y="2721"/>
            <a:chExt cx="1480" cy="257"/>
          </a:xfrm>
        </p:grpSpPr>
        <p:sp>
          <p:nvSpPr>
            <p:cNvPr id="64" name="Rectangle 49"/>
            <p:cNvSpPr>
              <a:spLocks noChangeArrowheads="1"/>
            </p:cNvSpPr>
            <p:nvPr/>
          </p:nvSpPr>
          <p:spPr bwMode="auto">
            <a:xfrm>
              <a:off x="2907" y="2721"/>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A → B</a:t>
              </a:r>
            </a:p>
          </p:txBody>
        </p:sp>
        <p:sp>
          <p:nvSpPr>
            <p:cNvPr id="65" name="Rectangle 65"/>
            <p:cNvSpPr>
              <a:spLocks noChangeArrowheads="1"/>
            </p:cNvSpPr>
            <p:nvPr/>
          </p:nvSpPr>
          <p:spPr bwMode="auto">
            <a:xfrm>
              <a:off x="3647" y="2747"/>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6" name="Group 71"/>
          <p:cNvGrpSpPr>
            <a:grpSpLocks/>
          </p:cNvGrpSpPr>
          <p:nvPr/>
        </p:nvGrpSpPr>
        <p:grpSpPr bwMode="auto">
          <a:xfrm>
            <a:off x="4791075" y="4738688"/>
            <a:ext cx="2316163" cy="407987"/>
            <a:chOff x="2925" y="2985"/>
            <a:chExt cx="1459" cy="257"/>
          </a:xfrm>
        </p:grpSpPr>
        <p:sp>
          <p:nvSpPr>
            <p:cNvPr id="67" name="Rectangle 62"/>
            <p:cNvSpPr>
              <a:spLocks noChangeArrowheads="1"/>
            </p:cNvSpPr>
            <p:nvPr/>
          </p:nvSpPr>
          <p:spPr bwMode="auto">
            <a:xfrm>
              <a:off x="2925" y="2985"/>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F → C</a:t>
              </a:r>
              <a:endParaRPr lang="en-US" altLang="zh-CN" sz="1800" b="1" baseline="-25000">
                <a:latin typeface="+mn-lt"/>
                <a:ea typeface="+mn-ea"/>
              </a:endParaRPr>
            </a:p>
          </p:txBody>
        </p:sp>
        <p:sp>
          <p:nvSpPr>
            <p:cNvPr id="68" name="Rectangle 66"/>
            <p:cNvSpPr>
              <a:spLocks noChangeArrowheads="1"/>
            </p:cNvSpPr>
            <p:nvPr/>
          </p:nvSpPr>
          <p:spPr bwMode="auto">
            <a:xfrm>
              <a:off x="3655" y="2998"/>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sp>
        <p:nvSpPr>
          <p:cNvPr id="69" name="Rectangle 37"/>
          <p:cNvSpPr>
            <a:spLocks noChangeArrowheads="1"/>
          </p:cNvSpPr>
          <p:nvPr/>
        </p:nvSpPr>
        <p:spPr bwMode="auto">
          <a:xfrm>
            <a:off x="2241550" y="3981450"/>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0" name="Rectangle 44"/>
          <p:cNvSpPr>
            <a:spLocks noChangeArrowheads="1"/>
          </p:cNvSpPr>
          <p:nvPr/>
        </p:nvSpPr>
        <p:spPr bwMode="auto">
          <a:xfrm>
            <a:off x="5676900" y="3981450"/>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Rectangle 73"/>
          <p:cNvSpPr>
            <a:spLocks noChangeArrowheads="1"/>
          </p:cNvSpPr>
          <p:nvPr/>
        </p:nvSpPr>
        <p:spPr bwMode="auto">
          <a:xfrm>
            <a:off x="6012160" y="1844824"/>
            <a:ext cx="91211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2400" b="1" baseline="-25000" dirty="0" smtClean="0">
                <a:latin typeface="+mn-lt"/>
                <a:ea typeface="+mn-ea"/>
              </a:rPr>
              <a:t>交换机</a:t>
            </a:r>
            <a:r>
              <a:rPr lang="en-US" altLang="zh-CN" sz="2400" b="1" baseline="-25000" dirty="0" smtClean="0">
                <a:latin typeface="+mn-lt"/>
                <a:ea typeface="+mn-ea"/>
              </a:rPr>
              <a:t>2</a:t>
            </a:r>
            <a:endParaRPr lang="en-US" altLang="zh-CN" sz="2400" b="1" baseline="-25000" dirty="0">
              <a:latin typeface="+mn-lt"/>
              <a:ea typeface="+mn-ea"/>
            </a:endParaRPr>
          </a:p>
        </p:txBody>
      </p:sp>
      <p:sp>
        <p:nvSpPr>
          <p:cNvPr id="73" name="Text Box 3"/>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传统以太网</a:t>
            </a:r>
            <a:endParaRPr lang="en-US" altLang="zh-CN" sz="1200" b="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382700222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2000"/>
                                        <p:tgtEl>
                                          <p:spTgt spid="57"/>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0"/>
                                        <p:tgtEl>
                                          <p:spTgt spid="63"/>
                                        </p:tgtEl>
                                      </p:cBhvr>
                                    </p:animEffect>
                                  </p:childTnLst>
                                </p:cTn>
                              </p:par>
                            </p:childTnLst>
                          </p:cTn>
                        </p:par>
                      </p:childTnLst>
                    </p:cTn>
                  </p:par>
                  <p:par>
                    <p:cTn id="12" fill="hold">
                      <p:stCondLst>
                        <p:cond delay="indefinite"/>
                      </p:stCondLst>
                      <p:childTnLst>
                        <p:par>
                          <p:cTn id="13" fill="hold" nodeType="after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2000"/>
                                        <p:tgtEl>
                                          <p:spTgt spid="60"/>
                                        </p:tgtEl>
                                      </p:cBhvr>
                                    </p:animEffect>
                                  </p:childTnLst>
                                </p:cTn>
                              </p:par>
                            </p:childTnLst>
                          </p:cTn>
                        </p:par>
                        <p:par>
                          <p:cTn id="17" fill="hold" nodeType="afterGroup">
                            <p:stCondLst>
                              <p:cond delay="2000"/>
                            </p:stCondLst>
                            <p:childTnLst>
                              <p:par>
                                <p:cTn id="18" presetID="22" presetClass="entr" presetSubtype="8" fill="hold" nodeType="after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2000"/>
                                        <p:tgtEl>
                                          <p:spTgt spid="66"/>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2000"/>
                                        <p:tgtEl>
                                          <p:spTgt spid="54"/>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问  题 </a:t>
            </a:r>
            <a:endParaRPr lang="zh-CN" altLang="en-US" sz="2800" b="1" dirty="0" smtClean="0"/>
          </a:p>
        </p:txBody>
      </p:sp>
      <p:sp>
        <p:nvSpPr>
          <p:cNvPr id="20992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209925" name="内容占位符 1"/>
          <p:cNvSpPr>
            <a:spLocks noGrp="1"/>
          </p:cNvSpPr>
          <p:nvPr>
            <p:ph idx="1"/>
          </p:nvPr>
        </p:nvSpPr>
        <p:spPr>
          <a:xfrm>
            <a:off x="766763" y="1773238"/>
            <a:ext cx="7958137" cy="935037"/>
          </a:xfrm>
        </p:spPr>
        <p:txBody>
          <a:bodyPr/>
          <a:lstStyle/>
          <a:p>
            <a:r>
              <a:rPr lang="zh-CN" altLang="en-US" sz="2400" dirty="0" smtClean="0">
                <a:solidFill>
                  <a:srgbClr val="FF0000"/>
                </a:solidFill>
              </a:rPr>
              <a:t>问题：</a:t>
            </a:r>
            <a:r>
              <a:rPr lang="zh-CN" altLang="en-US" sz="2400" dirty="0" smtClean="0"/>
              <a:t>为提供可靠性，在进行网络设计时，常保持一定的冗余，在使用交换机时会出现</a:t>
            </a:r>
            <a:r>
              <a:rPr lang="zh-CN" altLang="en-US" sz="2400" dirty="0" smtClean="0">
                <a:solidFill>
                  <a:srgbClr val="0000FF"/>
                </a:solidFill>
              </a:rPr>
              <a:t>回路</a:t>
            </a:r>
            <a:r>
              <a:rPr lang="zh-CN" altLang="en-US" sz="2400" dirty="0" smtClean="0"/>
              <a:t>现象。</a:t>
            </a:r>
          </a:p>
        </p:txBody>
      </p:sp>
      <p:grpSp>
        <p:nvGrpSpPr>
          <p:cNvPr id="2" name="组合 1"/>
          <p:cNvGrpSpPr/>
          <p:nvPr/>
        </p:nvGrpSpPr>
        <p:grpSpPr>
          <a:xfrm>
            <a:off x="1235737" y="2636912"/>
            <a:ext cx="7008671" cy="2464760"/>
            <a:chOff x="920552" y="2708920"/>
            <a:chExt cx="8440032" cy="2923763"/>
          </a:xfrm>
        </p:grpSpPr>
        <p:grpSp>
          <p:nvGrpSpPr>
            <p:cNvPr id="50" name="组合 49"/>
            <p:cNvGrpSpPr/>
            <p:nvPr/>
          </p:nvGrpSpPr>
          <p:grpSpPr>
            <a:xfrm>
              <a:off x="920552" y="2708920"/>
              <a:ext cx="8440032" cy="2484616"/>
              <a:chOff x="1048542" y="3464664"/>
              <a:chExt cx="8440032" cy="2484616"/>
            </a:xfrm>
          </p:grpSpPr>
          <p:sp>
            <p:nvSpPr>
              <p:cNvPr id="51" name="矩形 50"/>
              <p:cNvSpPr/>
              <p:nvPr/>
            </p:nvSpPr>
            <p:spPr>
              <a:xfrm>
                <a:off x="2628520" y="4331112"/>
                <a:ext cx="1626069"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b="1" dirty="0">
                    <a:solidFill>
                      <a:schemeClr val="tx1"/>
                    </a:solidFill>
                  </a:rPr>
                  <a:t> </a:t>
                </a:r>
                <a:endParaRPr lang="zh-CN" altLang="en-US" sz="1800" b="1" dirty="0">
                  <a:solidFill>
                    <a:schemeClr val="tx1"/>
                  </a:solidFill>
                </a:endParaRPr>
              </a:p>
            </p:txBody>
          </p:sp>
          <p:cxnSp>
            <p:nvCxnSpPr>
              <p:cNvPr id="52" name="直接连接符 51"/>
              <p:cNvCxnSpPr>
                <a:stCxn id="91" idx="3"/>
                <a:endCxn id="85" idx="1"/>
              </p:cNvCxnSpPr>
              <p:nvPr/>
            </p:nvCxnSpPr>
            <p:spPr>
              <a:xfrm>
                <a:off x="4254589" y="5409893"/>
                <a:ext cx="19735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endCxn id="94" idx="1"/>
              </p:cNvCxnSpPr>
              <p:nvPr/>
            </p:nvCxnSpPr>
            <p:spPr>
              <a:xfrm flipV="1">
                <a:off x="1834427" y="5396769"/>
                <a:ext cx="814318" cy="34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90" idx="3"/>
                <a:endCxn id="88" idx="1"/>
              </p:cNvCxnSpPr>
              <p:nvPr/>
            </p:nvCxnSpPr>
            <p:spPr>
              <a:xfrm flipV="1">
                <a:off x="4163030" y="4748696"/>
                <a:ext cx="2065115" cy="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96" idx="1"/>
              </p:cNvCxnSpPr>
              <p:nvPr/>
            </p:nvCxnSpPr>
            <p:spPr>
              <a:xfrm>
                <a:off x="1955435" y="4654608"/>
                <a:ext cx="699084" cy="94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24"/>
              <p:cNvSpPr>
                <a:spLocks noChangeArrowheads="1"/>
              </p:cNvSpPr>
              <p:nvPr/>
            </p:nvSpPr>
            <p:spPr bwMode="auto">
              <a:xfrm>
                <a:off x="2714787" y="3464664"/>
                <a:ext cx="1445855" cy="82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800" b="1" dirty="0">
                    <a:latin typeface="+mn-lt"/>
                    <a:ea typeface="+mn-ea"/>
                  </a:rPr>
                  <a:t>以太网</a:t>
                </a:r>
                <a:endParaRPr kumimoji="1" lang="en-US" altLang="zh-CN" sz="1800" b="1" dirty="0">
                  <a:latin typeface="+mn-lt"/>
                  <a:ea typeface="+mn-ea"/>
                </a:endParaRPr>
              </a:p>
              <a:p>
                <a:pPr algn="ctr" defTabSz="762000" eaLnBrk="0" hangingPunct="0"/>
                <a:r>
                  <a:rPr kumimoji="1" lang="zh-CN" altLang="en-US" sz="1800" b="1" dirty="0" smtClean="0">
                    <a:latin typeface="+mn-lt"/>
                    <a:ea typeface="+mn-ea"/>
                  </a:rPr>
                  <a:t>交换机 </a:t>
                </a:r>
                <a:r>
                  <a:rPr kumimoji="1" lang="en-US" altLang="zh-CN" sz="1800" b="1" dirty="0" smtClean="0">
                    <a:latin typeface="+mn-lt"/>
                    <a:ea typeface="+mn-ea"/>
                  </a:rPr>
                  <a:t>#</a:t>
                </a:r>
                <a:r>
                  <a:rPr kumimoji="1" lang="en-US" altLang="zh-CN" sz="1800" b="1" dirty="0">
                    <a:latin typeface="+mn-lt"/>
                    <a:ea typeface="+mn-ea"/>
                  </a:rPr>
                  <a:t>1</a:t>
                </a:r>
              </a:p>
            </p:txBody>
          </p:sp>
          <p:pic>
            <p:nvPicPr>
              <p:cNvPr id="57" name="Picture 1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0710"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34"/>
              <p:cNvSpPr>
                <a:spLocks noChangeArrowheads="1"/>
              </p:cNvSpPr>
              <p:nvPr/>
            </p:nvSpPr>
            <p:spPr bwMode="auto">
              <a:xfrm>
                <a:off x="1048542" y="4057306"/>
                <a:ext cx="420824" cy="43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a:latin typeface="+mn-lt"/>
                    <a:ea typeface="+mn-ea"/>
                  </a:rPr>
                  <a:t>A</a:t>
                </a:r>
                <a:endParaRPr kumimoji="1" lang="en-US" altLang="zh-CN" sz="1800" b="1" baseline="-25000">
                  <a:latin typeface="+mn-lt"/>
                  <a:ea typeface="+mn-ea"/>
                </a:endParaRPr>
              </a:p>
            </p:txBody>
          </p:sp>
          <p:grpSp>
            <p:nvGrpSpPr>
              <p:cNvPr id="59" name="组合 57"/>
              <p:cNvGrpSpPr>
                <a:grpSpLocks/>
              </p:cNvGrpSpPr>
              <p:nvPr/>
            </p:nvGrpSpPr>
            <p:grpSpPr bwMode="auto">
              <a:xfrm>
                <a:off x="2628520" y="4531162"/>
                <a:ext cx="463493" cy="435068"/>
                <a:chOff x="2267744" y="1315667"/>
                <a:chExt cx="288032" cy="257374"/>
              </a:xfrm>
            </p:grpSpPr>
            <p:sp>
              <p:nvSpPr>
                <p:cNvPr id="95" name="矩形 94"/>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96" name="Rectangle 40"/>
                <p:cNvSpPr>
                  <a:spLocks noChangeArrowheads="1"/>
                </p:cNvSpPr>
                <p:nvPr/>
              </p:nvSpPr>
              <p:spPr bwMode="auto">
                <a:xfrm>
                  <a:off x="2283900" y="1315667"/>
                  <a:ext cx="232726" cy="25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1</a:t>
                  </a:r>
                  <a:endParaRPr kumimoji="1" lang="en-US" altLang="zh-CN" sz="1800" b="1" baseline="-25000" dirty="0">
                    <a:latin typeface="+mn-lt"/>
                    <a:ea typeface="+mn-ea"/>
                  </a:endParaRPr>
                </a:p>
              </p:txBody>
            </p:sp>
          </p:grpSp>
          <p:grpSp>
            <p:nvGrpSpPr>
              <p:cNvPr id="60" name="组合 58"/>
              <p:cNvGrpSpPr>
                <a:grpSpLocks/>
              </p:cNvGrpSpPr>
              <p:nvPr/>
            </p:nvGrpSpPr>
            <p:grpSpPr bwMode="auto">
              <a:xfrm>
                <a:off x="2628520" y="5179235"/>
                <a:ext cx="463493" cy="435068"/>
                <a:chOff x="2267744" y="1311829"/>
                <a:chExt cx="288032" cy="258163"/>
              </a:xfrm>
            </p:grpSpPr>
            <p:sp>
              <p:nvSpPr>
                <p:cNvPr id="93" name="矩形 9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94" name="Rectangle 40"/>
                <p:cNvSpPr>
                  <a:spLocks noChangeArrowheads="1"/>
                </p:cNvSpPr>
                <p:nvPr/>
              </p:nvSpPr>
              <p:spPr bwMode="auto">
                <a:xfrm>
                  <a:off x="2280312" y="1311829"/>
                  <a:ext cx="232726" cy="25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2</a:t>
                  </a:r>
                  <a:endParaRPr kumimoji="1" lang="en-US" altLang="zh-CN" sz="1800" b="1" baseline="-25000" dirty="0">
                    <a:latin typeface="+mn-lt"/>
                    <a:ea typeface="+mn-ea"/>
                  </a:endParaRPr>
                </a:p>
              </p:txBody>
            </p:sp>
          </p:grpSp>
          <p:grpSp>
            <p:nvGrpSpPr>
              <p:cNvPr id="61" name="组合 61"/>
              <p:cNvGrpSpPr>
                <a:grpSpLocks/>
              </p:cNvGrpSpPr>
              <p:nvPr/>
            </p:nvGrpSpPr>
            <p:grpSpPr bwMode="auto">
              <a:xfrm>
                <a:off x="3788534" y="5179235"/>
                <a:ext cx="466055" cy="435068"/>
                <a:chOff x="2267744" y="1311829"/>
                <a:chExt cx="288032" cy="258163"/>
              </a:xfrm>
            </p:grpSpPr>
            <p:sp>
              <p:nvSpPr>
                <p:cNvPr id="91" name="矩形 9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92" name="Rectangle 40"/>
                <p:cNvSpPr>
                  <a:spLocks noChangeArrowheads="1"/>
                </p:cNvSpPr>
                <p:nvPr/>
              </p:nvSpPr>
              <p:spPr bwMode="auto">
                <a:xfrm>
                  <a:off x="2267744" y="1311829"/>
                  <a:ext cx="231446" cy="25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4</a:t>
                  </a:r>
                  <a:endParaRPr kumimoji="1" lang="en-US" altLang="zh-CN" sz="1800" b="1" baseline="-25000" dirty="0">
                    <a:latin typeface="+mn-lt"/>
                    <a:ea typeface="+mn-ea"/>
                  </a:endParaRPr>
                </a:p>
              </p:txBody>
            </p:sp>
          </p:grpSp>
          <p:grpSp>
            <p:nvGrpSpPr>
              <p:cNvPr id="62" name="组合 64"/>
              <p:cNvGrpSpPr>
                <a:grpSpLocks/>
              </p:cNvGrpSpPr>
              <p:nvPr/>
            </p:nvGrpSpPr>
            <p:grpSpPr bwMode="auto">
              <a:xfrm>
                <a:off x="3788534" y="4531165"/>
                <a:ext cx="466055" cy="435069"/>
                <a:chOff x="2267744" y="1315586"/>
                <a:chExt cx="288032" cy="256945"/>
              </a:xfrm>
            </p:grpSpPr>
            <p:sp>
              <p:nvSpPr>
                <p:cNvPr id="89" name="矩形 8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90" name="Rectangle 40"/>
                <p:cNvSpPr>
                  <a:spLocks noChangeArrowheads="1"/>
                </p:cNvSpPr>
                <p:nvPr/>
              </p:nvSpPr>
              <p:spPr bwMode="auto">
                <a:xfrm>
                  <a:off x="2267744" y="1315586"/>
                  <a:ext cx="231446" cy="25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3</a:t>
                  </a:r>
                  <a:endParaRPr kumimoji="1" lang="en-US" altLang="zh-CN" sz="1800" b="1" baseline="-25000" dirty="0">
                    <a:latin typeface="+mn-lt"/>
                    <a:ea typeface="+mn-ea"/>
                  </a:endParaRPr>
                </a:p>
              </p:txBody>
            </p:sp>
          </p:grpSp>
          <p:pic>
            <p:nvPicPr>
              <p:cNvPr id="63" name="Picture 1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0710"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34"/>
              <p:cNvSpPr>
                <a:spLocks noChangeArrowheads="1"/>
              </p:cNvSpPr>
              <p:nvPr/>
            </p:nvSpPr>
            <p:spPr bwMode="auto">
              <a:xfrm>
                <a:off x="1048542" y="5152185"/>
                <a:ext cx="420824" cy="43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a:latin typeface="+mn-lt"/>
                    <a:ea typeface="+mn-ea"/>
                  </a:rPr>
                  <a:t>C</a:t>
                </a:r>
                <a:endParaRPr kumimoji="1" lang="en-US" altLang="zh-CN" sz="1800" b="1" baseline="-25000">
                  <a:latin typeface="+mn-lt"/>
                  <a:ea typeface="+mn-ea"/>
                </a:endParaRPr>
              </a:p>
            </p:txBody>
          </p:sp>
          <p:sp>
            <p:nvSpPr>
              <p:cNvPr id="65" name="矩形 64"/>
              <p:cNvSpPr/>
              <p:nvPr/>
            </p:nvSpPr>
            <p:spPr>
              <a:xfrm>
                <a:off x="6228145" y="4331112"/>
                <a:ext cx="1626071" cy="1534978"/>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b="1" dirty="0">
                    <a:solidFill>
                      <a:schemeClr val="tx1"/>
                    </a:solidFill>
                  </a:rPr>
                  <a:t> </a:t>
                </a:r>
                <a:endParaRPr lang="zh-CN" altLang="en-US" sz="1800" b="1" dirty="0">
                  <a:solidFill>
                    <a:schemeClr val="tx1"/>
                  </a:solidFill>
                </a:endParaRPr>
              </a:p>
            </p:txBody>
          </p:sp>
          <p:cxnSp>
            <p:nvCxnSpPr>
              <p:cNvPr id="66" name="直接连接符 65"/>
              <p:cNvCxnSpPr>
                <a:stCxn id="84" idx="3"/>
              </p:cNvCxnSpPr>
              <p:nvPr/>
            </p:nvCxnSpPr>
            <p:spPr>
              <a:xfrm>
                <a:off x="7762656" y="5396769"/>
                <a:ext cx="788082" cy="34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2" idx="3"/>
              </p:cNvCxnSpPr>
              <p:nvPr/>
            </p:nvCxnSpPr>
            <p:spPr>
              <a:xfrm flipV="1">
                <a:off x="7762656" y="4654604"/>
                <a:ext cx="903312" cy="9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24"/>
              <p:cNvSpPr>
                <a:spLocks noChangeArrowheads="1"/>
              </p:cNvSpPr>
              <p:nvPr/>
            </p:nvSpPr>
            <p:spPr bwMode="auto">
              <a:xfrm>
                <a:off x="6314412" y="3464664"/>
                <a:ext cx="1445855" cy="82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800" b="1" dirty="0">
                    <a:latin typeface="+mn-lt"/>
                    <a:ea typeface="+mn-ea"/>
                  </a:rPr>
                  <a:t>以太网</a:t>
                </a:r>
                <a:endParaRPr kumimoji="1" lang="en-US" altLang="zh-CN" sz="1800" b="1" dirty="0">
                  <a:latin typeface="+mn-lt"/>
                  <a:ea typeface="+mn-ea"/>
                </a:endParaRPr>
              </a:p>
              <a:p>
                <a:pPr algn="ctr" defTabSz="762000" eaLnBrk="0" hangingPunct="0"/>
                <a:r>
                  <a:rPr kumimoji="1" lang="zh-CN" altLang="en-US" sz="1800" b="1" dirty="0" smtClean="0">
                    <a:latin typeface="+mn-lt"/>
                    <a:ea typeface="+mn-ea"/>
                  </a:rPr>
                  <a:t>交换机 </a:t>
                </a:r>
                <a:r>
                  <a:rPr kumimoji="1" lang="en-US" altLang="zh-CN" sz="1800" b="1" dirty="0" smtClean="0">
                    <a:latin typeface="+mn-lt"/>
                    <a:ea typeface="+mn-ea"/>
                  </a:rPr>
                  <a:t>#</a:t>
                </a:r>
                <a:r>
                  <a:rPr kumimoji="1" lang="en-US" altLang="zh-CN" sz="1800" b="1" dirty="0">
                    <a:latin typeface="+mn-lt"/>
                    <a:ea typeface="+mn-ea"/>
                  </a:rPr>
                  <a:t>2</a:t>
                </a:r>
              </a:p>
            </p:txBody>
          </p:sp>
          <p:grpSp>
            <p:nvGrpSpPr>
              <p:cNvPr id="69" name="组合 57"/>
              <p:cNvGrpSpPr>
                <a:grpSpLocks/>
              </p:cNvGrpSpPr>
              <p:nvPr/>
            </p:nvGrpSpPr>
            <p:grpSpPr bwMode="auto">
              <a:xfrm>
                <a:off x="6228145" y="4531162"/>
                <a:ext cx="463495" cy="435068"/>
                <a:chOff x="2267744" y="1315667"/>
                <a:chExt cx="288032" cy="257374"/>
              </a:xfrm>
            </p:grpSpPr>
            <p:sp>
              <p:nvSpPr>
                <p:cNvPr id="87" name="矩形 8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88" name="Rectangle 40"/>
                <p:cNvSpPr>
                  <a:spLocks noChangeArrowheads="1"/>
                </p:cNvSpPr>
                <p:nvPr/>
              </p:nvSpPr>
              <p:spPr bwMode="auto">
                <a:xfrm>
                  <a:off x="2267744" y="1315667"/>
                  <a:ext cx="232725" cy="257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1</a:t>
                  </a:r>
                  <a:endParaRPr kumimoji="1" lang="en-US" altLang="zh-CN" sz="1800" b="1" baseline="-25000" dirty="0">
                    <a:latin typeface="+mn-lt"/>
                    <a:ea typeface="+mn-ea"/>
                  </a:endParaRPr>
                </a:p>
              </p:txBody>
            </p:sp>
          </p:grpSp>
          <p:grpSp>
            <p:nvGrpSpPr>
              <p:cNvPr id="70" name="组合 58"/>
              <p:cNvGrpSpPr>
                <a:grpSpLocks/>
              </p:cNvGrpSpPr>
              <p:nvPr/>
            </p:nvGrpSpPr>
            <p:grpSpPr bwMode="auto">
              <a:xfrm>
                <a:off x="6228145" y="5179235"/>
                <a:ext cx="463495" cy="435068"/>
                <a:chOff x="2267744" y="1311829"/>
                <a:chExt cx="288032" cy="258163"/>
              </a:xfrm>
            </p:grpSpPr>
            <p:sp>
              <p:nvSpPr>
                <p:cNvPr id="85" name="矩形 8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86" name="Rectangle 40"/>
                <p:cNvSpPr>
                  <a:spLocks noChangeArrowheads="1"/>
                </p:cNvSpPr>
                <p:nvPr/>
              </p:nvSpPr>
              <p:spPr bwMode="auto">
                <a:xfrm>
                  <a:off x="2267744" y="1311829"/>
                  <a:ext cx="232725" cy="25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2</a:t>
                  </a:r>
                  <a:endParaRPr kumimoji="1" lang="en-US" altLang="zh-CN" sz="1800" b="1" baseline="-25000" dirty="0">
                    <a:latin typeface="+mn-lt"/>
                    <a:ea typeface="+mn-ea"/>
                  </a:endParaRPr>
                </a:p>
              </p:txBody>
            </p:sp>
          </p:grpSp>
          <p:grpSp>
            <p:nvGrpSpPr>
              <p:cNvPr id="71" name="组合 61"/>
              <p:cNvGrpSpPr>
                <a:grpSpLocks/>
              </p:cNvGrpSpPr>
              <p:nvPr/>
            </p:nvGrpSpPr>
            <p:grpSpPr bwMode="auto">
              <a:xfrm>
                <a:off x="7388161" y="5179235"/>
                <a:ext cx="466055" cy="435068"/>
                <a:chOff x="2267744" y="1311829"/>
                <a:chExt cx="288032" cy="258163"/>
              </a:xfrm>
            </p:grpSpPr>
            <p:sp>
              <p:nvSpPr>
                <p:cNvPr id="83" name="矩形 8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84" name="Rectangle 40"/>
                <p:cNvSpPr>
                  <a:spLocks noChangeArrowheads="1"/>
                </p:cNvSpPr>
                <p:nvPr/>
              </p:nvSpPr>
              <p:spPr bwMode="auto">
                <a:xfrm>
                  <a:off x="2267744" y="1311829"/>
                  <a:ext cx="231446" cy="25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4</a:t>
                  </a:r>
                  <a:endParaRPr kumimoji="1" lang="en-US" altLang="zh-CN" sz="1800" b="1" baseline="-25000" dirty="0">
                    <a:latin typeface="+mn-lt"/>
                    <a:ea typeface="+mn-ea"/>
                  </a:endParaRPr>
                </a:p>
              </p:txBody>
            </p:sp>
          </p:grpSp>
          <p:grpSp>
            <p:nvGrpSpPr>
              <p:cNvPr id="72" name="组合 64"/>
              <p:cNvGrpSpPr>
                <a:grpSpLocks/>
              </p:cNvGrpSpPr>
              <p:nvPr/>
            </p:nvGrpSpPr>
            <p:grpSpPr bwMode="auto">
              <a:xfrm>
                <a:off x="7388161" y="4531165"/>
                <a:ext cx="466055" cy="435069"/>
                <a:chOff x="2267744" y="1315586"/>
                <a:chExt cx="288032" cy="256945"/>
              </a:xfrm>
            </p:grpSpPr>
            <p:sp>
              <p:nvSpPr>
                <p:cNvPr id="81" name="矩形 8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800" b="1" dirty="0">
                    <a:ln>
                      <a:prstDash val="solid"/>
                    </a:ln>
                    <a:solidFill>
                      <a:schemeClr val="tx1"/>
                    </a:solidFill>
                    <a:effectLst>
                      <a:outerShdw blurRad="88000" dist="50800" dir="5040000" algn="tl">
                        <a:schemeClr val="accent4">
                          <a:tint val="80000"/>
                          <a:satMod val="250000"/>
                          <a:alpha val="45000"/>
                        </a:schemeClr>
                      </a:outerShdw>
                    </a:effectLst>
                  </a:endParaRPr>
                </a:p>
              </p:txBody>
            </p:sp>
            <p:sp>
              <p:nvSpPr>
                <p:cNvPr id="82" name="Rectangle 40"/>
                <p:cNvSpPr>
                  <a:spLocks noChangeArrowheads="1"/>
                </p:cNvSpPr>
                <p:nvPr/>
              </p:nvSpPr>
              <p:spPr bwMode="auto">
                <a:xfrm>
                  <a:off x="2267744" y="1315586"/>
                  <a:ext cx="231446" cy="25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dirty="0">
                      <a:latin typeface="+mn-lt"/>
                      <a:ea typeface="+mn-ea"/>
                    </a:rPr>
                    <a:t>3</a:t>
                  </a:r>
                  <a:endParaRPr kumimoji="1" lang="en-US" altLang="zh-CN" sz="1800" b="1" baseline="-25000" dirty="0">
                    <a:latin typeface="+mn-lt"/>
                    <a:ea typeface="+mn-ea"/>
                  </a:endParaRPr>
                </a:p>
              </p:txBody>
            </p:sp>
          </p:grpSp>
          <p:pic>
            <p:nvPicPr>
              <p:cNvPr id="73" name="Picture 1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5503" y="5181791"/>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34"/>
              <p:cNvSpPr>
                <a:spLocks noChangeArrowheads="1"/>
              </p:cNvSpPr>
              <p:nvPr/>
            </p:nvSpPr>
            <p:spPr bwMode="auto">
              <a:xfrm>
                <a:off x="9054237" y="5101285"/>
                <a:ext cx="434337" cy="43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a:latin typeface="+mn-lt"/>
                    <a:ea typeface="+mn-ea"/>
                  </a:rPr>
                  <a:t>D</a:t>
                </a:r>
                <a:endParaRPr kumimoji="1" lang="en-US" altLang="zh-CN" sz="1800" b="1" baseline="-25000">
                  <a:latin typeface="+mn-lt"/>
                  <a:ea typeface="+mn-ea"/>
                </a:endParaRPr>
              </a:p>
            </p:txBody>
          </p:sp>
          <p:pic>
            <p:nvPicPr>
              <p:cNvPr id="75" name="Picture 1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5503" y="4086912"/>
                <a:ext cx="755419" cy="76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34"/>
              <p:cNvSpPr>
                <a:spLocks noChangeArrowheads="1"/>
              </p:cNvSpPr>
              <p:nvPr/>
            </p:nvSpPr>
            <p:spPr bwMode="auto">
              <a:xfrm>
                <a:off x="9054237" y="4006406"/>
                <a:ext cx="420824" cy="43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800" b="1">
                    <a:latin typeface="+mn-lt"/>
                    <a:ea typeface="+mn-ea"/>
                  </a:rPr>
                  <a:t>B</a:t>
                </a:r>
                <a:endParaRPr kumimoji="1" lang="en-US" altLang="zh-CN" sz="1800" b="1" baseline="-25000">
                  <a:latin typeface="+mn-lt"/>
                  <a:ea typeface="+mn-ea"/>
                </a:endParaRPr>
              </a:p>
            </p:txBody>
          </p:sp>
          <p:cxnSp>
            <p:nvCxnSpPr>
              <p:cNvPr id="77" name="直接箭头连接符 55"/>
              <p:cNvCxnSpPr>
                <a:cxnSpLocks noChangeShapeType="1"/>
              </p:cNvCxnSpPr>
              <p:nvPr/>
            </p:nvCxnSpPr>
            <p:spPr bwMode="auto">
              <a:xfrm>
                <a:off x="4592960" y="4607516"/>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cxnSp>
            <p:nvCxnSpPr>
              <p:cNvPr id="78" name="直接箭头连接符 55"/>
              <p:cNvCxnSpPr>
                <a:cxnSpLocks noChangeShapeType="1"/>
              </p:cNvCxnSpPr>
              <p:nvPr/>
            </p:nvCxnSpPr>
            <p:spPr bwMode="auto">
              <a:xfrm flipH="1">
                <a:off x="4592960" y="5546751"/>
                <a:ext cx="1275146" cy="0"/>
              </a:xfrm>
              <a:prstGeom prst="straightConnector1">
                <a:avLst/>
              </a:prstGeom>
              <a:noFill/>
              <a:ln w="57150" algn="ctr">
                <a:solidFill>
                  <a:srgbClr val="0000FF"/>
                </a:solidFill>
                <a:round/>
                <a:headEnd/>
                <a:tailEnd type="triangle" w="med" len="lg"/>
              </a:ln>
              <a:extLst>
                <a:ext uri="{909E8E84-426E-40DD-AFC4-6F175D3DCCD1}">
                  <a14:hiddenFill xmlns:a14="http://schemas.microsoft.com/office/drawing/2010/main">
                    <a:noFill/>
                  </a14:hiddenFill>
                </a:ext>
              </a:extLst>
            </p:spPr>
          </p:cxnSp>
          <p:sp>
            <p:nvSpPr>
              <p:cNvPr id="79" name="弧形 78"/>
              <p:cNvSpPr/>
              <p:nvPr/>
            </p:nvSpPr>
            <p:spPr>
              <a:xfrm rot="13631864">
                <a:off x="3405443" y="4724745"/>
                <a:ext cx="1047695" cy="855287"/>
              </a:xfrm>
              <a:prstGeom prst="arc">
                <a:avLst>
                  <a:gd name="adj1" fmla="val 16200000"/>
                  <a:gd name="adj2" fmla="val 602015"/>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800" b="1"/>
              </a:p>
            </p:txBody>
          </p:sp>
          <p:sp>
            <p:nvSpPr>
              <p:cNvPr id="80" name="弧形 79"/>
              <p:cNvSpPr/>
              <p:nvPr/>
            </p:nvSpPr>
            <p:spPr>
              <a:xfrm rot="2831864">
                <a:off x="6035767" y="4629776"/>
                <a:ext cx="1005006" cy="855287"/>
              </a:xfrm>
              <a:prstGeom prst="arc">
                <a:avLst>
                  <a:gd name="adj1" fmla="val 16200000"/>
                  <a:gd name="adj2" fmla="val 422187"/>
                </a:avLst>
              </a:prstGeom>
              <a:ln w="57150">
                <a:solidFill>
                  <a:srgbClr val="0000FF"/>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800" b="1"/>
              </a:p>
            </p:txBody>
          </p:sp>
        </p:grpSp>
        <p:sp>
          <p:nvSpPr>
            <p:cNvPr id="97" name="矩形 96"/>
            <p:cNvSpPr/>
            <p:nvPr/>
          </p:nvSpPr>
          <p:spPr>
            <a:xfrm>
              <a:off x="2313303" y="5194572"/>
              <a:ext cx="5592025" cy="438111"/>
            </a:xfrm>
            <a:prstGeom prst="rect">
              <a:avLst/>
            </a:prstGeom>
          </p:spPr>
          <p:txBody>
            <a:bodyPr wrap="square">
              <a:spAutoFit/>
            </a:bodyPr>
            <a:lstStyle/>
            <a:p>
              <a:pPr algn="ctr"/>
              <a:r>
                <a:rPr lang="zh-CN" altLang="zh-CN" sz="1800" b="1" dirty="0" smtClean="0">
                  <a:latin typeface="+mn-lt"/>
                  <a:ea typeface="+mn-ea"/>
                </a:rPr>
                <a:t>在</a:t>
              </a:r>
              <a:r>
                <a:rPr lang="zh-CN" altLang="zh-CN" sz="1800" b="1" dirty="0">
                  <a:latin typeface="+mn-lt"/>
                  <a:ea typeface="+mn-ea"/>
                </a:rPr>
                <a:t>两个交换机之间兜圈子的帧</a:t>
              </a:r>
              <a:endParaRPr lang="zh-CN" altLang="en-US" sz="1800" b="1" dirty="0">
                <a:latin typeface="+mn-lt"/>
                <a:ea typeface="+mn-ea"/>
              </a:endParaRPr>
            </a:p>
          </p:txBody>
        </p:sp>
      </p:grpSp>
      <p:sp>
        <p:nvSpPr>
          <p:cNvPr id="99" name="内容占位符 1"/>
          <p:cNvSpPr txBox="1">
            <a:spLocks/>
          </p:cNvSpPr>
          <p:nvPr/>
        </p:nvSpPr>
        <p:spPr bwMode="auto">
          <a:xfrm>
            <a:off x="755576" y="5172353"/>
            <a:ext cx="7958137" cy="120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r>
              <a:rPr lang="zh-CN" altLang="en-US" sz="2400" kern="0" dirty="0" smtClean="0">
                <a:solidFill>
                  <a:srgbClr val="FF0000"/>
                </a:solidFill>
              </a:rPr>
              <a:t>解决：</a:t>
            </a:r>
            <a:r>
              <a:rPr lang="zh-CN" altLang="en-US" sz="2400" kern="0" dirty="0" smtClean="0"/>
              <a:t>使用</a:t>
            </a:r>
            <a:r>
              <a:rPr lang="zh-CN" altLang="en-US" sz="2400" kern="0" dirty="0" smtClean="0">
                <a:solidFill>
                  <a:srgbClr val="0000FF"/>
                </a:solidFill>
              </a:rPr>
              <a:t>生成</a:t>
            </a:r>
            <a:r>
              <a:rPr lang="zh-CN" altLang="en-US" sz="2400" kern="0" dirty="0">
                <a:solidFill>
                  <a:srgbClr val="0000FF"/>
                </a:solidFill>
              </a:rPr>
              <a:t>树</a:t>
            </a:r>
            <a:r>
              <a:rPr lang="zh-CN" altLang="en-US" sz="2400" kern="0" dirty="0" smtClean="0">
                <a:solidFill>
                  <a:srgbClr val="0000FF"/>
                </a:solidFill>
              </a:rPr>
              <a:t>协议</a:t>
            </a:r>
            <a:r>
              <a:rPr lang="zh-CN" altLang="en-US" sz="2400" kern="0" dirty="0" smtClean="0"/>
              <a:t>（</a:t>
            </a:r>
            <a:r>
              <a:rPr lang="en-US" altLang="zh-CN" sz="2400" kern="0" dirty="0"/>
              <a:t>IEEE 802.1D </a:t>
            </a:r>
            <a:r>
              <a:rPr lang="zh-CN" altLang="en-US" sz="2400" kern="0" dirty="0"/>
              <a:t>），不改变网络的实际拓扑，但在逻辑</a:t>
            </a:r>
            <a:r>
              <a:rPr lang="zh-CN" altLang="en-US" sz="2400" kern="0" dirty="0" smtClean="0"/>
              <a:t>上切断</a:t>
            </a:r>
            <a:r>
              <a:rPr lang="zh-CN" altLang="en-US" sz="2400" kern="0" dirty="0"/>
              <a:t>某些链路，使得从一台主机到所有其他主机的路径是无环路的树状</a:t>
            </a:r>
            <a:r>
              <a:rPr lang="zh-CN" altLang="en-US" sz="2400" kern="0" dirty="0" smtClean="0"/>
              <a:t>结构。</a:t>
            </a:r>
            <a:endParaRPr lang="zh-CN" altLang="en-US" sz="2400" kern="0" dirty="0"/>
          </a:p>
        </p:txBody>
      </p:sp>
      <p:sp>
        <p:nvSpPr>
          <p:cNvPr id="98" name="Text Box 3"/>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30217033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p:txBody>
          <a:bodyPr/>
          <a:lstStyle/>
          <a:p>
            <a:pPr eaLnBrk="1" hangingPunct="1">
              <a:defRPr/>
            </a:pPr>
            <a:r>
              <a:rPr lang="zh-CN" altLang="en-US" dirty="0"/>
              <a:t>交换机的分类</a:t>
            </a:r>
            <a:endParaRPr lang="zh-CN" altLang="en-US" dirty="0" smtClean="0"/>
          </a:p>
        </p:txBody>
      </p:sp>
      <p:sp>
        <p:nvSpPr>
          <p:cNvPr id="10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342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
        <p:nvSpPr>
          <p:cNvPr id="7" name="Rectangle 5"/>
          <p:cNvSpPr txBox="1">
            <a:spLocks noChangeArrowheads="1"/>
          </p:cNvSpPr>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r>
              <a:rPr lang="zh-CN" altLang="en-US" sz="2200" kern="0" dirty="0" smtClean="0">
                <a:solidFill>
                  <a:srgbClr val="FF0000"/>
                </a:solidFill>
                <a:effectLst>
                  <a:outerShdw blurRad="38100" dist="38100" dir="2700000" algn="tl">
                    <a:srgbClr val="C0C0C0"/>
                  </a:outerShdw>
                </a:effectLst>
              </a:rPr>
              <a:t>二层交换机</a:t>
            </a:r>
          </a:p>
          <a:p>
            <a:pPr lvl="1"/>
            <a:r>
              <a:rPr lang="zh-CN" altLang="en-US" sz="2200" kern="0" dirty="0" smtClean="0"/>
              <a:t>工作在</a:t>
            </a:r>
            <a:r>
              <a:rPr lang="en-US" altLang="zh-CN" sz="2200" kern="0" dirty="0" smtClean="0"/>
              <a:t>OSI RM</a:t>
            </a:r>
            <a:r>
              <a:rPr lang="zh-CN" altLang="en-US" sz="2200" kern="0" dirty="0" smtClean="0"/>
              <a:t>的数据链路层，能识别数据包中的</a:t>
            </a:r>
            <a:r>
              <a:rPr lang="en-US" altLang="zh-CN" sz="2200" kern="0" dirty="0" smtClean="0"/>
              <a:t>MAC</a:t>
            </a:r>
            <a:r>
              <a:rPr lang="zh-CN" altLang="en-US" sz="2200" kern="0" dirty="0" smtClean="0"/>
              <a:t>地址，只能连接同一网段的网络；</a:t>
            </a:r>
            <a:endParaRPr lang="en-US" altLang="zh-CN" sz="2200" kern="0" dirty="0" smtClean="0"/>
          </a:p>
          <a:p>
            <a:pPr lvl="1"/>
            <a:r>
              <a:rPr lang="zh-CN" altLang="en-US" sz="2200" kern="0" dirty="0" smtClean="0"/>
              <a:t>隔离</a:t>
            </a:r>
            <a:r>
              <a:rPr lang="zh-CN" altLang="en-US" sz="2200" kern="0" dirty="0" smtClean="0">
                <a:solidFill>
                  <a:srgbClr val="0000FF"/>
                </a:solidFill>
              </a:rPr>
              <a:t>冲突域。</a:t>
            </a:r>
          </a:p>
          <a:p>
            <a:r>
              <a:rPr lang="zh-CN" altLang="en-US" sz="2200" kern="0" dirty="0" smtClean="0">
                <a:solidFill>
                  <a:srgbClr val="FF0000"/>
                </a:solidFill>
                <a:effectLst>
                  <a:outerShdw blurRad="38100" dist="38100" dir="2700000" algn="tl">
                    <a:srgbClr val="C0C0C0"/>
                  </a:outerShdw>
                </a:effectLst>
              </a:rPr>
              <a:t>三层交换机</a:t>
            </a:r>
          </a:p>
          <a:p>
            <a:pPr lvl="1"/>
            <a:r>
              <a:rPr lang="zh-CN" altLang="en-US" sz="2200" kern="0" dirty="0" smtClean="0"/>
              <a:t>工作在</a:t>
            </a:r>
            <a:r>
              <a:rPr lang="en-US" altLang="zh-CN" sz="2200" kern="0" dirty="0" smtClean="0"/>
              <a:t>OSI RM</a:t>
            </a:r>
            <a:r>
              <a:rPr lang="zh-CN" altLang="en-US" sz="2200" kern="0" dirty="0" smtClean="0"/>
              <a:t>的网络层，是二层交换机和路由器的结合，能识别数据包中的</a:t>
            </a:r>
            <a:r>
              <a:rPr lang="en-US" altLang="zh-CN" sz="2200" kern="0" dirty="0" smtClean="0"/>
              <a:t>IP</a:t>
            </a:r>
            <a:r>
              <a:rPr lang="zh-CN" altLang="en-US" sz="2200" kern="0" dirty="0" smtClean="0"/>
              <a:t>地址和</a:t>
            </a:r>
            <a:r>
              <a:rPr lang="en-US" altLang="zh-CN" sz="2200" kern="0" dirty="0" smtClean="0"/>
              <a:t>MAC</a:t>
            </a:r>
            <a:r>
              <a:rPr lang="zh-CN" altLang="en-US" sz="2200" kern="0" dirty="0" smtClean="0"/>
              <a:t>地址；既具有数据交换功能，也具有路由功能；既可以连接同一网段的网络，也可以连接不同网段的网络；</a:t>
            </a:r>
            <a:endParaRPr lang="en-US" altLang="zh-CN" sz="2200" kern="0" dirty="0" smtClean="0"/>
          </a:p>
          <a:p>
            <a:pPr lvl="1"/>
            <a:r>
              <a:rPr lang="zh-CN" altLang="en-US" sz="2200" kern="0" dirty="0" smtClean="0"/>
              <a:t>隔离</a:t>
            </a:r>
            <a:r>
              <a:rPr lang="zh-CN" altLang="en-US" sz="2200" kern="0" dirty="0" smtClean="0">
                <a:solidFill>
                  <a:srgbClr val="0000FF"/>
                </a:solidFill>
              </a:rPr>
              <a:t>广播域</a:t>
            </a:r>
            <a:r>
              <a:rPr lang="zh-CN" altLang="en-US" sz="2200" kern="0" dirty="0" smtClean="0"/>
              <a:t>，抑制“</a:t>
            </a:r>
            <a:r>
              <a:rPr lang="zh-CN" altLang="en-US" sz="2200" kern="0" dirty="0" smtClean="0">
                <a:solidFill>
                  <a:srgbClr val="0000FF"/>
                </a:solidFill>
              </a:rPr>
              <a:t>广播风暴</a:t>
            </a:r>
            <a:r>
              <a:rPr lang="zh-CN" altLang="en-US" sz="2200" kern="0" dirty="0" smtClean="0"/>
              <a:t>”。</a:t>
            </a:r>
          </a:p>
          <a:p>
            <a:r>
              <a:rPr lang="zh-CN" altLang="en-US" sz="2200" kern="0" dirty="0" smtClean="0">
                <a:solidFill>
                  <a:srgbClr val="FF0000"/>
                </a:solidFill>
                <a:effectLst>
                  <a:outerShdw blurRad="38100" dist="38100" dir="2700000" algn="tl">
                    <a:srgbClr val="C0C0C0"/>
                  </a:outerShdw>
                </a:effectLst>
              </a:rPr>
              <a:t>四层交换机</a:t>
            </a:r>
            <a:r>
              <a:rPr lang="zh-CN" altLang="en-US" sz="2200" kern="0" dirty="0" smtClean="0"/>
              <a:t>：是一类以软件技术为主、硬件技术为辅的网络管理交换设备，工作在</a:t>
            </a:r>
            <a:r>
              <a:rPr lang="en-US" altLang="zh-CN" sz="2200" kern="0" dirty="0" smtClean="0"/>
              <a:t>OSI RM</a:t>
            </a:r>
            <a:r>
              <a:rPr lang="zh-CN" altLang="en-US" sz="2200" kern="0" dirty="0" smtClean="0"/>
              <a:t>的传输层。</a:t>
            </a:r>
            <a:endParaRPr lang="en-US" altLang="zh-CN" sz="2200" kern="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p:txBody>
          <a:bodyPr/>
          <a:lstStyle/>
          <a:p>
            <a:pPr eaLnBrk="1" hangingPunct="1">
              <a:defRPr/>
            </a:pPr>
            <a:r>
              <a:rPr lang="zh-CN" altLang="en-US" smtClean="0"/>
              <a:t>交换机和集线器</a:t>
            </a:r>
            <a:endParaRPr lang="zh-CN" altLang="en-US" sz="2800" smtClean="0"/>
          </a:p>
        </p:txBody>
      </p:sp>
      <p:sp>
        <p:nvSpPr>
          <p:cNvPr id="10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445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12</a:t>
            </a:r>
            <a:endParaRPr lang="en-US" altLang="zh-CN" sz="1200" b="0" dirty="0">
              <a:solidFill>
                <a:schemeClr val="tx1"/>
              </a:solidFill>
              <a:latin typeface="幼圆" pitchFamily="49" charset="-122"/>
              <a:ea typeface="幼圆" pitchFamily="49" charset="-122"/>
            </a:endParaRPr>
          </a:p>
        </p:txBody>
      </p:sp>
      <p:sp>
        <p:nvSpPr>
          <p:cNvPr id="948229" name="Rectangle 5"/>
          <p:cNvSpPr>
            <a:spLocks noGrp="1" noChangeArrowheads="1"/>
          </p:cNvSpPr>
          <p:nvPr>
            <p:ph type="body" idx="1"/>
          </p:nvPr>
        </p:nvSpPr>
        <p:spPr>
          <a:xfrm>
            <a:off x="809625" y="1773238"/>
            <a:ext cx="7958138" cy="3743994"/>
          </a:xfrm>
        </p:spPr>
        <p:txBody>
          <a:bodyPr/>
          <a:lstStyle/>
          <a:p>
            <a:pPr eaLnBrk="1" hangingPunct="1">
              <a:lnSpc>
                <a:spcPct val="90000"/>
              </a:lnSpc>
              <a:defRPr/>
            </a:pPr>
            <a:r>
              <a:rPr lang="zh-CN" altLang="en-US" sz="2400" dirty="0" smtClean="0">
                <a:solidFill>
                  <a:srgbClr val="FF0000"/>
                </a:solidFill>
                <a:effectLst>
                  <a:outerShdw blurRad="38100" dist="38100" dir="2700000" algn="tl">
                    <a:srgbClr val="C0C0C0"/>
                  </a:outerShdw>
                </a:effectLst>
              </a:rPr>
              <a:t>硬件构成</a:t>
            </a:r>
          </a:p>
          <a:p>
            <a:pPr lvl="1" eaLnBrk="1" hangingPunct="1">
              <a:lnSpc>
                <a:spcPct val="90000"/>
              </a:lnSpc>
              <a:defRPr/>
            </a:pPr>
            <a:r>
              <a:rPr lang="zh-CN" altLang="en-US" sz="2400" dirty="0" smtClean="0"/>
              <a:t>集线器纯粹是一个简单电子设备</a:t>
            </a:r>
          </a:p>
          <a:p>
            <a:pPr lvl="1" eaLnBrk="1" hangingPunct="1">
              <a:lnSpc>
                <a:spcPct val="90000"/>
              </a:lnSpc>
              <a:defRPr/>
            </a:pPr>
            <a:r>
              <a:rPr lang="zh-CN" altLang="en-US" sz="2400" dirty="0" smtClean="0"/>
              <a:t>交换机是一个有智能的电子设备</a:t>
            </a:r>
          </a:p>
          <a:p>
            <a:pPr eaLnBrk="1" hangingPunct="1">
              <a:lnSpc>
                <a:spcPct val="90000"/>
              </a:lnSpc>
              <a:defRPr/>
            </a:pPr>
            <a:r>
              <a:rPr lang="zh-CN" altLang="en-US" sz="2400" dirty="0" smtClean="0">
                <a:solidFill>
                  <a:srgbClr val="FF0000"/>
                </a:solidFill>
                <a:effectLst>
                  <a:outerShdw blurRad="38100" dist="38100" dir="2700000" algn="tl">
                    <a:srgbClr val="C0C0C0"/>
                  </a:outerShdw>
                </a:effectLst>
              </a:rPr>
              <a:t>通信速率</a:t>
            </a:r>
          </a:p>
          <a:p>
            <a:pPr lvl="1" eaLnBrk="1" hangingPunct="1">
              <a:lnSpc>
                <a:spcPct val="90000"/>
              </a:lnSpc>
              <a:defRPr/>
            </a:pPr>
            <a:r>
              <a:rPr lang="zh-CN" altLang="en-US" sz="2400" dirty="0" smtClean="0"/>
              <a:t>集线器所有端口共享速率</a:t>
            </a:r>
          </a:p>
          <a:p>
            <a:pPr lvl="1" eaLnBrk="1" hangingPunct="1">
              <a:lnSpc>
                <a:spcPct val="90000"/>
              </a:lnSpc>
              <a:defRPr/>
            </a:pPr>
            <a:r>
              <a:rPr lang="zh-CN" altLang="en-US" sz="2400" dirty="0" smtClean="0"/>
              <a:t>交换机每个端口独占速率</a:t>
            </a:r>
          </a:p>
          <a:p>
            <a:pPr eaLnBrk="1" hangingPunct="1">
              <a:lnSpc>
                <a:spcPct val="90000"/>
              </a:lnSpc>
              <a:defRPr/>
            </a:pPr>
            <a:r>
              <a:rPr lang="zh-CN" altLang="en-US" sz="2400" dirty="0" smtClean="0">
                <a:solidFill>
                  <a:srgbClr val="FF0000"/>
                </a:solidFill>
                <a:effectLst>
                  <a:outerShdw blurRad="38100" dist="38100" dir="2700000" algn="tl">
                    <a:srgbClr val="C0C0C0"/>
                  </a:outerShdw>
                </a:effectLst>
              </a:rPr>
              <a:t>通信方式</a:t>
            </a:r>
          </a:p>
          <a:p>
            <a:pPr lvl="1" eaLnBrk="1" hangingPunct="1">
              <a:lnSpc>
                <a:spcPct val="90000"/>
              </a:lnSpc>
              <a:defRPr/>
            </a:pPr>
            <a:r>
              <a:rPr lang="zh-CN" altLang="en-US" sz="2400" dirty="0" smtClean="0"/>
              <a:t>集线器采用半双工通信方式</a:t>
            </a:r>
          </a:p>
          <a:p>
            <a:pPr lvl="1" eaLnBrk="1" hangingPunct="1">
              <a:lnSpc>
                <a:spcPct val="90000"/>
              </a:lnSpc>
              <a:defRPr/>
            </a:pPr>
            <a:r>
              <a:rPr lang="zh-CN" altLang="en-US" sz="2400" dirty="0" smtClean="0"/>
              <a:t>交换机采用全双工通信方式</a:t>
            </a:r>
          </a:p>
        </p:txBody>
      </p:sp>
      <p:pic>
        <p:nvPicPr>
          <p:cNvPr id="172034"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0757" y="1844824"/>
            <a:ext cx="2496049" cy="18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2035" name="Picture 3"/>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2200" y="4149080"/>
            <a:ext cx="2629534"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a:extLst>
              <a:ext uri="{FF2B5EF4-FFF2-40B4-BE49-F238E27FC236}">
                <a16:creationId xmlns:a16="http://schemas.microsoft.com/office/drawing/2014/main" xmlns="" id="{68C7D509-9C8E-461F-A81E-F22DFE6689C6}"/>
              </a:ext>
            </a:extLst>
          </p:cNvPr>
          <p:cNvSpPr/>
          <p:nvPr/>
        </p:nvSpPr>
        <p:spPr>
          <a:xfrm>
            <a:off x="6632988" y="2120724"/>
            <a:ext cx="162063" cy="1088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A483F64A-3656-47E9-9547-C0B50AE85B94}"/>
              </a:ext>
            </a:extLst>
          </p:cNvPr>
          <p:cNvSpPr/>
          <p:nvPr/>
        </p:nvSpPr>
        <p:spPr>
          <a:xfrm>
            <a:off x="8247097" y="2678842"/>
            <a:ext cx="162063" cy="1088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F276971B-0047-4B5F-B491-2E8FAC5F4288}"/>
              </a:ext>
            </a:extLst>
          </p:cNvPr>
          <p:cNvSpPr/>
          <p:nvPr/>
        </p:nvSpPr>
        <p:spPr>
          <a:xfrm>
            <a:off x="8247097" y="2686321"/>
            <a:ext cx="162063" cy="1088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1E801ED6-3317-4EFE-93ED-C25AD5A20B68}"/>
              </a:ext>
            </a:extLst>
          </p:cNvPr>
          <p:cNvSpPr/>
          <p:nvPr/>
        </p:nvSpPr>
        <p:spPr>
          <a:xfrm>
            <a:off x="8246463" y="2686321"/>
            <a:ext cx="162063" cy="1088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F0479A75-181E-4DF2-A24B-FCCED05688DC}"/>
              </a:ext>
            </a:extLst>
          </p:cNvPr>
          <p:cNvSpPr/>
          <p:nvPr/>
        </p:nvSpPr>
        <p:spPr>
          <a:xfrm>
            <a:off x="8246780" y="2678842"/>
            <a:ext cx="162063" cy="10885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836EE210-62BE-4807-AC2D-10FE428BC2F9}"/>
              </a:ext>
            </a:extLst>
          </p:cNvPr>
          <p:cNvSpPr/>
          <p:nvPr/>
        </p:nvSpPr>
        <p:spPr>
          <a:xfrm>
            <a:off x="6602550" y="4402986"/>
            <a:ext cx="162063"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236B433F-085F-44BA-84BD-2556DAEE7F3A}"/>
              </a:ext>
            </a:extLst>
          </p:cNvPr>
          <p:cNvSpPr/>
          <p:nvPr/>
        </p:nvSpPr>
        <p:spPr>
          <a:xfrm>
            <a:off x="6605838" y="4832311"/>
            <a:ext cx="162063" cy="10885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833 -0.00254 L -0.00833 -0.00231 C -0.00677 -0.00231 -0.00486 -0.00185 -0.00313 -0.00185 C 0.0401 -0.00185 0.00451 -0.00208 0.02847 -0.003 L 0.05451 -0.00324 L 0.07917 -0.003 C 0.08003 -0.003 0.08073 -0.00254 0.0816 -0.00254 C 0.08212 -0.00231 0.08403 -0.00162 0.08455 -0.00139 C 0.08507 -0.00115 0.08524 -0.00069 0.08576 -0.00023 C 0.08681 0.00162 0.08715 0.00232 0.08906 0.00324 C 0.08958 0.0037 0.08993 0.0037 0.09045 0.0037 C 0.09132 0.0044 0.09219 0.00532 0.09288 0.00602 C 0.0934 0.00625 0.09375 0.00694 0.09427 0.00717 C 0.09462 0.00741 0.09497 0.00741 0.09531 0.00741 C 0.09618 0.00833 0.09792 0.00949 0.09792 0.00972 C 0.09809 0.01018 0.09826 0.01087 0.09861 0.01111 C 0.09896 0.01157 0.09965 0.0118 0.09983 0.01249 C 0.10226 0.01596 0.09809 0.01203 0.10174 0.01481 C 0.10191 0.0155 0.10208 0.0162 0.1026 0.01643 C 0.1033 0.01735 0.10503 0.01874 0.10503 0.01897 C 0.10729 0.02337 0.10434 0.01805 0.10712 0.02082 C 0.10747 0.02128 0.10747 0.02175 0.10799 0.02244 C 0.10868 0.02337 0.10937 0.02337 0.11024 0.02383 C 0.11267 0.02846 0.10903 0.02152 0.11354 0.02753 C 0.11406 0.02822 0.11441 0.02892 0.11493 0.02915 C 0.11562 0.02961 0.11667 0.02961 0.11736 0.03031 C 0.1191 0.03169 0.11806 0.031 0.11997 0.03193 C 0.12031 0.03239 0.12083 0.03285 0.12118 0.03331 C 0.1217 0.03378 0.12205 0.03424 0.12257 0.03447 C 0.12274 0.03493 0.12292 0.03586 0.12344 0.03609 C 0.12413 0.03678 0.125 0.03655 0.12569 0.03725 L 0.13073 0.04141 C 0.13108 0.04164 0.1316 0.0421 0.13194 0.04233 C 0.13247 0.04257 0.13281 0.04257 0.13333 0.04303 C 0.1342 0.04349 0.1349 0.04442 0.13576 0.04488 C 0.13628 0.04534 0.13646 0.04604 0.13715 0.04604 C 0.13993 0.04742 0.13646 0.04557 0.13941 0.04765 C 0.13976 0.04812 0.1401 0.04812 0.14062 0.04835 C 0.14219 0.05112 0.14062 0.04881 0.14271 0.0502 C 0.14358 0.05089 0.14444 0.05182 0.14531 0.05228 C 0.14566 0.05274 0.14601 0.05344 0.14653 0.05344 L 0.14774 0.0539 L 0.15017 0.05737 C 0.15069 0.0576 0.15104 0.0583 0.15156 0.05876 C 0.15191 0.05922 0.15243 0.05922 0.15278 0.05968 C 0.1533 0.06038 0.15365 0.06107 0.15399 0.0613 C 0.15469 0.06223 0.15642 0.06338 0.15642 0.06362 C 0.15885 0.06824 0.15573 0.06269 0.15851 0.0657 C 0.15903 0.06616 0.15903 0.06685 0.15937 0.06732 C 0.16007 0.06824 0.16094 0.06847 0.16181 0.0694 C 0.16233 0.06986 0.16285 0.06986 0.16319 0.07032 C 0.16372 0.07102 0.16406 0.07148 0.16458 0.07171 C 0.16476 0.07241 0.16493 0.0731 0.16545 0.07356 C 0.16562 0.07379 0.16632 0.07379 0.16649 0.07403 C 0.16701 0.07426 0.16788 0.07541 0.16788 0.07541 L 0.1684 0.07541 " pathEditMode="relative" rAng="0" ptsTypes="AAAAAAAAAAAAAAAAAAAAAAAAAAAAAAAAAAAAAAAAAAAAAAAAAAAAAAAA">
                                      <p:cBhvr>
                                        <p:cTn id="6" dur="2000" fill="hold"/>
                                        <p:tgtEl>
                                          <p:spTgt spid="8"/>
                                        </p:tgtEl>
                                        <p:attrNameLst>
                                          <p:attrName>ppt_x</p:attrName>
                                          <p:attrName>ppt_y</p:attrName>
                                        </p:attrNameLst>
                                      </p:cBhvr>
                                      <p:rCtr x="8837" y="3863"/>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ntr" presetSubtype="0" fill="hold" grpId="1" nodeType="withEffect">
                                  <p:stCondLst>
                                    <p:cond delay="0"/>
                                  </p:stCondLst>
                                  <p:childTnLst>
                                    <p:set>
                                      <p:cBhvr>
                                        <p:cTn id="11" dur="1" fill="hold">
                                          <p:stCondLst>
                                            <p:cond delay="9"/>
                                          </p:stCondLst>
                                        </p:cTn>
                                        <p:tgtEl>
                                          <p:spTgt spid="9"/>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9"/>
                                          </p:stCondLst>
                                        </p:cTn>
                                        <p:tgtEl>
                                          <p:spTgt spid="12"/>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9"/>
                                          </p:stCondLst>
                                        </p:cTn>
                                        <p:tgtEl>
                                          <p:spTgt spid="11"/>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9"/>
                                          </p:stCondLst>
                                        </p:cTn>
                                        <p:tgtEl>
                                          <p:spTgt spid="10"/>
                                        </p:tgtEl>
                                        <p:attrNameLst>
                                          <p:attrName>style.visibility</p:attrName>
                                        </p:attrNameLst>
                                      </p:cBhvr>
                                      <p:to>
                                        <p:strVal val="visible"/>
                                      </p:to>
                                    </p:set>
                                  </p:childTnLst>
                                </p:cTn>
                              </p:par>
                            </p:childTnLst>
                          </p:cTn>
                        </p:par>
                        <p:par>
                          <p:cTn id="18" fill="hold">
                            <p:stCondLst>
                              <p:cond delay="2010"/>
                            </p:stCondLst>
                            <p:childTnLst>
                              <p:par>
                                <p:cTn id="19" presetID="0" presetClass="path" presetSubtype="0" accel="50000" decel="50000" fill="hold" grpId="0" nodeType="afterEffect">
                                  <p:stCondLst>
                                    <p:cond delay="0"/>
                                  </p:stCondLst>
                                  <p:childTnLst>
                                    <p:animMotion origin="layout" path="M 8.33333E-7 -1.48045E-7 L 8.33333E-7 0.00023 C -0.00347 -0.00278 -0.0033 -0.00324 -0.0059 -0.00393 C -0.0066 -0.00393 -0.00729 -0.00439 -0.00799 -0.00463 L -0.01267 -0.00648 L -0.01406 -0.00694 C -0.01458 -0.00717 -0.0151 -0.00717 -0.0158 -0.00763 C -0.02014 -0.0111 -0.01441 -0.00694 -0.01875 -0.00925 C -0.01927 -0.00972 -0.01979 -0.00995 -0.02031 -0.01064 C -0.02101 -0.01087 -0.02153 -0.01087 -0.02205 -0.0111 C -0.02257 -0.01157 -0.02292 -0.01203 -0.02344 -0.01226 C -0.02413 -0.01272 -0.02639 -0.01342 -0.02708 -0.01342 C -0.0276 -0.01388 -0.02813 -0.0148 -0.02865 -0.01527 C -0.02917 -0.01573 -0.03004 -0.01573 -0.03056 -0.01573 L -0.03524 -0.01758 C -0.03576 -0.01781 -0.03663 -0.01804 -0.03698 -0.01827 C -0.0375 -0.01851 -0.03785 -0.0192 -0.03854 -0.01943 C -0.03941 -0.01989 -0.04045 -0.02036 -0.04167 -0.02059 C -0.04219 -0.02082 -0.04271 -0.02082 -0.04323 -0.02128 L -0.04635 -0.02359 C -0.04688 -0.02406 -0.04722 -0.02452 -0.04792 -0.02475 L -0.04931 -0.02545 C -0.05417 -0.031 -0.04635 -0.02267 -0.05399 -0.02845 C -0.0566 -0.0303 -0.05504 -0.02938 -0.05868 -0.03077 C -0.0592 -0.031 -0.05972 -0.031 -0.06024 -0.03123 C -0.06076 -0.03169 -0.06111 -0.03192 -0.06181 -0.03262 C -0.06285 -0.03308 -0.06389 -0.03331 -0.06476 -0.03377 C -0.06528 -0.034 -0.0658 -0.034 -0.06632 -0.03447 C -0.06892 -0.03632 -0.06754 -0.03539 -0.07101 -0.03678 L -0.07274 -0.03724 L -0.07413 -0.03794 C -0.07483 -0.0384 -0.07552 -0.03909 -0.07622 -0.03956 C -0.07726 -0.04025 -0.07934 -0.04094 -0.07934 -0.04071 C -0.07986 -0.04141 -0.08021 -0.04233 -0.0809 -0.04256 C -0.08299 -0.04395 -0.08455 -0.04372 -0.08646 -0.04441 C -0.08767 -0.04464 -0.08872 -0.04511 -0.08958 -0.04557 L -0.09288 -0.04673 C -0.0934 -0.04696 -0.09392 -0.04742 -0.09445 -0.04742 L -0.1 -0.04788 C -0.10174 -0.04811 -0.10347 -0.04858 -0.10521 -0.04858 L -0.18021 -0.04927 C -0.19688 -0.04997 -0.18576 -0.04973 -0.21389 -0.04973 L -0.22031 -0.04927 " pathEditMode="relative" rAng="0" ptsTypes="AAAAAAAAAAAAAAAAAAAAAAAAAAAAAAAAAAAAAAAAAAA">
                                      <p:cBhvr>
                                        <p:cTn id="20" dur="2000" fill="hold"/>
                                        <p:tgtEl>
                                          <p:spTgt spid="9"/>
                                        </p:tgtEl>
                                        <p:attrNameLst>
                                          <p:attrName>ppt_x</p:attrName>
                                          <p:attrName>ppt_y</p:attrName>
                                        </p:attrNameLst>
                                      </p:cBhvr>
                                      <p:rCtr x="-11024" y="-2498"/>
                                    </p:animMotion>
                                  </p:childTnLst>
                                </p:cTn>
                              </p:par>
                              <p:par>
                                <p:cTn id="21" presetID="0" presetClass="path" presetSubtype="0" accel="50000" decel="50000" fill="hold" grpId="0" nodeType="withEffect">
                                  <p:stCondLst>
                                    <p:cond delay="0"/>
                                  </p:stCondLst>
                                  <p:childTnLst>
                                    <p:animMotion origin="layout" path="M 8.33333E-7 -2.78973E-6 L 8.33333E-7 0.0007 C -0.00191 -0.00069 -0.00365 -0.00092 -0.00538 -0.00139 C -0.00608 -0.00139 -0.00677 -0.00208 -0.00729 -0.00208 C -0.01285 -0.00439 -0.01007 -0.00254 -0.01476 -0.00439 C -0.01528 -0.00485 -0.01563 -0.00509 -0.01649 -0.00555 C -0.01701 -0.00578 -0.01736 -0.00624 -0.01806 -0.00671 C -0.01892 -0.00671 -0.01997 -0.00717 -0.02083 -0.0074 C -0.02188 -0.00786 -0.02274 -0.00856 -0.02379 -0.00856 C -0.0257 -0.00879 -0.02795 -0.00925 -0.03004 -0.00971 C -0.03507 -0.01041 -0.03524 -0.01041 -0.0401 -0.01156 C -0.04097 -0.01203 -0.04132 -0.01226 -0.04236 -0.01295 C -0.04497 -0.01341 -0.04879 -0.01341 -0.05191 -0.01503 C -0.05295 -0.0155 -0.05451 -0.01619 -0.0559 -0.01665 L -0.05833 -0.01804 C -0.0592 -0.0185 -0.06042 -0.0185 -0.06163 -0.01873 C -0.06198 -0.0192 -0.0625 -0.01943 -0.06337 -0.01989 C -0.06406 -0.02035 -0.0651 -0.02035 -0.06615 -0.02105 C -0.06667 -0.02105 -0.06719 -0.02174 -0.06788 -0.0222 C -0.07135 -0.0229 -0.07795 -0.02405 -0.07795 -0.02382 C -0.08264 -0.0266 -0.07743 -0.02405 -0.08698 -0.02614 C -0.08785 -0.02614 -0.08889 -0.02706 -0.08958 -0.02706 C -0.09115 -0.02776 -0.09288 -0.02776 -0.09462 -0.02822 C -0.09549 -0.02868 -0.09861 -0.02961 -0.09913 -0.02961 C -0.10156 -0.02961 -0.10399 -0.02937 -0.10625 -0.02937 C -0.13837 -0.0074 -0.17326 -0.02752 -0.20695 -0.02706 L -0.22014 -0.02706 L -0.21667 -0.02498 " pathEditMode="relative" rAng="0" ptsTypes="AAAAAAAAAAAAAAAAAAAAAAAAAAAA">
                                      <p:cBhvr>
                                        <p:cTn id="22" dur="2000" fill="hold"/>
                                        <p:tgtEl>
                                          <p:spTgt spid="12"/>
                                        </p:tgtEl>
                                        <p:attrNameLst>
                                          <p:attrName>ppt_x</p:attrName>
                                          <p:attrName>ppt_y</p:attrName>
                                        </p:attrNameLst>
                                      </p:cBhvr>
                                      <p:rCtr x="-11007" y="-1457"/>
                                    </p:animMotion>
                                  </p:childTnLst>
                                </p:cTn>
                              </p:par>
                              <p:par>
                                <p:cTn id="23" presetID="0" presetClass="path" presetSubtype="0" accel="50000" decel="50000" fill="hold" grpId="0" nodeType="withEffect">
                                  <p:stCondLst>
                                    <p:cond delay="0"/>
                                  </p:stCondLst>
                                  <p:childTnLst>
                                    <p:animMotion origin="layout" path="M 8.33333E-7 -1.48045E-7 L 8.33333E-7 -1.48045E-7 C -0.0026 -1.48045E-7 -0.00504 -1.48045E-7 -0.00747 -1.48045E-7 C -0.00868 0.00046 -0.0099 0.00069 -0.01111 0.00093 C -0.01267 0.00139 -0.01441 0.00162 -0.01597 0.00162 C -0.01875 0.00301 -0.01632 0.00208 -0.01997 0.00324 C -0.02066 0.00347 -0.02135 0.0037 -0.02205 0.00416 C -0.02292 0.0044 -0.02361 0.0044 -0.02465 0.00463 C -0.02813 0.00601 -0.02483 0.00509 -0.02899 0.00625 C -0.03004 0.00671 -0.03108 0.00671 -0.03195 0.00694 C -0.03247 0.00717 -0.03299 0.00763 -0.03351 0.00787 C -0.03507 0.00833 -0.03663 0.00833 -0.03802 0.00856 C -0.04288 0.01041 -0.03854 0.00902 -0.04809 0.00995 C -0.05243 0.01064 -0.05174 0.01087 -0.05556 0.01157 C -0.05677 0.0118 -0.05799 0.01203 -0.05903 0.01226 C -0.0599 0.01272 -0.06059 0.01295 -0.06163 0.01319 C -0.06528 0.01411 -0.06563 0.01342 -0.06858 0.01457 C -0.06927 0.0148 -0.06962 0.01527 -0.07014 0.01527 C -0.07083 0.01596 -0.07153 0.01596 -0.07205 0.01619 C -0.07309 0.01642 -0.07413 0.01758 -0.07517 0.01781 C -0.08767 0.02013 -0.07205 0.01689 -0.08195 0.01897 C -0.08351 0.01966 -0.08472 0.01966 -0.08611 0.01989 C -0.08698 0.02013 -0.08767 0.02059 -0.08854 0.02082 C -0.08958 0.02082 -0.09063 0.02128 -0.09149 0.02151 C -0.10035 0.02336 -0.09132 0.02105 -0.09861 0.02336 L -0.11997 0.02221 C -0.12413 0.02198 -0.1283 0.02151 -0.13247 0.02151 C -0.14618 0.02151 -0.1599 0.02198 -0.17361 0.02221 C -0.17986 0.02198 -0.18629 0.02151 -0.19254 0.02151 C -0.19722 0.02151 -0.20191 0.02198 -0.2066 0.02221 C -0.20972 0.02221 -0.21285 0.02221 -0.21615 0.02221 L -0.21701 0.02336 " pathEditMode="relative" rAng="0" ptsTypes="AAAAAAAAAAAAAAAAAAAAAAAAAAAAAAAA">
                                      <p:cBhvr>
                                        <p:cTn id="24" dur="2000" fill="hold"/>
                                        <p:tgtEl>
                                          <p:spTgt spid="11"/>
                                        </p:tgtEl>
                                        <p:attrNameLst>
                                          <p:attrName>ppt_x</p:attrName>
                                          <p:attrName>ppt_y</p:attrName>
                                        </p:attrNameLst>
                                      </p:cBhvr>
                                      <p:rCtr x="-10851" y="1157"/>
                                    </p:animMotion>
                                  </p:childTnLst>
                                </p:cTn>
                              </p:par>
                              <p:par>
                                <p:cTn id="25" presetID="0" presetClass="path" presetSubtype="0" accel="50000" decel="50000" fill="hold" grpId="0" nodeType="withEffect">
                                  <p:stCondLst>
                                    <p:cond delay="0"/>
                                  </p:stCondLst>
                                  <p:childTnLst>
                                    <p:animMotion origin="layout" path="M 8.33333E-7 -1.48045E-7 L 8.33333E-7 -1.48045E-7 C 8.33333E-7 0.00023 -0.00347 0.0037 -0.00399 0.00509 C -0.00451 0.00625 -0.00469 0.0074 -0.00504 0.00833 C -0.00521 0.00902 -0.00504 0.00972 -0.00556 0.01018 L -0.00695 0.01041 C -0.00781 0.01203 -0.00781 0.01249 -0.00938 0.01342 C -0.01059 0.01365 -0.01163 0.01411 -0.0125 0.01434 C -0.01302 0.01457 -0.01354 0.01457 -0.01406 0.0148 C -0.01615 0.01642 -0.01493 0.01573 -0.01754 0.01666 L -0.02188 0.01966 L -0.02361 0.02082 C -0.02413 0.02105 -0.02465 0.02151 -0.025 0.02198 C -0.02691 0.02406 -0.02604 0.02313 -0.02813 0.02452 C -0.0283 0.02498 -0.02847 0.02568 -0.02899 0.02614 C -0.02986 0.02683 -0.03195 0.0273 -0.03195 0.02753 C -0.03247 0.02776 -0.03281 0.02845 -0.03351 0.02892 C -0.03438 0.02938 -0.03559 0.02961 -0.03663 0.03007 C -0.03715 0.03007 -0.0375 0.03007 -0.03802 0.03053 C -0.04236 0.03354 -0.03698 0.02984 -0.04097 0.03215 C -0.04167 0.03239 -0.04201 0.03285 -0.04254 0.03331 C -0.04323 0.03354 -0.04375 0.034 -0.04445 0.03424 C -0.04879 0.03701 -0.04601 0.03585 -0.04913 0.03701 C -0.05191 0.04164 -0.04809 0.03609 -0.05156 0.03909 C -0.05208 0.03956 -0.05208 0.04025 -0.0526 0.04071 C -0.05295 0.04094 -0.05365 0.04094 -0.05399 0.04118 C -0.05451 0.04164 -0.05504 0.04187 -0.05556 0.04233 C -0.05625 0.04279 -0.05677 0.04349 -0.05747 0.04395 C -0.05816 0.04418 -0.05885 0.04418 -0.05938 0.04465 C -0.06372 0.04765 -0.05833 0.04395 -0.0625 0.04603 C -0.06302 0.04626 -0.06354 0.04673 -0.06406 0.04719 C -0.0658 0.0502 -0.06406 0.04765 -0.06649 0.04997 C -0.06701 0.0502 -0.06754 0.05089 -0.06806 0.05158 C -0.0684 0.05205 -0.06858 0.05274 -0.06892 0.05297 C -0.06945 0.05344 -0.06997 0.05344 -0.07049 0.05367 C -0.07222 0.05621 -0.07101 0.05482 -0.07465 0.05737 L -0.07604 0.05829 C -0.07656 0.05876 -0.07691 0.05945 -0.0776 0.05945 C -0.07813 0.05968 -0.07865 0.05991 -0.07899 0.06014 C -0.07951 0.06037 -0.08004 0.06084 -0.08056 0.0613 C -0.08142 0.06153 -0.08264 0.06153 -0.08351 0.06223 C -0.08785 0.06523 -0.08229 0.06153 -0.08663 0.06384 C -0.08715 0.06408 -0.0875 0.06454 -0.08802 0.065 C -0.09531 0.0694 -0.08594 0.06361 -0.09149 0.06662 C -0.09201 0.06685 -0.09254 0.06731 -0.09306 0.06755 C -0.0934 0.06801 -0.0941 0.06801 -0.09445 0.06824 C -0.09549 0.0687 -0.09635 0.06986 -0.09757 0.07032 L -0.10052 0.07148 C -0.10104 0.07148 -0.10156 0.07148 -0.10208 0.07194 C -0.1026 0.07217 -0.10295 0.07287 -0.10347 0.07287 C -0.10885 0.07356 -0.11406 0.07333 -0.11945 0.07356 C -0.12222 0.07356 -0.12483 0.07402 -0.1276 0.07402 L -0.18559 0.07472 L -0.19063 0.07518 C -0.19184 0.07541 -0.19323 0.07587 -0.19445 0.07587 C -0.19983 0.07587 -0.20521 0.07541 -0.21059 0.07518 L -0.21701 0.07472 L -0.21892 0.07402 " pathEditMode="relative" rAng="0" ptsTypes="AAAAAAAAAAAAAAAAAAAAAAAAAAAAAAAAAAAAAAAAAAAAAAAAAAAAAAAAAA">
                                      <p:cBhvr>
                                        <p:cTn id="26" dur="2000" fill="hold"/>
                                        <p:tgtEl>
                                          <p:spTgt spid="10"/>
                                        </p:tgtEl>
                                        <p:attrNameLst>
                                          <p:attrName>ppt_x</p:attrName>
                                          <p:attrName>ppt_y</p:attrName>
                                        </p:attrNameLst>
                                      </p:cBhvr>
                                      <p:rCtr x="-10955" y="3794"/>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repeatCount="indefinite" accel="50000" decel="50000" fill="hold" grpId="0" nodeType="clickEffect">
                                  <p:stCondLst>
                                    <p:cond delay="0"/>
                                  </p:stCondLst>
                                  <p:childTnLst>
                                    <p:animMotion origin="layout" path="M 0.01216 4.4483E-6 L 0.01216 0.00023 L 0.03386 0.00046 C 0.0356 0.00046 0.03751 0.00069 0.03924 0.00092 C 0.0415 0.00115 0.04376 0.00115 0.04584 0.00138 C 0.04965 0.00185 0.05001 0.00254 0.05417 0.00254 L 0.12466 0.00323 C 0.12396 0.01434 0.12379 0.01665 0.12379 0.03146 C 0.12379 0.03354 0.12396 0.03562 0.12414 0.03747 C 0.12327 0.0421 0.12448 0.03955 0.11841 0.03909 C 0.1106 0.03839 0.11094 0.03886 0.10382 0.03816 C 0.10226 0.03793 0.1007 0.0377 0.09913 0.03747 C 0.07657 0.04071 0.10435 0.03678 0.04011 0.03678 L 0.00138 0.03678 L 0.0026 0.03816 " pathEditMode="relative" rAng="0" ptsTypes="AAAAAAAAAAAAAAA">
                                      <p:cBhvr>
                                        <p:cTn id="30" dur="3000" fill="hold"/>
                                        <p:tgtEl>
                                          <p:spTgt spid="14"/>
                                        </p:tgtEl>
                                        <p:attrNameLst>
                                          <p:attrName>ppt_x</p:attrName>
                                          <p:attrName>ppt_y</p:attrName>
                                        </p:attrNameLst>
                                      </p:cBhvr>
                                      <p:rCtr x="5087" y="2105"/>
                                    </p:animMotion>
                                  </p:childTnLst>
                                </p:cTn>
                              </p:par>
                              <p:par>
                                <p:cTn id="31" presetID="0" presetClass="path" presetSubtype="0" repeatCount="indefinite" accel="50000" decel="50000" fill="hold" grpId="0" nodeType="withEffect">
                                  <p:stCondLst>
                                    <p:cond delay="0"/>
                                  </p:stCondLst>
                                  <p:childTnLst>
                                    <p:animMotion origin="layout" path="M 0.00703 -0.00023 L 0.00703 -0.00023 C 0.00886 -0.00023 0.01055 -0.00046 0.01237 -0.0007 C 0.01276 -0.0007 0.01315 -0.00116 0.01367 -0.00116 L 0.05052 -0.0007 C 0.05222 -0.00046 0.05378 -0.00023 0.05547 -0.00023 C 0.07253 0.00092 0.07748 0.00092 0.09362 0.00162 C 0.10651 0.00069 0.10938 0.00046 0.12578 0.00046 C 0.1336 0.00046 0.14141 0.00069 0.14922 0.00092 C 0.14922 0.00555 0.14909 0.01018 0.14896 0.01481 C 0.14896 0.01597 0.1487 0.01713 0.1487 0.01829 C 0.14857 0.02037 0.14844 0.02268 0.14831 0.02477 C 0.14844 0.02847 0.14844 0.03194 0.1487 0.03541 C 0.1487 0.03588 0.14896 0.03657 0.14896 0.03704 C 0.14961 0.05694 0.14844 0.04791 0.14961 0.05602 C 0.15026 0.06991 0.14948 0.06504 0.15052 0.07106 C 0.15039 0.07685 0.15039 0.08287 0.15026 0.08866 C 0.15013 0.09028 0.15 0.09166 0.14987 0.09329 C 0.14896 0.13171 0.15013 0.10254 0.14922 0.12268 C 0.14948 0.12801 0.14948 0.1331 0.14987 0.13819 C 0.15 0.13889 0.15013 0.13958 0.15026 0.14051 C 0.15026 0.14282 0.15039 0.14537 0.15052 0.14768 C 0.15052 0.14815 0.15091 0.14884 0.15091 0.1493 C 0.15091 0.15208 0.15065 0.15486 0.15052 0.15764 L 0.14427 0.15648 L 0.14089 0.15602 C 0.13906 0.15625 0.13724 0.15648 0.13555 0.15648 L 0.12461 0.15717 C 0.12084 0.15741 0.11979 0.15764 0.11641 0.15833 C 0.11042 0.1581 0.08919 0.1581 0.07839 0.15717 C 0.07735 0.15694 0.07643 0.15671 0.07552 0.15648 C 0.07396 0.15625 0.0724 0.15625 0.07084 0.15602 C 0.06992 0.15579 0.06914 0.15555 0.06836 0.15532 C 0.0668 0.15532 0.04597 0.1544 0.04518 0.1544 L 0.00117 0.1544 L 0.00117 0.1544 " pathEditMode="relative" ptsTypes="AAAAAAAAAAAAAAAAAAAAAAAAAAAAAAAAAAAA">
                                      <p:cBhvr>
                                        <p:cTn id="32" dur="3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eaLnBrk="1" hangingPunct="1">
              <a:defRPr/>
            </a:pPr>
            <a:r>
              <a:rPr lang="zh-CN" altLang="en-US" smtClean="0"/>
              <a:t>例  子</a:t>
            </a:r>
            <a:endParaRPr lang="zh-CN" altLang="en-US" sz="2800" smtClean="0"/>
          </a:p>
        </p:txBody>
      </p:sp>
      <p:sp>
        <p:nvSpPr>
          <p:cNvPr id="10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547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13</a:t>
            </a:r>
            <a:endParaRPr lang="en-US" altLang="zh-CN" sz="1200" b="0" dirty="0">
              <a:solidFill>
                <a:schemeClr val="tx1"/>
              </a:solidFill>
              <a:latin typeface="幼圆" pitchFamily="49" charset="-122"/>
              <a:ea typeface="幼圆" pitchFamily="49" charset="-122"/>
            </a:endParaRPr>
          </a:p>
        </p:txBody>
      </p:sp>
      <p:sp>
        <p:nvSpPr>
          <p:cNvPr id="105477" name="Oval 6"/>
          <p:cNvSpPr>
            <a:spLocks noChangeArrowheads="1"/>
          </p:cNvSpPr>
          <p:nvPr/>
        </p:nvSpPr>
        <p:spPr bwMode="auto">
          <a:xfrm>
            <a:off x="1044575" y="3644900"/>
            <a:ext cx="2519363" cy="2449513"/>
          </a:xfrm>
          <a:prstGeom prst="ellipse">
            <a:avLst/>
          </a:prstGeom>
          <a:solidFill>
            <a:srgbClr val="FFFF00"/>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8" name="Oval 7"/>
          <p:cNvSpPr>
            <a:spLocks noChangeArrowheads="1"/>
          </p:cNvSpPr>
          <p:nvPr/>
        </p:nvSpPr>
        <p:spPr bwMode="auto">
          <a:xfrm>
            <a:off x="3286125" y="3841750"/>
            <a:ext cx="2286000" cy="2133600"/>
          </a:xfrm>
          <a:prstGeom prst="ellipse">
            <a:avLst/>
          </a:prstGeom>
          <a:solidFill>
            <a:srgbClr val="CCFFCC"/>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9" name="Line 9"/>
          <p:cNvSpPr>
            <a:spLocks noChangeShapeType="1"/>
          </p:cNvSpPr>
          <p:nvPr/>
        </p:nvSpPr>
        <p:spPr bwMode="auto">
          <a:xfrm flipH="1">
            <a:off x="2354263" y="2709863"/>
            <a:ext cx="1066800"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0" name="Line 10"/>
          <p:cNvSpPr>
            <a:spLocks noChangeShapeType="1"/>
          </p:cNvSpPr>
          <p:nvPr/>
        </p:nvSpPr>
        <p:spPr bwMode="auto">
          <a:xfrm>
            <a:off x="3708400" y="2709863"/>
            <a:ext cx="703263"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1" name="Text Box 11"/>
          <p:cNvSpPr txBox="1">
            <a:spLocks noChangeArrowheads="1"/>
          </p:cNvSpPr>
          <p:nvPr/>
        </p:nvSpPr>
        <p:spPr bwMode="auto">
          <a:xfrm>
            <a:off x="1547813" y="5518150"/>
            <a:ext cx="154146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pic>
        <p:nvPicPr>
          <p:cNvPr id="105482" name="Picture 1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8488" y="2636838"/>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3" name="Line 13"/>
          <p:cNvSpPr>
            <a:spLocks noChangeShapeType="1"/>
          </p:cNvSpPr>
          <p:nvPr/>
        </p:nvSpPr>
        <p:spPr bwMode="auto">
          <a:xfrm>
            <a:off x="4716463" y="2781300"/>
            <a:ext cx="2241550" cy="557213"/>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4" name="Line 14"/>
          <p:cNvSpPr>
            <a:spLocks noChangeShapeType="1"/>
          </p:cNvSpPr>
          <p:nvPr/>
        </p:nvSpPr>
        <p:spPr bwMode="auto">
          <a:xfrm>
            <a:off x="4068763" y="2781300"/>
            <a:ext cx="1866900"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548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2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6" name="Text Box 16"/>
          <p:cNvSpPr txBox="1">
            <a:spLocks noChangeArrowheads="1"/>
          </p:cNvSpPr>
          <p:nvPr/>
        </p:nvSpPr>
        <p:spPr bwMode="auto">
          <a:xfrm>
            <a:off x="5868988" y="5373688"/>
            <a:ext cx="1641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pic>
        <p:nvPicPr>
          <p:cNvPr id="105487" name="Picture 1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70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8" name="Picture 1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2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0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7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2"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76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922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94" name="Line 24"/>
          <p:cNvSpPr>
            <a:spLocks noChangeShapeType="1"/>
          </p:cNvSpPr>
          <p:nvPr/>
        </p:nvSpPr>
        <p:spPr bwMode="auto">
          <a:xfrm flipH="1">
            <a:off x="15922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5" name="Line 25"/>
          <p:cNvSpPr>
            <a:spLocks noChangeShapeType="1"/>
          </p:cNvSpPr>
          <p:nvPr/>
        </p:nvSpPr>
        <p:spPr bwMode="auto">
          <a:xfrm flipH="1">
            <a:off x="2049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6" name="Line 26"/>
          <p:cNvSpPr>
            <a:spLocks noChangeShapeType="1"/>
          </p:cNvSpPr>
          <p:nvPr/>
        </p:nvSpPr>
        <p:spPr bwMode="auto">
          <a:xfrm>
            <a:off x="2430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7" name="Line 27"/>
          <p:cNvSpPr>
            <a:spLocks noChangeShapeType="1"/>
          </p:cNvSpPr>
          <p:nvPr/>
        </p:nvSpPr>
        <p:spPr bwMode="auto">
          <a:xfrm>
            <a:off x="26590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pic>
        <p:nvPicPr>
          <p:cNvPr id="10549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972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9"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0"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4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1"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5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96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503" name="Line 33"/>
          <p:cNvSpPr>
            <a:spLocks noChangeShapeType="1"/>
          </p:cNvSpPr>
          <p:nvPr/>
        </p:nvSpPr>
        <p:spPr bwMode="auto">
          <a:xfrm flipH="1">
            <a:off x="36496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4" name="Line 34"/>
          <p:cNvSpPr>
            <a:spLocks noChangeShapeType="1"/>
          </p:cNvSpPr>
          <p:nvPr/>
        </p:nvSpPr>
        <p:spPr bwMode="auto">
          <a:xfrm flipH="1">
            <a:off x="4106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5" name="Line 35"/>
          <p:cNvSpPr>
            <a:spLocks noChangeShapeType="1"/>
          </p:cNvSpPr>
          <p:nvPr/>
        </p:nvSpPr>
        <p:spPr bwMode="auto">
          <a:xfrm>
            <a:off x="4487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6" name="Line 36"/>
          <p:cNvSpPr>
            <a:spLocks noChangeShapeType="1"/>
          </p:cNvSpPr>
          <p:nvPr/>
        </p:nvSpPr>
        <p:spPr bwMode="auto">
          <a:xfrm>
            <a:off x="47164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7" name="Text Box 37"/>
          <p:cNvSpPr txBox="1">
            <a:spLocks noChangeArrowheads="1"/>
          </p:cNvSpPr>
          <p:nvPr/>
        </p:nvSpPr>
        <p:spPr bwMode="auto">
          <a:xfrm>
            <a:off x="3717925" y="5426075"/>
            <a:ext cx="15001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sp>
        <p:nvSpPr>
          <p:cNvPr id="105508" name="Line 38"/>
          <p:cNvSpPr>
            <a:spLocks noChangeShapeType="1"/>
          </p:cNvSpPr>
          <p:nvPr/>
        </p:nvSpPr>
        <p:spPr bwMode="auto">
          <a:xfrm>
            <a:off x="4429125" y="2781300"/>
            <a:ext cx="2725738"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9" name="Line 39"/>
          <p:cNvSpPr>
            <a:spLocks noChangeShapeType="1"/>
          </p:cNvSpPr>
          <p:nvPr/>
        </p:nvSpPr>
        <p:spPr bwMode="auto">
          <a:xfrm>
            <a:off x="4211638" y="2781300"/>
            <a:ext cx="2333625"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10" name="Text Box 40"/>
          <p:cNvSpPr txBox="1">
            <a:spLocks noChangeArrowheads="1"/>
          </p:cNvSpPr>
          <p:nvPr/>
        </p:nvSpPr>
        <p:spPr bwMode="auto">
          <a:xfrm>
            <a:off x="6732588" y="3502025"/>
            <a:ext cx="1441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sp>
        <p:nvSpPr>
          <p:cNvPr id="105511" name="Text Box 41"/>
          <p:cNvSpPr txBox="1">
            <a:spLocks noChangeArrowheads="1"/>
          </p:cNvSpPr>
          <p:nvPr/>
        </p:nvSpPr>
        <p:spPr bwMode="auto">
          <a:xfrm>
            <a:off x="1763713" y="1917700"/>
            <a:ext cx="3816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kumimoji="0" lang="zh-CN" altLang="en-US" sz="2400">
                <a:solidFill>
                  <a:schemeClr val="tx1"/>
                </a:solidFill>
              </a:rPr>
              <a:t>以太网交换机（</a:t>
            </a:r>
            <a:r>
              <a:rPr kumimoji="0" lang="en-US" altLang="zh-CN" sz="2400">
                <a:solidFill>
                  <a:schemeClr val="tx1"/>
                </a:solidFill>
              </a:rPr>
              <a:t>Switch</a:t>
            </a:r>
            <a:r>
              <a:rPr kumimoji="0" lang="zh-CN" altLang="en-US" sz="2400">
                <a:solidFill>
                  <a:schemeClr val="tx1"/>
                </a:solidFill>
              </a:rPr>
              <a:t>）</a:t>
            </a:r>
          </a:p>
        </p:txBody>
      </p:sp>
      <p:sp>
        <p:nvSpPr>
          <p:cNvPr id="105512" name="Text Box 42"/>
          <p:cNvSpPr txBox="1">
            <a:spLocks noChangeArrowheads="1"/>
          </p:cNvSpPr>
          <p:nvPr/>
        </p:nvSpPr>
        <p:spPr bwMode="auto">
          <a:xfrm>
            <a:off x="1620838" y="3789363"/>
            <a:ext cx="10255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400">
                <a:solidFill>
                  <a:schemeClr val="tx1"/>
                </a:solidFill>
              </a:rPr>
              <a:t>Hub</a:t>
            </a:r>
          </a:p>
        </p:txBody>
      </p:sp>
      <p:sp>
        <p:nvSpPr>
          <p:cNvPr id="105513" name="Text Box 43"/>
          <p:cNvSpPr txBox="1">
            <a:spLocks noChangeArrowheads="1"/>
          </p:cNvSpPr>
          <p:nvPr/>
        </p:nvSpPr>
        <p:spPr bwMode="auto">
          <a:xfrm>
            <a:off x="4284663" y="3860800"/>
            <a:ext cx="1004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000">
                <a:solidFill>
                  <a:schemeClr val="tx1"/>
                </a:solidFill>
              </a:rPr>
              <a:t>Hub</a:t>
            </a:r>
          </a:p>
        </p:txBody>
      </p:sp>
      <p:pic>
        <p:nvPicPr>
          <p:cNvPr id="105514"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4075" y="2420938"/>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引  入</a:t>
            </a:r>
          </a:p>
        </p:txBody>
      </p:sp>
      <p:sp>
        <p:nvSpPr>
          <p:cNvPr id="10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6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89907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问题</a:t>
            </a:r>
          </a:p>
          <a:p>
            <a:pPr lvl="1" eaLnBrk="1" hangingPunct="1">
              <a:lnSpc>
                <a:spcPct val="120000"/>
              </a:lnSpc>
              <a:defRPr/>
            </a:pPr>
            <a:r>
              <a:rPr lang="zh-CN" altLang="en-US" sz="2400" dirty="0" smtClean="0"/>
              <a:t>光纤</a:t>
            </a:r>
            <a:r>
              <a:rPr lang="en-US" altLang="zh-CN" sz="2400" dirty="0" smtClean="0"/>
              <a:t>LAN</a:t>
            </a:r>
            <a:r>
              <a:rPr lang="zh-CN" altLang="en-US" sz="2400" dirty="0" smtClean="0"/>
              <a:t>（例如：</a:t>
            </a:r>
            <a:r>
              <a:rPr lang="en-US" altLang="zh-CN" sz="2400" dirty="0" smtClean="0"/>
              <a:t>FDDI</a:t>
            </a:r>
            <a:r>
              <a:rPr lang="zh-CN" altLang="en-US" sz="2400" dirty="0" smtClean="0"/>
              <a:t>、</a:t>
            </a:r>
            <a:r>
              <a:rPr lang="en-US" altLang="zh-CN" sz="2400" dirty="0" smtClean="0"/>
              <a:t>FC</a:t>
            </a:r>
            <a:r>
              <a:rPr lang="zh-CN" altLang="en-US" sz="2400" dirty="0" smtClean="0"/>
              <a:t>）违反了市场规律：</a:t>
            </a:r>
            <a:r>
              <a:rPr lang="en-US" altLang="zh-CN" sz="2400" dirty="0" smtClean="0">
                <a:solidFill>
                  <a:srgbClr val="0000FF"/>
                </a:solidFill>
                <a:effectLst>
                  <a:outerShdw blurRad="38100" dist="38100" dir="2700000" algn="tl">
                    <a:srgbClr val="C0C0C0"/>
                  </a:outerShdw>
                </a:effectLst>
              </a:rPr>
              <a:t>KISS</a:t>
            </a:r>
            <a:r>
              <a:rPr lang="zh-CN" altLang="en-US" sz="2400" dirty="0" smtClean="0"/>
              <a:t>（傻瓜且简单易用），得不到市场的认可，造成了高速</a:t>
            </a:r>
            <a:r>
              <a:rPr lang="en-US" altLang="zh-CN" sz="2400" dirty="0" smtClean="0"/>
              <a:t>LAN</a:t>
            </a:r>
            <a:r>
              <a:rPr lang="zh-CN" altLang="en-US" sz="2400" dirty="0" smtClean="0"/>
              <a:t>市场空白。</a:t>
            </a:r>
          </a:p>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解决</a:t>
            </a:r>
          </a:p>
          <a:p>
            <a:pPr lvl="1" eaLnBrk="1" hangingPunct="1">
              <a:lnSpc>
                <a:spcPct val="120000"/>
              </a:lnSpc>
              <a:defRPr/>
            </a:pPr>
            <a:r>
              <a:rPr lang="en-US" altLang="zh-CN" sz="2400" dirty="0" smtClean="0">
                <a:solidFill>
                  <a:srgbClr val="0000FF"/>
                </a:solidFill>
                <a:effectLst>
                  <a:outerShdw blurRad="38100" dist="38100" dir="2700000" algn="tl">
                    <a:srgbClr val="C0C0C0"/>
                  </a:outerShdw>
                </a:effectLst>
              </a:rPr>
              <a:t>100VG-AnyLAN(IEEE802.12)</a:t>
            </a:r>
            <a:r>
              <a:rPr lang="zh-CN" altLang="en-US" sz="2400" dirty="0" smtClean="0">
                <a:solidFill>
                  <a:schemeClr val="tx1"/>
                </a:solidFill>
              </a:rPr>
              <a:t>：</a:t>
            </a:r>
            <a:r>
              <a:rPr lang="zh-CN" altLang="en-US" sz="2400" dirty="0" smtClean="0"/>
              <a:t>完全重新指定，并赋予它许多新特征。以失败告终！</a:t>
            </a:r>
          </a:p>
          <a:p>
            <a:pPr lvl="1" eaLnBrk="1" hangingPunct="1">
              <a:lnSpc>
                <a:spcPct val="120000"/>
              </a:lnSpc>
              <a:defRPr/>
            </a:pPr>
            <a:r>
              <a:rPr lang="zh-CN" altLang="en-US" sz="2400" dirty="0" smtClean="0">
                <a:solidFill>
                  <a:srgbClr val="0000FF"/>
                </a:solidFill>
                <a:effectLst>
                  <a:outerShdw blurRad="38100" dist="38100" dir="2700000" algn="tl">
                    <a:srgbClr val="C0C0C0"/>
                  </a:outerShdw>
                </a:effectLst>
              </a:rPr>
              <a:t>快速以太网（</a:t>
            </a:r>
            <a:r>
              <a:rPr lang="en-US" altLang="zh-CN" sz="2400" dirty="0" smtClean="0">
                <a:solidFill>
                  <a:srgbClr val="0000FF"/>
                </a:solidFill>
                <a:effectLst>
                  <a:outerShdw blurRad="38100" dist="38100" dir="2700000" algn="tl">
                    <a:srgbClr val="C0C0C0"/>
                  </a:outerShdw>
                </a:effectLst>
              </a:rPr>
              <a:t>Fast Ethernet</a:t>
            </a:r>
            <a:r>
              <a:rPr lang="zh-CN" altLang="en-US" sz="2400" dirty="0" smtClean="0">
                <a:solidFill>
                  <a:srgbClr val="0000FF"/>
                </a:solidFill>
                <a:effectLst>
                  <a:outerShdw blurRad="38100" dist="38100" dir="2700000" algn="tl">
                    <a:srgbClr val="C0C0C0"/>
                  </a:outerShdw>
                </a:effectLst>
              </a:rPr>
              <a:t>）</a:t>
            </a:r>
            <a:r>
              <a:rPr lang="zh-CN" altLang="en-US" sz="2400" dirty="0" smtClean="0">
                <a:solidFill>
                  <a:schemeClr val="tx1"/>
                </a:solidFill>
              </a:rPr>
              <a:t>：</a:t>
            </a:r>
            <a:r>
              <a:rPr lang="zh-CN" altLang="en-US" sz="2400" dirty="0" smtClean="0"/>
              <a:t>保持</a:t>
            </a:r>
            <a:r>
              <a:rPr lang="en-US" altLang="zh-CN" sz="2400" dirty="0" smtClean="0"/>
              <a:t>802.3</a:t>
            </a:r>
            <a:r>
              <a:rPr lang="zh-CN" altLang="en-US" sz="2400" dirty="0" smtClean="0"/>
              <a:t>原有状况，只是将其速率提高。得到了市场的认可！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pPr eaLnBrk="1" hangingPunct="1">
              <a:defRPr/>
            </a:pPr>
            <a:r>
              <a:rPr lang="zh-CN" altLang="en-US" smtClean="0"/>
              <a:t>随机接入协议</a:t>
            </a:r>
          </a:p>
        </p:txBody>
      </p:sp>
      <p:sp>
        <p:nvSpPr>
          <p:cNvPr id="13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13316" name="Rectangle 5"/>
          <p:cNvSpPr>
            <a:spLocks noGrp="1" noChangeArrowheads="1"/>
          </p:cNvSpPr>
          <p:nvPr>
            <p:ph type="body" idx="1"/>
          </p:nvPr>
        </p:nvSpPr>
        <p:spPr>
          <a:xfrm>
            <a:off x="2843213" y="1916113"/>
            <a:ext cx="3041650" cy="4465637"/>
          </a:xfrm>
        </p:spPr>
        <p:txBody>
          <a:bodyPr/>
          <a:lstStyle/>
          <a:p>
            <a:pPr eaLnBrk="1" hangingPunct="1">
              <a:lnSpc>
                <a:spcPct val="150000"/>
              </a:lnSpc>
            </a:pPr>
            <a:r>
              <a:rPr lang="zh-CN" altLang="en-US" smtClean="0">
                <a:hlinkClick r:id="rId7" action="ppaction://hlinksldjump"/>
              </a:rPr>
              <a:t>纯</a:t>
            </a:r>
            <a:r>
              <a:rPr lang="en-US" altLang="zh-CN" smtClean="0">
                <a:hlinkClick r:id="rId7" action="ppaction://hlinksldjump"/>
              </a:rPr>
              <a:t>ALOHA</a:t>
            </a:r>
            <a:endParaRPr lang="zh-CN" altLang="en-US" smtClean="0"/>
          </a:p>
          <a:p>
            <a:pPr eaLnBrk="1" hangingPunct="1">
              <a:lnSpc>
                <a:spcPct val="150000"/>
              </a:lnSpc>
            </a:pPr>
            <a:r>
              <a:rPr lang="zh-CN" altLang="en-US" smtClean="0">
                <a:hlinkClick r:id="rId8" action="ppaction://hlinksldjump"/>
              </a:rPr>
              <a:t>时隙</a:t>
            </a:r>
            <a:r>
              <a:rPr lang="en-US" altLang="zh-CN" smtClean="0">
                <a:hlinkClick r:id="rId8" action="ppaction://hlinksldjump"/>
              </a:rPr>
              <a:t>ALOHA </a:t>
            </a:r>
            <a:endParaRPr lang="en-US" altLang="zh-CN" smtClean="0"/>
          </a:p>
          <a:p>
            <a:pPr eaLnBrk="1" hangingPunct="1">
              <a:lnSpc>
                <a:spcPct val="150000"/>
              </a:lnSpc>
            </a:pPr>
            <a:r>
              <a:rPr lang="en-US" altLang="zh-CN" smtClean="0">
                <a:hlinkClick r:id="rId9" action="ppaction://hlinksldjump"/>
              </a:rPr>
              <a:t>CSMA</a:t>
            </a:r>
            <a:endParaRPr lang="en-US" altLang="zh-CN" smtClean="0"/>
          </a:p>
          <a:p>
            <a:pPr eaLnBrk="1" hangingPunct="1">
              <a:lnSpc>
                <a:spcPct val="150000"/>
              </a:lnSpc>
            </a:pPr>
            <a:r>
              <a:rPr lang="en-US" altLang="zh-CN" smtClean="0">
                <a:hlinkClick r:id="rId10" action="ppaction://hlinksldjump"/>
              </a:rPr>
              <a:t>CSMA/CD</a:t>
            </a:r>
            <a:r>
              <a:rPr lang="en-US" altLang="zh-CN" smtClean="0"/>
              <a:t> </a:t>
            </a:r>
          </a:p>
          <a:p>
            <a:pPr eaLnBrk="1" hangingPunct="1">
              <a:lnSpc>
                <a:spcPct val="150000"/>
              </a:lnSpc>
            </a:pPr>
            <a:r>
              <a:rPr kumimoji="0" lang="en-US" altLang="zh-CN" smtClean="0">
                <a:hlinkClick r:id="rId11" action="ppaction://hlinksldjump"/>
              </a:rPr>
              <a:t>MACA</a:t>
            </a:r>
            <a:endParaRPr kumimoji="0" lang="en-US" altLang="zh-CN"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快速以太网</a:t>
            </a:r>
            <a:br>
              <a:rPr lang="zh-CN" altLang="en-US" smtClean="0">
                <a:latin typeface="华文新魏" pitchFamily="2" charset="-122"/>
              </a:rPr>
            </a:br>
            <a:r>
              <a:rPr lang="zh-CN" altLang="en-US" sz="2800" b="1" smtClean="0"/>
              <a:t>（</a:t>
            </a:r>
            <a:r>
              <a:rPr lang="en-US" altLang="zh-CN" sz="2800" b="1" smtClean="0"/>
              <a:t>802.3u</a:t>
            </a:r>
            <a:r>
              <a:rPr lang="zh-CN" altLang="en-US" sz="2800" b="1" smtClean="0"/>
              <a:t>）</a:t>
            </a:r>
          </a:p>
        </p:txBody>
      </p:sp>
      <p:sp>
        <p:nvSpPr>
          <p:cNvPr id="10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7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51301" name="Rectangle 5"/>
          <p:cNvSpPr>
            <a:spLocks noGrp="1" noChangeArrowheads="1"/>
          </p:cNvSpPr>
          <p:nvPr>
            <p:ph type="body" idx="1"/>
          </p:nvPr>
        </p:nvSpPr>
        <p:spPr/>
        <p:txBody>
          <a:bodyPr/>
          <a:lstStyle/>
          <a:p>
            <a:pPr eaLnBrk="1" hangingPunct="1">
              <a:lnSpc>
                <a:spcPct val="140000"/>
              </a:lnSpc>
              <a:defRPr/>
            </a:pPr>
            <a:r>
              <a:rPr lang="zh-CN" altLang="en-US" smtClean="0">
                <a:solidFill>
                  <a:srgbClr val="FF0000"/>
                </a:solidFill>
                <a:effectLst>
                  <a:outerShdw blurRad="38100" dist="38100" dir="2700000" algn="tl">
                    <a:srgbClr val="C0C0C0"/>
                  </a:outerShdw>
                </a:effectLst>
              </a:rPr>
              <a:t>结构简单，兼容性好，价格相对低廉</a:t>
            </a:r>
          </a:p>
          <a:p>
            <a:pPr lvl="1" eaLnBrk="1" hangingPunct="1">
              <a:lnSpc>
                <a:spcPct val="140000"/>
              </a:lnSpc>
              <a:defRPr/>
            </a:pPr>
            <a:r>
              <a:rPr lang="zh-CN" altLang="en-US" smtClean="0"/>
              <a:t>双速</a:t>
            </a:r>
            <a:r>
              <a:rPr lang="en-US" altLang="zh-CN" smtClean="0"/>
              <a:t>10/100Mbps MAC</a:t>
            </a:r>
            <a:r>
              <a:rPr lang="zh-CN" altLang="en-US" smtClean="0"/>
              <a:t>功能（自动协商）</a:t>
            </a:r>
          </a:p>
          <a:p>
            <a:pPr lvl="1" eaLnBrk="1" hangingPunct="1">
              <a:lnSpc>
                <a:spcPct val="140000"/>
              </a:lnSpc>
              <a:defRPr/>
            </a:pPr>
            <a:r>
              <a:rPr lang="zh-CN" altLang="en-US" smtClean="0"/>
              <a:t>支持半双工和全双工操作，优选全双工操作</a:t>
            </a:r>
          </a:p>
          <a:p>
            <a:pPr lvl="1" eaLnBrk="1" hangingPunct="1">
              <a:lnSpc>
                <a:spcPct val="140000"/>
              </a:lnSpc>
              <a:defRPr/>
            </a:pPr>
            <a:r>
              <a:rPr lang="zh-CN" altLang="en-US" smtClean="0"/>
              <a:t>采用星型</a:t>
            </a:r>
            <a:r>
              <a:rPr lang="en-US" altLang="zh-CN" smtClean="0"/>
              <a:t>/</a:t>
            </a:r>
            <a:r>
              <a:rPr lang="zh-CN" altLang="en-US" smtClean="0"/>
              <a:t>树型</a:t>
            </a:r>
            <a:r>
              <a:rPr lang="en-US" altLang="zh-CN" smtClean="0"/>
              <a:t>/</a:t>
            </a:r>
            <a:r>
              <a:rPr lang="zh-CN" altLang="en-US" smtClean="0"/>
              <a:t>网状连接方式</a:t>
            </a:r>
          </a:p>
          <a:p>
            <a:pPr lvl="1" eaLnBrk="1" hangingPunct="1">
              <a:lnSpc>
                <a:spcPct val="140000"/>
              </a:lnSpc>
              <a:defRPr/>
            </a:pPr>
            <a:r>
              <a:rPr lang="zh-CN" altLang="en-US" smtClean="0"/>
              <a:t>支持</a:t>
            </a:r>
            <a:r>
              <a:rPr lang="en-US" altLang="zh-CN" smtClean="0"/>
              <a:t>UTP</a:t>
            </a:r>
            <a:r>
              <a:rPr lang="zh-CN" altLang="en-US" smtClean="0"/>
              <a:t>、</a:t>
            </a:r>
            <a:r>
              <a:rPr lang="en-US" altLang="zh-CN" smtClean="0"/>
              <a:t>STP</a:t>
            </a:r>
            <a:r>
              <a:rPr lang="zh-CN" altLang="en-US" smtClean="0"/>
              <a:t>和光纤，不支持同轴电缆</a:t>
            </a:r>
          </a:p>
          <a:p>
            <a:pPr lvl="1" eaLnBrk="1" hangingPunct="1">
              <a:lnSpc>
                <a:spcPct val="140000"/>
              </a:lnSpc>
              <a:defRPr/>
            </a:pPr>
            <a:r>
              <a:rPr kumimoji="0" lang="zh-CN" altLang="en-US" smtClean="0"/>
              <a:t>采用新的编</a:t>
            </a:r>
            <a:r>
              <a:rPr lang="zh-CN" altLang="en-US" smtClean="0"/>
              <a:t>码方案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0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85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52325" name="Rectangle 5"/>
          <p:cNvSpPr>
            <a:spLocks noGrp="1" noChangeArrowheads="1"/>
          </p:cNvSpPr>
          <p:nvPr>
            <p:ph type="body" idx="1"/>
          </p:nvPr>
        </p:nvSpPr>
        <p:spPr>
          <a:xfrm>
            <a:off x="809625" y="2060575"/>
            <a:ext cx="7958138" cy="4176713"/>
          </a:xfrm>
        </p:spPr>
        <p:txBody>
          <a:bodyPr/>
          <a:lstStyle/>
          <a:p>
            <a:pPr marL="0" indent="0" eaLnBrk="1" hangingPunct="1">
              <a:lnSpc>
                <a:spcPct val="150000"/>
              </a:lnSpc>
              <a:buFont typeface="Wingdings" pitchFamily="2" charset="2"/>
              <a:buNone/>
              <a:defRPr/>
            </a:pPr>
            <a:r>
              <a:rPr lang="zh-CN" altLang="en-US" smtClean="0"/>
              <a:t>       快速以太网沿用了传统以太网普遍使用的</a:t>
            </a:r>
            <a:r>
              <a:rPr lang="en-US" altLang="zh-CN" dirty="0" smtClean="0"/>
              <a:t>CSMA/CD</a:t>
            </a:r>
            <a:r>
              <a:rPr lang="zh-CN" altLang="en-US" dirty="0" smtClean="0"/>
              <a:t>技术，是传统以太网的高速版本（</a:t>
            </a:r>
            <a:r>
              <a:rPr lang="en-US" altLang="zh-CN" dirty="0" smtClean="0">
                <a:solidFill>
                  <a:srgbClr val="FF0000"/>
                </a:solidFill>
                <a:effectLst>
                  <a:outerShdw blurRad="38100" dist="38100" dir="2700000" algn="tl">
                    <a:srgbClr val="C0C0C0"/>
                  </a:outerShdw>
                </a:effectLst>
              </a:rPr>
              <a:t>100Mbps</a:t>
            </a:r>
            <a:r>
              <a:rPr lang="zh-CN" altLang="en-US" dirty="0" smtClean="0"/>
              <a:t>），但一些参数也作了相应的调整，见后表。例如：帧间时间间隔从原来的</a:t>
            </a:r>
            <a:r>
              <a:rPr lang="en-US" altLang="zh-CN" dirty="0" smtClean="0"/>
              <a:t>9.6us</a:t>
            </a:r>
            <a:r>
              <a:rPr lang="zh-CN" altLang="en-US" dirty="0" smtClean="0"/>
              <a:t>改为</a:t>
            </a:r>
            <a:r>
              <a:rPr lang="en-US" altLang="zh-CN" dirty="0" smtClean="0"/>
              <a:t>0.96us</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参数</a:t>
            </a:r>
          </a:p>
        </p:txBody>
      </p:sp>
      <p:sp>
        <p:nvSpPr>
          <p:cNvPr id="10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95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graphicFrame>
        <p:nvGraphicFramePr>
          <p:cNvPr id="953350" name="Group 6"/>
          <p:cNvGraphicFramePr>
            <a:graphicFrameLocks noGrp="1"/>
          </p:cNvGraphicFramePr>
          <p:nvPr>
            <p:ph idx="1"/>
          </p:nvPr>
        </p:nvGraphicFramePr>
        <p:xfrm>
          <a:off x="809625" y="1773238"/>
          <a:ext cx="7958138" cy="4464052"/>
        </p:xfrm>
        <a:graphic>
          <a:graphicData uri="http://schemas.openxmlformats.org/drawingml/2006/table">
            <a:tbl>
              <a:tblPr/>
              <a:tblGrid>
                <a:gridCol w="1989138"/>
                <a:gridCol w="1990725"/>
                <a:gridCol w="1989137"/>
                <a:gridCol w="1989138"/>
              </a:tblGrid>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Parameter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1000Mbps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slotTime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interFrameGap</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9.6μs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0.96μs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0.096μs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attemptLimit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backoffLimit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jamSize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maxFrameSize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minFrameSize</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burstLimit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No applicable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No applicable</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8192octets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05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graphicFrame>
        <p:nvGraphicFramePr>
          <p:cNvPr id="954420" name="Group 52"/>
          <p:cNvGraphicFramePr>
            <a:graphicFrameLocks noGrp="1"/>
          </p:cNvGraphicFramePr>
          <p:nvPr>
            <p:ph idx="1"/>
          </p:nvPr>
        </p:nvGraphicFramePr>
        <p:xfrm>
          <a:off x="809625" y="1773238"/>
          <a:ext cx="7958138" cy="4464051"/>
        </p:xfrm>
        <a:graphic>
          <a:graphicData uri="http://schemas.openxmlformats.org/drawingml/2006/table">
            <a:tbl>
              <a:tblPr/>
              <a:tblGrid>
                <a:gridCol w="1746250"/>
                <a:gridCol w="1295400"/>
                <a:gridCol w="1584325"/>
                <a:gridCol w="1657350"/>
                <a:gridCol w="1674813"/>
              </a:tblGrid>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100BASE-FX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100BASE-T4</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传输媒体</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根光纤</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3/4/5</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612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编码技术</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MLT-3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MLT-3</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4B5B,NRZI</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8B6T,NRZ</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数据速率</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最大网段长度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网络跨距</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例  子</a:t>
            </a:r>
          </a:p>
        </p:txBody>
      </p:sp>
      <p:sp>
        <p:nvSpPr>
          <p:cNvPr id="11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16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graphicFrame>
        <p:nvGraphicFramePr>
          <p:cNvPr id="111621" name="Object 6"/>
          <p:cNvGraphicFramePr>
            <a:graphicFrameLocks noGrp="1" noChangeAspect="1"/>
          </p:cNvGraphicFramePr>
          <p:nvPr>
            <p:ph idx="1"/>
          </p:nvPr>
        </p:nvGraphicFramePr>
        <p:xfrm>
          <a:off x="827088" y="1773238"/>
          <a:ext cx="7705725" cy="4476750"/>
        </p:xfrm>
        <a:graphic>
          <a:graphicData uri="http://schemas.openxmlformats.org/presentationml/2006/ole">
            <mc:AlternateContent xmlns:mc="http://schemas.openxmlformats.org/markup-compatibility/2006">
              <mc:Choice xmlns:v="urn:schemas-microsoft-com:vml" Requires="v">
                <p:oleObj spid="_x0000_s111738" name="Visio" r:id="rId8" imgW="4429506" imgH="2574036" progId="Visio.Drawing.11">
                  <p:embed/>
                </p:oleObj>
              </mc:Choice>
              <mc:Fallback>
                <p:oleObj name="Visio" r:id="rId8" imgW="4429506" imgH="2574036"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1773238"/>
                        <a:ext cx="77057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209456" y="5805264"/>
            <a:ext cx="3096344" cy="461665"/>
          </a:xfrm>
          <a:prstGeom prst="rect">
            <a:avLst/>
          </a:prstGeom>
          <a:noFill/>
        </p:spPr>
        <p:txBody>
          <a:bodyPr wrap="square" rtlCol="0">
            <a:spAutoFit/>
          </a:bodyPr>
          <a:lstStyle/>
          <a:p>
            <a:r>
              <a:rPr lang="zh-CN" altLang="en-US" sz="2400" b="1" dirty="0" smtClean="0">
                <a:solidFill>
                  <a:srgbClr val="FF0000"/>
                </a:solidFill>
                <a:latin typeface="+mn-lt"/>
                <a:ea typeface="+mn-ea"/>
              </a:rPr>
              <a:t>例：客户</a:t>
            </a:r>
            <a:r>
              <a:rPr lang="en-US" altLang="zh-CN" sz="2400" b="1" dirty="0" smtClean="0">
                <a:solidFill>
                  <a:srgbClr val="FF0000"/>
                </a:solidFill>
                <a:latin typeface="+mn-lt"/>
                <a:ea typeface="+mn-ea"/>
              </a:rPr>
              <a:t>A</a:t>
            </a:r>
            <a:r>
              <a:rPr lang="zh-CN" altLang="en-US" sz="2400" b="1" dirty="0" smtClean="0">
                <a:solidFill>
                  <a:srgbClr val="FF0000"/>
                </a:solidFill>
                <a:latin typeface="+mn-lt"/>
                <a:ea typeface="+mn-ea"/>
              </a:rPr>
              <a:t>→服务器</a:t>
            </a:r>
            <a:r>
              <a:rPr lang="en-US" altLang="zh-CN" sz="2400" b="1" dirty="0" smtClean="0">
                <a:solidFill>
                  <a:srgbClr val="FF0000"/>
                </a:solidFill>
                <a:latin typeface="+mn-lt"/>
                <a:ea typeface="+mn-ea"/>
              </a:rPr>
              <a:t>B</a:t>
            </a:r>
            <a:endParaRPr lang="zh-CN" altLang="en-US" sz="2400" b="1" dirty="0">
              <a:solidFill>
                <a:srgbClr val="FF0000"/>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千兆以太网</a:t>
            </a:r>
            <a:r>
              <a:rPr lang="zh-CN" altLang="en-US" sz="4000" smtClean="0">
                <a:latin typeface="华文新魏" pitchFamily="2" charset="-122"/>
              </a:rPr>
              <a:t/>
            </a:r>
            <a:br>
              <a:rPr lang="zh-CN" altLang="en-US" sz="4000"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802.3z</a:t>
            </a:r>
            <a:r>
              <a:rPr lang="zh-CN" altLang="en-US" sz="2800" b="1" smtClean="0">
                <a:latin typeface="华文新魏" pitchFamily="2" charset="-122"/>
              </a:rPr>
              <a:t>）</a:t>
            </a:r>
          </a:p>
        </p:txBody>
      </p:sp>
      <p:sp>
        <p:nvSpPr>
          <p:cNvPr id="112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264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112645" name="Rectangle 5"/>
          <p:cNvSpPr>
            <a:spLocks noGrp="1" noChangeArrowheads="1"/>
          </p:cNvSpPr>
          <p:nvPr>
            <p:ph type="body" idx="1"/>
          </p:nvPr>
        </p:nvSpPr>
        <p:spPr/>
        <p:txBody>
          <a:bodyPr/>
          <a:lstStyle/>
          <a:p>
            <a:pPr eaLnBrk="1" hangingPunct="1">
              <a:lnSpc>
                <a:spcPct val="150000"/>
              </a:lnSpc>
            </a:pPr>
            <a:r>
              <a:rPr lang="zh-CN" altLang="en-US" sz="2800" smtClean="0"/>
              <a:t>数据速率为</a:t>
            </a:r>
            <a:r>
              <a:rPr lang="en-US" altLang="zh-CN" sz="2800" smtClean="0"/>
              <a:t>1Gbps</a:t>
            </a:r>
            <a:r>
              <a:rPr lang="zh-CN" altLang="en-US" sz="2800" smtClean="0"/>
              <a:t>（</a:t>
            </a:r>
            <a:r>
              <a:rPr lang="en-US" altLang="zh-CN" sz="2800" smtClean="0"/>
              <a:t>1000Mbps</a:t>
            </a:r>
            <a:r>
              <a:rPr lang="zh-CN" altLang="en-US" sz="2800" smtClean="0"/>
              <a:t>）</a:t>
            </a:r>
          </a:p>
          <a:p>
            <a:pPr eaLnBrk="1" hangingPunct="1">
              <a:lnSpc>
                <a:spcPct val="150000"/>
              </a:lnSpc>
            </a:pPr>
            <a:r>
              <a:rPr lang="zh-CN" altLang="en-US" sz="2800" smtClean="0"/>
              <a:t>与现有的以太网标准保持向后兼容</a:t>
            </a:r>
          </a:p>
          <a:p>
            <a:pPr eaLnBrk="1" hangingPunct="1">
              <a:lnSpc>
                <a:spcPct val="150000"/>
              </a:lnSpc>
            </a:pPr>
            <a:r>
              <a:rPr lang="zh-CN" altLang="en-US" sz="2800" smtClean="0"/>
              <a:t>支持半双工和全双工操作，优选全双工操作</a:t>
            </a:r>
          </a:p>
          <a:p>
            <a:pPr eaLnBrk="1" hangingPunct="1">
              <a:lnSpc>
                <a:spcPct val="150000"/>
              </a:lnSpc>
            </a:pPr>
            <a:r>
              <a:rPr lang="zh-CN" altLang="en-US" sz="2800" smtClean="0"/>
              <a:t>采用星型</a:t>
            </a:r>
            <a:r>
              <a:rPr lang="en-US" altLang="zh-CN" sz="2800" smtClean="0"/>
              <a:t>/</a:t>
            </a:r>
            <a:r>
              <a:rPr lang="zh-CN" altLang="en-US" sz="2800" smtClean="0"/>
              <a:t>树型</a:t>
            </a:r>
            <a:r>
              <a:rPr lang="en-US" altLang="zh-CN" sz="2800" smtClean="0"/>
              <a:t>/</a:t>
            </a:r>
            <a:r>
              <a:rPr lang="zh-CN" altLang="en-US" sz="2800" smtClean="0"/>
              <a:t>网状连接方式</a:t>
            </a:r>
          </a:p>
          <a:p>
            <a:pPr eaLnBrk="1" hangingPunct="1">
              <a:lnSpc>
                <a:spcPct val="150000"/>
              </a:lnSpc>
            </a:pPr>
            <a:r>
              <a:rPr lang="zh-CN" altLang="en-US" sz="2800" smtClean="0"/>
              <a:t>支持</a:t>
            </a:r>
            <a:r>
              <a:rPr lang="en-US" altLang="zh-CN" sz="2800" smtClean="0"/>
              <a:t>UTP</a:t>
            </a:r>
            <a:r>
              <a:rPr lang="zh-CN" altLang="en-US" sz="2800" smtClean="0"/>
              <a:t>、</a:t>
            </a:r>
            <a:r>
              <a:rPr lang="en-US" altLang="zh-CN" sz="2800" smtClean="0"/>
              <a:t>STP</a:t>
            </a:r>
            <a:r>
              <a:rPr lang="zh-CN" altLang="en-US" sz="2800" smtClean="0"/>
              <a:t>和光纤</a:t>
            </a:r>
          </a:p>
          <a:p>
            <a:pPr eaLnBrk="1" hangingPunct="1">
              <a:lnSpc>
                <a:spcPct val="150000"/>
              </a:lnSpc>
            </a:pPr>
            <a:r>
              <a:rPr lang="zh-CN" altLang="en-US" sz="2800" smtClean="0"/>
              <a:t>采用新的编码方案</a:t>
            </a:r>
            <a:endParaRPr lang="en-US" altLang="zh-CN"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13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36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113669" name="Rectangle 6"/>
          <p:cNvSpPr>
            <a:spLocks noGrp="1" noChangeArrowheads="1"/>
          </p:cNvSpPr>
          <p:nvPr>
            <p:ph type="body" idx="1"/>
          </p:nvPr>
        </p:nvSpPr>
        <p:spPr>
          <a:xfrm>
            <a:off x="809625" y="1773238"/>
            <a:ext cx="7958138" cy="719137"/>
          </a:xfrm>
        </p:spPr>
        <p:txBody>
          <a:bodyPr/>
          <a:lstStyle/>
          <a:p>
            <a:pPr marL="446088" indent="-446088" eaLnBrk="1" hangingPunct="1">
              <a:lnSpc>
                <a:spcPct val="150000"/>
              </a:lnSpc>
            </a:pPr>
            <a:r>
              <a:rPr lang="zh-CN" altLang="en-US" sz="2400" smtClean="0"/>
              <a:t>使用原有的</a:t>
            </a:r>
            <a:r>
              <a:rPr lang="en-US" altLang="zh-CN" sz="2400" smtClean="0"/>
              <a:t>CSMA/CD</a:t>
            </a:r>
            <a:r>
              <a:rPr lang="zh-CN" altLang="en-US" sz="2400" smtClean="0"/>
              <a:t>协议、以太网帧结构和帧长</a:t>
            </a:r>
          </a:p>
        </p:txBody>
      </p:sp>
      <p:pic>
        <p:nvPicPr>
          <p:cNvPr id="113670" name="Picture 8"/>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258888" y="2565400"/>
            <a:ext cx="7270750"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eaLnBrk="1" hangingPunct="1">
              <a:defRPr/>
            </a:pPr>
            <a:r>
              <a:rPr lang="zh-CN" altLang="en-US" smtClean="0"/>
              <a:t>载波扩展</a:t>
            </a:r>
            <a:r>
              <a:rPr lang="zh-CN" altLang="en-US" sz="4000" smtClean="0"/>
              <a:t> </a:t>
            </a:r>
            <a:br>
              <a:rPr lang="zh-CN" altLang="en-US" sz="4000" smtClean="0"/>
            </a:br>
            <a:r>
              <a:rPr lang="zh-CN" altLang="en-US" sz="2800" b="1" smtClean="0">
                <a:latin typeface="华文新魏" pitchFamily="2" charset="-122"/>
              </a:rPr>
              <a:t>（</a:t>
            </a:r>
            <a:r>
              <a:rPr lang="en-US" altLang="zh-CN" sz="2800" b="1" smtClean="0">
                <a:latin typeface="华文新魏" pitchFamily="2" charset="-122"/>
              </a:rPr>
              <a:t>Carrier extension</a:t>
            </a:r>
            <a:r>
              <a:rPr lang="zh-CN" altLang="en-US" sz="2800" b="1" smtClean="0">
                <a:latin typeface="华文新魏" pitchFamily="2" charset="-122"/>
              </a:rPr>
              <a:t>）</a:t>
            </a:r>
          </a:p>
        </p:txBody>
      </p:sp>
      <p:sp>
        <p:nvSpPr>
          <p:cNvPr id="11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469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3</a:t>
            </a:r>
          </a:p>
        </p:txBody>
      </p:sp>
      <p:sp>
        <p:nvSpPr>
          <p:cNvPr id="960518" name="Rectangle 6"/>
          <p:cNvSpPr>
            <a:spLocks noGrp="1" noChangeArrowheads="1"/>
          </p:cNvSpPr>
          <p:nvPr>
            <p:ph type="body" idx="1"/>
          </p:nvPr>
        </p:nvSpPr>
        <p:spPr>
          <a:xfrm>
            <a:off x="809625" y="1773238"/>
            <a:ext cx="7958138" cy="1079500"/>
          </a:xfrm>
        </p:spPr>
        <p:txBody>
          <a:bodyPr/>
          <a:lstStyle/>
          <a:p>
            <a:pPr eaLnBrk="1" hangingPunct="1">
              <a:lnSpc>
                <a:spcPct val="110000"/>
              </a:lnSpc>
              <a:defRPr/>
            </a:pPr>
            <a:r>
              <a:rPr lang="zh-CN" altLang="en-US" sz="2000" smtClean="0"/>
              <a:t>为保持最大电缆长度（</a:t>
            </a:r>
            <a:r>
              <a:rPr lang="en-US" altLang="zh-CN" sz="2000" smtClean="0"/>
              <a:t>100m</a:t>
            </a:r>
            <a:r>
              <a:rPr lang="zh-CN" altLang="en-US" sz="2000" smtClean="0"/>
              <a:t>）和最短帧长（</a:t>
            </a:r>
            <a:r>
              <a:rPr lang="en-US" altLang="zh-CN" sz="2000" smtClean="0"/>
              <a:t>64B</a:t>
            </a:r>
            <a:r>
              <a:rPr lang="zh-CN" altLang="en-US" sz="2000" smtClean="0"/>
              <a:t>）不变，需将</a:t>
            </a:r>
            <a:r>
              <a:rPr lang="zh-CN" altLang="en-US" sz="2000" smtClean="0">
                <a:solidFill>
                  <a:srgbClr val="FF0000"/>
                </a:solidFill>
                <a:effectLst>
                  <a:outerShdw blurRad="38100" dist="38100" dir="2700000" algn="tl">
                    <a:srgbClr val="C0C0C0"/>
                  </a:outerShdw>
                </a:effectLst>
              </a:rPr>
              <a:t>争用期变成</a:t>
            </a:r>
            <a:r>
              <a:rPr lang="en-US" altLang="zh-CN" sz="2000" smtClean="0">
                <a:solidFill>
                  <a:srgbClr val="FF0000"/>
                </a:solidFill>
                <a:effectLst>
                  <a:outerShdw blurRad="38100" dist="38100" dir="2700000" algn="tl">
                    <a:srgbClr val="C0C0C0"/>
                  </a:outerShdw>
                </a:effectLst>
              </a:rPr>
              <a:t>512B</a:t>
            </a:r>
            <a:r>
              <a:rPr lang="zh-CN" altLang="en-US" sz="2000" smtClean="0"/>
              <a:t>。扩展字节采用特殊的非数据符号表示，由发送硬件添加、接收硬件移走，协议软件不须变动也无需知道。</a:t>
            </a:r>
          </a:p>
        </p:txBody>
      </p:sp>
      <p:pic>
        <p:nvPicPr>
          <p:cNvPr id="114694" name="Picture 8"/>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997200"/>
            <a:ext cx="7848600"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46996" y="3823224"/>
            <a:ext cx="144016" cy="246221"/>
          </a:xfrm>
          <a:prstGeom prst="rect">
            <a:avLst/>
          </a:prstGeom>
          <a:solidFill>
            <a:srgbClr val="B9DCFF"/>
          </a:solidFill>
        </p:spPr>
        <p:txBody>
          <a:bodyPr wrap="square" rtlCol="0">
            <a:spAutoFit/>
          </a:bodyPr>
          <a:lstStyle/>
          <a:p>
            <a:endParaRPr lang="zh-CN" altLang="en-US" sz="1000" dirty="0"/>
          </a:p>
        </p:txBody>
      </p:sp>
      <p:sp>
        <p:nvSpPr>
          <p:cNvPr id="8" name="TextBox 7"/>
          <p:cNvSpPr txBox="1"/>
          <p:nvPr/>
        </p:nvSpPr>
        <p:spPr>
          <a:xfrm flipV="1">
            <a:off x="5550834" y="5741802"/>
            <a:ext cx="168244" cy="140784"/>
          </a:xfrm>
          <a:prstGeom prst="rect">
            <a:avLst/>
          </a:prstGeom>
          <a:solidFill>
            <a:srgbClr val="B9DCFF"/>
          </a:solidFill>
        </p:spPr>
        <p:txBody>
          <a:bodyPr wrap="square" rtlCol="0">
            <a:spAutoFit/>
          </a:bodyPr>
          <a:lstStyle/>
          <a:p>
            <a:endParaRPr lang="zh-CN" altLang="en-US" sz="8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eaLnBrk="1" hangingPunct="1">
              <a:defRPr/>
            </a:pPr>
            <a:r>
              <a:rPr lang="zh-CN" altLang="en-US" smtClean="0"/>
              <a:t>帧突发</a:t>
            </a:r>
            <a:r>
              <a:rPr lang="zh-CN" altLang="en-US" sz="4000" smtClean="0"/>
              <a:t> </a:t>
            </a:r>
            <a:r>
              <a:rPr lang="zh-CN" altLang="en-US" sz="4000" smtClean="0">
                <a:latin typeface="华文新魏" pitchFamily="2" charset="-122"/>
              </a:rPr>
              <a:t/>
            </a:r>
            <a:br>
              <a:rPr lang="zh-CN" altLang="en-US" sz="4000"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Frame bursting</a:t>
            </a:r>
            <a:r>
              <a:rPr lang="zh-CN" altLang="en-US" sz="2800" b="1" smtClean="0">
                <a:latin typeface="华文新魏" pitchFamily="2" charset="-122"/>
              </a:rPr>
              <a:t>）</a:t>
            </a:r>
          </a:p>
        </p:txBody>
      </p:sp>
      <p:sp>
        <p:nvSpPr>
          <p:cNvPr id="115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571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4</a:t>
            </a:r>
          </a:p>
        </p:txBody>
      </p:sp>
      <p:sp>
        <p:nvSpPr>
          <p:cNvPr id="961541" name="Rectangle 5"/>
          <p:cNvSpPr>
            <a:spLocks noGrp="1" noChangeArrowheads="1"/>
          </p:cNvSpPr>
          <p:nvPr>
            <p:ph type="body" idx="1"/>
          </p:nvPr>
        </p:nvSpPr>
        <p:spPr>
          <a:xfrm>
            <a:off x="809625" y="1773238"/>
            <a:ext cx="7958138" cy="1800225"/>
          </a:xfrm>
        </p:spPr>
        <p:txBody>
          <a:bodyPr/>
          <a:lstStyle/>
          <a:p>
            <a:pPr eaLnBrk="1" hangingPunct="1">
              <a:lnSpc>
                <a:spcPct val="110000"/>
              </a:lnSpc>
              <a:defRPr/>
            </a:pPr>
            <a:r>
              <a:rPr lang="zh-CN" altLang="en-US" sz="2400" smtClean="0"/>
              <a:t>在发送很多短帧（</a:t>
            </a:r>
            <a:r>
              <a:rPr lang="en-US" altLang="zh-CN" sz="2400" smtClean="0"/>
              <a:t>64B</a:t>
            </a:r>
            <a:r>
              <a:rPr lang="zh-CN" altLang="en-US" sz="2400" smtClean="0"/>
              <a:t>）时，载波扩展存在着浪费严重现象（信道效率只有</a:t>
            </a:r>
            <a:r>
              <a:rPr lang="en-US" altLang="zh-CN" sz="2400" smtClean="0"/>
              <a:t>9%</a:t>
            </a:r>
            <a:r>
              <a:rPr lang="zh-CN" altLang="en-US" sz="2400" smtClean="0"/>
              <a:t>）。为减低浪费，第一个短帧采用“</a:t>
            </a:r>
            <a:r>
              <a:rPr lang="zh-CN" altLang="en-US" sz="2400" smtClean="0">
                <a:solidFill>
                  <a:srgbClr val="FF0000"/>
                </a:solidFill>
                <a:effectLst>
                  <a:outerShdw blurRad="38100" dist="38100" dir="2700000" algn="tl">
                    <a:srgbClr val="C0C0C0"/>
                  </a:outerShdw>
                </a:effectLst>
              </a:rPr>
              <a:t>载波扩展</a:t>
            </a:r>
            <a:r>
              <a:rPr lang="zh-CN" altLang="en-US" sz="2400" smtClean="0"/>
              <a:t>”进行填充，以后的短帧直接发送，直到</a:t>
            </a:r>
            <a:r>
              <a:rPr lang="en-US" altLang="zh-CN" sz="2400" smtClean="0"/>
              <a:t>8192B</a:t>
            </a:r>
            <a:r>
              <a:rPr lang="zh-CN" altLang="en-US" sz="2400" smtClean="0"/>
              <a:t>（突发限度）为止 。</a:t>
            </a:r>
          </a:p>
        </p:txBody>
      </p:sp>
      <p:pic>
        <p:nvPicPr>
          <p:cNvPr id="115718" name="Picture 6"/>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971550" y="3644900"/>
            <a:ext cx="7732713" cy="252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a:latin typeface="华文新魏" pitchFamily="2" charset="-122"/>
              </a:rPr>
              <a:t>物理层</a:t>
            </a:r>
            <a:endParaRPr lang="zh-CN" altLang="en-US" dirty="0" smtClean="0">
              <a:latin typeface="华文新魏" pitchFamily="2" charset="-122"/>
            </a:endParaRPr>
          </a:p>
        </p:txBody>
      </p:sp>
      <p:sp>
        <p:nvSpPr>
          <p:cNvPr id="11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674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5</a:t>
            </a:r>
          </a:p>
        </p:txBody>
      </p:sp>
      <p:graphicFrame>
        <p:nvGraphicFramePr>
          <p:cNvPr id="962599" name="Group 39"/>
          <p:cNvGraphicFramePr>
            <a:graphicFrameLocks noGrp="1"/>
          </p:cNvGraphicFramePr>
          <p:nvPr>
            <p:ph idx="1"/>
            <p:extLst>
              <p:ext uri="{D42A27DB-BD31-4B8C-83A1-F6EECF244321}">
                <p14:modId xmlns:p14="http://schemas.microsoft.com/office/powerpoint/2010/main" val="336781317"/>
              </p:ext>
            </p:extLst>
          </p:nvPr>
        </p:nvGraphicFramePr>
        <p:xfrm>
          <a:off x="809625" y="1790700"/>
          <a:ext cx="7958138" cy="3941764"/>
        </p:xfrm>
        <a:graphic>
          <a:graphicData uri="http://schemas.openxmlformats.org/drawingml/2006/table">
            <a:tbl>
              <a:tblPr/>
              <a:tblGrid>
                <a:gridCol w="1817688"/>
                <a:gridCol w="1944687"/>
                <a:gridCol w="1295400"/>
                <a:gridCol w="2900363"/>
              </a:tblGrid>
              <a:tr h="83930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43541">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1000Base-SX</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550m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(50,62.5μ)</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7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1000Base-LX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5000m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Single(10μ) or Multimode fiber (50,62.5μ)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8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1000Base-CX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 Pairs of STP</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25m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Shielded twisted pair</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1000Base-T</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Standard category 5 UTP</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TextBox 1"/>
          <p:cNvSpPr txBox="1"/>
          <p:nvPr/>
        </p:nvSpPr>
        <p:spPr>
          <a:xfrm>
            <a:off x="971550" y="5795963"/>
            <a:ext cx="7753350" cy="369887"/>
          </a:xfrm>
          <a:prstGeom prst="rect">
            <a:avLst/>
          </a:prstGeom>
          <a:noFill/>
        </p:spPr>
        <p:txBody>
          <a:bodyPr>
            <a:spAutoFit/>
          </a:bodyPr>
          <a:lstStyle/>
          <a:p>
            <a:pPr algn="ctr">
              <a:defRPr/>
            </a:pPr>
            <a:r>
              <a:rPr lang="en-US" altLang="zh-CN" sz="1800" b="1" dirty="0">
                <a:solidFill>
                  <a:srgbClr val="0000FF"/>
                </a:solidFill>
                <a:latin typeface="+mn-lt"/>
                <a:ea typeface="+mn-ea"/>
              </a:rPr>
              <a:t>1000Base-X</a:t>
            </a: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802.3z</a:t>
            </a:r>
            <a:r>
              <a:rPr lang="zh-CN" altLang="en-US" sz="1800" b="1" dirty="0">
                <a:solidFill>
                  <a:srgbClr val="0000FF"/>
                </a:solidFill>
                <a:latin typeface="+mn-lt"/>
                <a:ea typeface="+mn-ea"/>
              </a:rPr>
              <a:t>，</a:t>
            </a:r>
            <a:r>
              <a:rPr lang="en-US" altLang="zh-CN" sz="1800" b="1" dirty="0">
                <a:solidFill>
                  <a:srgbClr val="0000FF"/>
                </a:solidFill>
                <a:latin typeface="+mn-lt"/>
                <a:ea typeface="+mn-ea"/>
              </a:rPr>
              <a:t>1000Base-T</a:t>
            </a:r>
            <a:r>
              <a:rPr lang="zh-CN" altLang="en-US" sz="1800" b="1" dirty="0">
                <a:solidFill>
                  <a:srgbClr val="0000FF"/>
                </a:solidFill>
                <a:latin typeface="+mn-lt"/>
                <a:ea typeface="+mn-ea"/>
              </a:rPr>
              <a:t>的标准是</a:t>
            </a:r>
            <a:r>
              <a:rPr lang="en-US" altLang="zh-CN" sz="1800" b="1" dirty="0">
                <a:solidFill>
                  <a:srgbClr val="0000FF"/>
                </a:solidFill>
                <a:latin typeface="+mn-lt"/>
                <a:ea typeface="+mn-ea"/>
              </a:rPr>
              <a:t>802.3ab</a:t>
            </a:r>
            <a:r>
              <a:rPr lang="zh-CN" altLang="en-US" sz="1800" b="1" dirty="0">
                <a:solidFill>
                  <a:srgbClr val="0000FF"/>
                </a:solidFill>
                <a:latin typeface="+mn-lt"/>
                <a:ea typeface="+mn-ea"/>
              </a:rPr>
              <a:t>。</a:t>
            </a:r>
          </a:p>
        </p:txBody>
      </p:sp>
      <p:sp>
        <p:nvSpPr>
          <p:cNvPr id="7" name="TextBox 6"/>
          <p:cNvSpPr txBox="1"/>
          <p:nvPr/>
        </p:nvSpPr>
        <p:spPr>
          <a:xfrm>
            <a:off x="2555875"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1995</a:t>
            </a:r>
            <a:r>
              <a:rPr lang="zh-CN" altLang="en-US" sz="1800" b="1" dirty="0">
                <a:solidFill>
                  <a:srgbClr val="FF0000"/>
                </a:solidFill>
                <a:latin typeface="+mn-lt"/>
                <a:ea typeface="+mn-ea"/>
              </a:rPr>
              <a:t>年</a:t>
            </a:r>
          </a:p>
        </p:txBody>
      </p:sp>
      <p:sp>
        <p:nvSpPr>
          <p:cNvPr id="8" name="TextBox 7"/>
          <p:cNvSpPr txBox="1"/>
          <p:nvPr/>
        </p:nvSpPr>
        <p:spPr>
          <a:xfrm>
            <a:off x="6300788" y="6092825"/>
            <a:ext cx="1079500" cy="369888"/>
          </a:xfrm>
          <a:prstGeom prst="rect">
            <a:avLst/>
          </a:prstGeom>
          <a:noFill/>
        </p:spPr>
        <p:txBody>
          <a:bodyPr>
            <a:spAutoFit/>
          </a:bodyPr>
          <a:lstStyle/>
          <a:p>
            <a:pPr algn="ctr">
              <a:defRPr/>
            </a:pPr>
            <a:r>
              <a:rPr lang="en-US" altLang="zh-CN" sz="1800" b="1" dirty="0">
                <a:solidFill>
                  <a:srgbClr val="FF0000"/>
                </a:solidFill>
                <a:latin typeface="+mn-lt"/>
                <a:ea typeface="+mn-ea"/>
              </a:rPr>
              <a:t>1999</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pPr eaLnBrk="1" hangingPunct="1">
              <a:defRPr/>
            </a:pPr>
            <a:r>
              <a:rPr lang="en-US" altLang="zh-CN" b="1" smtClean="0"/>
              <a:t>ALOHA</a:t>
            </a:r>
            <a:r>
              <a:rPr lang="zh-CN" altLang="en-US" smtClean="0"/>
              <a:t>网络</a:t>
            </a:r>
          </a:p>
        </p:txBody>
      </p:sp>
      <p:sp>
        <p:nvSpPr>
          <p:cNvPr id="14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14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14341" name="Object 18"/>
          <p:cNvGraphicFramePr>
            <a:graphicFrameLocks noGrp="1" noChangeAspect="1"/>
          </p:cNvGraphicFramePr>
          <p:nvPr>
            <p:ph idx="1"/>
          </p:nvPr>
        </p:nvGraphicFramePr>
        <p:xfrm>
          <a:off x="755650" y="2276475"/>
          <a:ext cx="8064500" cy="3651250"/>
        </p:xfrm>
        <a:graphic>
          <a:graphicData uri="http://schemas.openxmlformats.org/presentationml/2006/ole">
            <mc:AlternateContent xmlns:mc="http://schemas.openxmlformats.org/markup-compatibility/2006">
              <mc:Choice xmlns:v="urn:schemas-microsoft-com:vml" Requires="v">
                <p:oleObj spid="_x0000_s14459" name="Visio" r:id="rId9" imgW="6283071" imgH="2844165" progId="Visio.Drawing.11">
                  <p:embed/>
                </p:oleObj>
              </mc:Choice>
              <mc:Fallback>
                <p:oleObj name="Visio" r:id="rId9" imgW="6283071" imgH="2844165" progId="Visio.Drawing.11">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2276475"/>
                        <a:ext cx="80645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684213" y="3081338"/>
            <a:ext cx="1584325" cy="708025"/>
          </a:xfrm>
          <a:prstGeom prst="rect">
            <a:avLst/>
          </a:prstGeom>
          <a:noFill/>
        </p:spPr>
        <p:txBody>
          <a:bodyPr>
            <a:spAutoFit/>
          </a:bodyPr>
          <a:lstStyle/>
          <a:p>
            <a:pPr>
              <a:defRPr/>
            </a:pPr>
            <a:r>
              <a:rPr lang="zh-CN" altLang="en-US" sz="2000" b="1" dirty="0">
                <a:latin typeface="+mn-ea"/>
                <a:ea typeface="+mn-ea"/>
              </a:rPr>
              <a:t>共享同一个上行频率</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例  子</a:t>
            </a:r>
            <a:endParaRPr lang="zh-CN" altLang="en-US" sz="3200" b="1" smtClean="0">
              <a:latin typeface="华文新魏" pitchFamily="2" charset="-122"/>
            </a:endParaRPr>
          </a:p>
        </p:txBody>
      </p:sp>
      <p:sp>
        <p:nvSpPr>
          <p:cNvPr id="117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776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6</a:t>
            </a:r>
          </a:p>
        </p:txBody>
      </p:sp>
      <p:sp>
        <p:nvSpPr>
          <p:cNvPr id="117765" name="Line 6"/>
          <p:cNvSpPr>
            <a:spLocks noChangeShapeType="1"/>
          </p:cNvSpPr>
          <p:nvPr/>
        </p:nvSpPr>
        <p:spPr bwMode="auto">
          <a:xfrm flipH="1">
            <a:off x="1951038" y="4916488"/>
            <a:ext cx="793750"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6" name="Line 7"/>
          <p:cNvSpPr>
            <a:spLocks noChangeShapeType="1"/>
          </p:cNvSpPr>
          <p:nvPr/>
        </p:nvSpPr>
        <p:spPr bwMode="auto">
          <a:xfrm flipH="1">
            <a:off x="2586038" y="4916488"/>
            <a:ext cx="23653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7" name="Line 8"/>
          <p:cNvSpPr>
            <a:spLocks noChangeShapeType="1"/>
          </p:cNvSpPr>
          <p:nvPr/>
        </p:nvSpPr>
        <p:spPr bwMode="auto">
          <a:xfrm>
            <a:off x="306070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8" name="Line 9"/>
          <p:cNvSpPr>
            <a:spLocks noChangeShapeType="1"/>
          </p:cNvSpPr>
          <p:nvPr/>
        </p:nvSpPr>
        <p:spPr bwMode="auto">
          <a:xfrm>
            <a:off x="3297238" y="4916488"/>
            <a:ext cx="71278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9" name="Line 10"/>
          <p:cNvSpPr>
            <a:spLocks noChangeShapeType="1"/>
          </p:cNvSpPr>
          <p:nvPr/>
        </p:nvSpPr>
        <p:spPr bwMode="auto">
          <a:xfrm flipH="1">
            <a:off x="5719763" y="4916488"/>
            <a:ext cx="792162"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0" name="Line 11"/>
          <p:cNvSpPr>
            <a:spLocks noChangeShapeType="1"/>
          </p:cNvSpPr>
          <p:nvPr/>
        </p:nvSpPr>
        <p:spPr bwMode="auto">
          <a:xfrm flipH="1">
            <a:off x="643255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1" name="Line 12"/>
          <p:cNvSpPr>
            <a:spLocks noChangeShapeType="1"/>
          </p:cNvSpPr>
          <p:nvPr/>
        </p:nvSpPr>
        <p:spPr bwMode="auto">
          <a:xfrm>
            <a:off x="6907213" y="4916488"/>
            <a:ext cx="236537" cy="7635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2" name="Line 13"/>
          <p:cNvSpPr>
            <a:spLocks noChangeShapeType="1"/>
          </p:cNvSpPr>
          <p:nvPr/>
        </p:nvSpPr>
        <p:spPr bwMode="auto">
          <a:xfrm>
            <a:off x="7064375" y="4835525"/>
            <a:ext cx="889000" cy="900113"/>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3" name="Line 14"/>
          <p:cNvSpPr>
            <a:spLocks noChangeShapeType="1"/>
          </p:cNvSpPr>
          <p:nvPr/>
        </p:nvSpPr>
        <p:spPr bwMode="auto">
          <a:xfrm>
            <a:off x="5278438" y="3308350"/>
            <a:ext cx="142557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4" name="Line 15"/>
          <p:cNvSpPr>
            <a:spLocks noChangeShapeType="1"/>
          </p:cNvSpPr>
          <p:nvPr/>
        </p:nvSpPr>
        <p:spPr bwMode="auto">
          <a:xfrm>
            <a:off x="5278438" y="2851150"/>
            <a:ext cx="79216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75" name="Picture 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35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6" name="Picture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475" y="216217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7" name="Text Box 18"/>
          <p:cNvSpPr txBox="1">
            <a:spLocks noChangeArrowheads="1"/>
          </p:cNvSpPr>
          <p:nvPr/>
        </p:nvSpPr>
        <p:spPr bwMode="auto">
          <a:xfrm>
            <a:off x="1852613" y="2617788"/>
            <a:ext cx="180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 Gb/s </a:t>
            </a:r>
            <a:r>
              <a:rPr lang="zh-CN" altLang="en-US" sz="2400">
                <a:solidFill>
                  <a:schemeClr val="tx1"/>
                </a:solidFill>
              </a:rPr>
              <a:t>链路</a:t>
            </a:r>
          </a:p>
        </p:txBody>
      </p:sp>
      <p:sp>
        <p:nvSpPr>
          <p:cNvPr id="117778" name="AutoShape 19"/>
          <p:cNvSpPr>
            <a:spLocks noChangeArrowheads="1"/>
          </p:cNvSpPr>
          <p:nvPr/>
        </p:nvSpPr>
        <p:spPr bwMode="auto">
          <a:xfrm>
            <a:off x="4140200" y="2349500"/>
            <a:ext cx="1217613" cy="1189038"/>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79" name="Text Box 20"/>
          <p:cNvSpPr txBox="1">
            <a:spLocks noChangeArrowheads="1"/>
          </p:cNvSpPr>
          <p:nvPr/>
        </p:nvSpPr>
        <p:spPr bwMode="auto">
          <a:xfrm>
            <a:off x="4186238" y="2711450"/>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千兆</a:t>
            </a:r>
          </a:p>
          <a:p>
            <a:pPr algn="ctr" eaLnBrk="1" hangingPunct="1">
              <a:spcBef>
                <a:spcPct val="0"/>
              </a:spcBef>
              <a:buClrTx/>
              <a:buFontTx/>
              <a:buNone/>
            </a:pPr>
            <a:r>
              <a:rPr lang="zh-CN" altLang="en-US" sz="2000">
                <a:solidFill>
                  <a:schemeClr val="tx1"/>
                </a:solidFill>
              </a:rPr>
              <a:t>交换机</a:t>
            </a:r>
          </a:p>
          <a:p>
            <a:pPr algn="ctr" eaLnBrk="1" hangingPunct="1">
              <a:spcBef>
                <a:spcPct val="0"/>
              </a:spcBef>
              <a:buClrTx/>
              <a:buFontTx/>
              <a:buNone/>
            </a:pPr>
            <a:endParaRPr lang="zh-CN" altLang="en-US" sz="2000">
              <a:solidFill>
                <a:schemeClr val="tx1"/>
              </a:solidFill>
            </a:endParaRPr>
          </a:p>
        </p:txBody>
      </p:sp>
      <p:pic>
        <p:nvPicPr>
          <p:cNvPr id="117780"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4638" y="2543175"/>
            <a:ext cx="714375"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81" name="AutoShape 22"/>
          <p:cNvSpPr>
            <a:spLocks noChangeArrowheads="1"/>
          </p:cNvSpPr>
          <p:nvPr/>
        </p:nvSpPr>
        <p:spPr bwMode="auto">
          <a:xfrm>
            <a:off x="2586038" y="4237038"/>
            <a:ext cx="790575"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2" name="AutoShape 23"/>
          <p:cNvSpPr>
            <a:spLocks noChangeArrowheads="1"/>
          </p:cNvSpPr>
          <p:nvPr/>
        </p:nvSpPr>
        <p:spPr bwMode="auto">
          <a:xfrm>
            <a:off x="6432550" y="4237038"/>
            <a:ext cx="792163"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3" name="Text Box 24"/>
          <p:cNvSpPr txBox="1">
            <a:spLocks noChangeArrowheads="1"/>
          </p:cNvSpPr>
          <p:nvPr/>
        </p:nvSpPr>
        <p:spPr bwMode="auto">
          <a:xfrm>
            <a:off x="3609975" y="4511675"/>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百兆比特或千兆交换机</a:t>
            </a:r>
          </a:p>
        </p:txBody>
      </p:sp>
      <p:sp>
        <p:nvSpPr>
          <p:cNvPr id="117784" name="Freeform 25"/>
          <p:cNvSpPr>
            <a:spLocks/>
          </p:cNvSpPr>
          <p:nvPr/>
        </p:nvSpPr>
        <p:spPr bwMode="auto">
          <a:xfrm>
            <a:off x="2981325" y="3538538"/>
            <a:ext cx="14255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5" name="Freeform 26"/>
          <p:cNvSpPr>
            <a:spLocks/>
          </p:cNvSpPr>
          <p:nvPr/>
        </p:nvSpPr>
        <p:spPr bwMode="auto">
          <a:xfrm flipH="1">
            <a:off x="5119688" y="3538538"/>
            <a:ext cx="17049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6" name="Line 27"/>
          <p:cNvSpPr>
            <a:spLocks noChangeShapeType="1"/>
          </p:cNvSpPr>
          <p:nvPr/>
        </p:nvSpPr>
        <p:spPr bwMode="auto">
          <a:xfrm>
            <a:off x="7143750" y="4608513"/>
            <a:ext cx="7937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7" name="Line 28"/>
          <p:cNvSpPr>
            <a:spLocks noChangeShapeType="1"/>
          </p:cNvSpPr>
          <p:nvPr/>
        </p:nvSpPr>
        <p:spPr bwMode="auto">
          <a:xfrm>
            <a:off x="1792288" y="4608513"/>
            <a:ext cx="7937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88" name="Picture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125" y="392112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89" name="Picture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625" y="3997325"/>
            <a:ext cx="7127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0"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886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1" name="Picture 3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4188"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2" name="Picture 3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51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3"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9250"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4" name="Picture 3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20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5" name="Picture 3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3238" y="5526088"/>
            <a:ext cx="6096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6" name="Picture 3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913"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97" name="Line 38"/>
          <p:cNvSpPr>
            <a:spLocks noChangeShapeType="1"/>
          </p:cNvSpPr>
          <p:nvPr/>
        </p:nvSpPr>
        <p:spPr bwMode="auto">
          <a:xfrm>
            <a:off x="839788" y="2444750"/>
            <a:ext cx="871537"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8" name="Line 39"/>
          <p:cNvSpPr>
            <a:spLocks noChangeShapeType="1"/>
          </p:cNvSpPr>
          <p:nvPr/>
        </p:nvSpPr>
        <p:spPr bwMode="auto">
          <a:xfrm>
            <a:off x="839788" y="2827338"/>
            <a:ext cx="8715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9" name="Text Box 40"/>
          <p:cNvSpPr txBox="1">
            <a:spLocks noChangeArrowheads="1"/>
          </p:cNvSpPr>
          <p:nvPr/>
        </p:nvSpPr>
        <p:spPr bwMode="auto">
          <a:xfrm>
            <a:off x="1738313" y="2212975"/>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100 Mb/s </a:t>
            </a:r>
            <a:r>
              <a:rPr lang="zh-CN" altLang="en-US" sz="2400">
                <a:solidFill>
                  <a:schemeClr val="tx1"/>
                </a:solidFill>
              </a:rPr>
              <a:t>链路</a:t>
            </a:r>
          </a:p>
        </p:txBody>
      </p:sp>
      <p:sp>
        <p:nvSpPr>
          <p:cNvPr id="117800" name="Text Box 41"/>
          <p:cNvSpPr txBox="1">
            <a:spLocks noChangeArrowheads="1"/>
          </p:cNvSpPr>
          <p:nvPr/>
        </p:nvSpPr>
        <p:spPr bwMode="auto">
          <a:xfrm>
            <a:off x="6057900" y="17748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中央服务器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eaLnBrk="1" hangingPunct="1">
              <a:defRPr/>
            </a:pPr>
            <a:r>
              <a:rPr lang="zh-CN" altLang="en-US" sz="4800" dirty="0" smtClean="0">
                <a:latin typeface="华文新魏" pitchFamily="2" charset="-122"/>
              </a:rPr>
              <a:t>例</a:t>
            </a:r>
            <a:r>
              <a:rPr lang="en-US" altLang="zh-CN" sz="4800" dirty="0" smtClean="0">
                <a:latin typeface="华文新魏" pitchFamily="2" charset="-122"/>
              </a:rPr>
              <a:t>: </a:t>
            </a:r>
            <a:r>
              <a:rPr lang="zh-CN" altLang="en-US" sz="4800" dirty="0" smtClean="0">
                <a:latin typeface="华文新魏" pitchFamily="2" charset="-122"/>
              </a:rPr>
              <a:t>千兆交换机</a:t>
            </a:r>
            <a:endParaRPr lang="zh-CN" altLang="en-US" sz="4800" dirty="0">
              <a:latin typeface="华文新魏" pitchFamily="2" charset="-122"/>
            </a:endParaRPr>
          </a:p>
        </p:txBody>
      </p:sp>
      <p:sp>
        <p:nvSpPr>
          <p:cNvPr id="117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776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pic>
        <p:nvPicPr>
          <p:cNvPr id="173058" name="图片 2" descr="OS6560-DIAGR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1700808"/>
            <a:ext cx="6962454"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9928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eaLnBrk="1" hangingPunct="1">
              <a:defRPr/>
            </a:pPr>
            <a:r>
              <a:rPr lang="en-US" altLang="zh-CN" b="1" smtClean="0"/>
              <a:t>10G</a:t>
            </a:r>
            <a:r>
              <a:rPr lang="zh-CN" altLang="en-US" smtClean="0">
                <a:latin typeface="华文新魏" pitchFamily="2" charset="-122"/>
              </a:rPr>
              <a:t>以太网</a:t>
            </a:r>
            <a:br>
              <a:rPr lang="zh-CN" altLang="en-US"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802.3ae</a:t>
            </a:r>
            <a:r>
              <a:rPr lang="zh-CN" altLang="en-US" sz="2800" b="1" smtClean="0">
                <a:latin typeface="华文新魏" pitchFamily="2" charset="-122"/>
              </a:rPr>
              <a:t>）</a:t>
            </a:r>
          </a:p>
        </p:txBody>
      </p:sp>
      <p:sp>
        <p:nvSpPr>
          <p:cNvPr id="11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87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18789" name="Rectangle 5"/>
          <p:cNvSpPr>
            <a:spLocks noGrp="1" noChangeArrowheads="1"/>
          </p:cNvSpPr>
          <p:nvPr>
            <p:ph type="body" idx="1"/>
          </p:nvPr>
        </p:nvSpPr>
        <p:spPr/>
        <p:txBody>
          <a:bodyPr/>
          <a:lstStyle/>
          <a:p>
            <a:pPr eaLnBrk="1" hangingPunct="1">
              <a:lnSpc>
                <a:spcPct val="150000"/>
              </a:lnSpc>
            </a:pPr>
            <a:r>
              <a:rPr lang="zh-CN" altLang="en-US" sz="2800" dirty="0" smtClean="0"/>
              <a:t>数据速率为</a:t>
            </a:r>
            <a:r>
              <a:rPr lang="en-US" altLang="zh-CN" sz="2800" dirty="0" smtClean="0"/>
              <a:t>10Gbps</a:t>
            </a:r>
            <a:r>
              <a:rPr lang="zh-CN" altLang="en-US" sz="2800" dirty="0" smtClean="0"/>
              <a:t>（</a:t>
            </a:r>
            <a:r>
              <a:rPr lang="en-US" altLang="zh-CN" sz="2800" dirty="0" smtClean="0"/>
              <a:t>10000Mbps</a:t>
            </a:r>
            <a:r>
              <a:rPr lang="zh-CN" altLang="en-US" sz="2800" dirty="0" smtClean="0"/>
              <a:t>）</a:t>
            </a:r>
          </a:p>
          <a:p>
            <a:pPr eaLnBrk="1" hangingPunct="1">
              <a:lnSpc>
                <a:spcPct val="150000"/>
              </a:lnSpc>
            </a:pPr>
            <a:r>
              <a:rPr lang="zh-CN" altLang="en-US" sz="2800" dirty="0" smtClean="0"/>
              <a:t>与现有的以太网标准保持向后兼容</a:t>
            </a:r>
          </a:p>
          <a:p>
            <a:pPr eaLnBrk="1" hangingPunct="1">
              <a:lnSpc>
                <a:spcPct val="150000"/>
              </a:lnSpc>
            </a:pPr>
            <a:r>
              <a:rPr lang="zh-CN" altLang="en-US" sz="2800" dirty="0" smtClean="0"/>
              <a:t>仅支持全双工通信（不使用</a:t>
            </a:r>
            <a:r>
              <a:rPr lang="en-US" altLang="zh-CN" sz="2800" dirty="0" smtClean="0"/>
              <a:t>CSMA/CD</a:t>
            </a:r>
            <a:r>
              <a:rPr lang="zh-CN" altLang="en-US" sz="2800" dirty="0" smtClean="0"/>
              <a:t>）</a:t>
            </a:r>
          </a:p>
          <a:p>
            <a:pPr eaLnBrk="1" hangingPunct="1">
              <a:lnSpc>
                <a:spcPct val="150000"/>
              </a:lnSpc>
            </a:pPr>
            <a:r>
              <a:rPr lang="zh-CN" altLang="en-US" sz="2800" dirty="0" smtClean="0"/>
              <a:t>使用光纤、双轴铜缆和</a:t>
            </a:r>
            <a:r>
              <a:rPr lang="en-US" altLang="zh-CN" sz="2800" dirty="0" smtClean="0"/>
              <a:t>UTP</a:t>
            </a:r>
            <a:r>
              <a:rPr lang="zh-CN" altLang="en-US" sz="2800" dirty="0" smtClean="0"/>
              <a:t>作为传输媒体</a:t>
            </a:r>
          </a:p>
          <a:p>
            <a:pPr eaLnBrk="1" hangingPunct="1">
              <a:lnSpc>
                <a:spcPct val="150000"/>
              </a:lnSpc>
            </a:pPr>
            <a:r>
              <a:rPr lang="zh-CN" altLang="en-US" sz="2800" dirty="0" smtClean="0"/>
              <a:t>支持使用结构化布线系统的星形</a:t>
            </a:r>
            <a:r>
              <a:rPr lang="en-US" altLang="zh-CN" sz="2800" dirty="0" smtClean="0"/>
              <a:t>LAN</a:t>
            </a:r>
            <a:endParaRPr lang="zh-CN" altLang="en-US" sz="2800" dirty="0" smtClean="0"/>
          </a:p>
          <a:p>
            <a:pPr eaLnBrk="1" hangingPunct="1">
              <a:lnSpc>
                <a:spcPct val="150000"/>
              </a:lnSpc>
            </a:pPr>
            <a:r>
              <a:rPr lang="zh-CN" altLang="en-US" sz="2800" dirty="0" smtClean="0"/>
              <a:t>可以用作本地主干网、</a:t>
            </a:r>
            <a:r>
              <a:rPr lang="en-US" altLang="zh-CN" sz="2800" dirty="0" smtClean="0"/>
              <a:t>MAN</a:t>
            </a:r>
            <a:r>
              <a:rPr lang="zh-CN" altLang="en-US" sz="2800" dirty="0" smtClean="0"/>
              <a:t>、</a:t>
            </a:r>
            <a:r>
              <a:rPr lang="en-US" altLang="zh-CN" sz="2800" dirty="0" smtClean="0"/>
              <a:t>WAN</a:t>
            </a:r>
            <a:r>
              <a:rPr lang="zh-CN" altLang="en-US" sz="2800" dirty="0" smtClean="0"/>
              <a:t>等场合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以太网</a:t>
            </a:r>
            <a:endParaRPr lang="zh-CN" altLang="en-US" sz="1200" b="0">
              <a:latin typeface="Times New Roman" pitchFamily="18" charset="0"/>
              <a:ea typeface="幼圆" pitchFamily="49" charset="-122"/>
            </a:endParaRPr>
          </a:p>
        </p:txBody>
      </p:sp>
      <p:sp>
        <p:nvSpPr>
          <p:cNvPr id="1198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4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graphicFrame>
        <p:nvGraphicFramePr>
          <p:cNvPr id="962599" name="Group 39"/>
          <p:cNvGraphicFramePr>
            <a:graphicFrameLocks noGrp="1"/>
          </p:cNvGraphicFramePr>
          <p:nvPr>
            <p:ph idx="1"/>
          </p:nvPr>
        </p:nvGraphicFramePr>
        <p:xfrm>
          <a:off x="809625" y="1711325"/>
          <a:ext cx="7958138" cy="3975168"/>
        </p:xfrm>
        <a:graphic>
          <a:graphicData uri="http://schemas.openxmlformats.org/drawingml/2006/table">
            <a:tbl>
              <a:tblPr/>
              <a:tblGrid>
                <a:gridCol w="1817688"/>
                <a:gridCol w="1944687"/>
                <a:gridCol w="1295400"/>
                <a:gridCol w="2900363"/>
              </a:tblGrid>
              <a:tr h="7641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10GBase-SR</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Up to 300m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(0.85μ)</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10GBase-LR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fiber(1.3μ)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10GBase-ER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10GBase-CX4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a:t>
                      </a: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a:t>
                      </a: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15m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Twinaxial</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 copper</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36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10GBase-T</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Category 6a UTP</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684213" y="5732463"/>
            <a:ext cx="8231187" cy="369887"/>
          </a:xfrm>
          <a:prstGeom prst="rect">
            <a:avLst/>
          </a:prstGeom>
          <a:noFill/>
        </p:spPr>
        <p:txBody>
          <a:bodyPr>
            <a:spAutoFit/>
          </a:bodyPr>
          <a:lstStyle/>
          <a:p>
            <a:pPr algn="ctr">
              <a:defRPr/>
            </a:pP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802.3ae</a:t>
            </a:r>
            <a:r>
              <a:rPr lang="zh-CN" altLang="en-US" sz="1800" b="1" dirty="0">
                <a:solidFill>
                  <a:srgbClr val="0000FF"/>
                </a:solidFill>
                <a:latin typeface="+mn-lt"/>
                <a:ea typeface="+mn-ea"/>
              </a:rPr>
              <a:t>，第四项的标准是</a:t>
            </a:r>
            <a:r>
              <a:rPr lang="en-US" altLang="zh-CN" sz="1800" b="1" dirty="0">
                <a:solidFill>
                  <a:srgbClr val="0000FF"/>
                </a:solidFill>
                <a:latin typeface="+mn-lt"/>
                <a:ea typeface="+mn-ea"/>
              </a:rPr>
              <a:t>802.3ak</a:t>
            </a:r>
            <a:r>
              <a:rPr lang="zh-CN" altLang="en-US" sz="1800" b="1" dirty="0">
                <a:solidFill>
                  <a:srgbClr val="0000FF"/>
                </a:solidFill>
                <a:latin typeface="+mn-lt"/>
                <a:ea typeface="+mn-ea"/>
              </a:rPr>
              <a:t>，最后一项的标准是</a:t>
            </a:r>
            <a:r>
              <a:rPr lang="en-US" altLang="zh-CN" sz="1800" b="1" dirty="0">
                <a:solidFill>
                  <a:srgbClr val="0000FF"/>
                </a:solidFill>
                <a:latin typeface="+mn-lt"/>
                <a:ea typeface="+mn-ea"/>
              </a:rPr>
              <a:t>802.3an</a:t>
            </a:r>
            <a:r>
              <a:rPr lang="zh-CN" altLang="en-US" sz="1800" b="1" dirty="0">
                <a:solidFill>
                  <a:srgbClr val="0000FF"/>
                </a:solidFill>
                <a:latin typeface="+mn-lt"/>
                <a:ea typeface="+mn-ea"/>
              </a:rPr>
              <a:t>。</a:t>
            </a:r>
          </a:p>
        </p:txBody>
      </p:sp>
      <p:sp>
        <p:nvSpPr>
          <p:cNvPr id="7" name="TextBox 6"/>
          <p:cNvSpPr txBox="1"/>
          <p:nvPr/>
        </p:nvSpPr>
        <p:spPr>
          <a:xfrm>
            <a:off x="1403350" y="6069013"/>
            <a:ext cx="1081088" cy="369887"/>
          </a:xfrm>
          <a:prstGeom prst="rect">
            <a:avLst/>
          </a:prstGeom>
          <a:noFill/>
        </p:spPr>
        <p:txBody>
          <a:bodyPr>
            <a:spAutoFit/>
          </a:bodyPr>
          <a:lstStyle/>
          <a:p>
            <a:pPr algn="ctr">
              <a:defRPr/>
            </a:pPr>
            <a:r>
              <a:rPr lang="en-US" altLang="zh-CN" sz="1800" b="1" dirty="0">
                <a:solidFill>
                  <a:srgbClr val="FF0000"/>
                </a:solidFill>
                <a:latin typeface="+mn-lt"/>
                <a:ea typeface="+mn-ea"/>
              </a:rPr>
              <a:t>2002.6</a:t>
            </a:r>
            <a:endParaRPr lang="zh-CN" altLang="en-US" sz="1800" b="1" dirty="0">
              <a:solidFill>
                <a:srgbClr val="FF0000"/>
              </a:solidFill>
              <a:latin typeface="+mn-lt"/>
              <a:ea typeface="+mn-ea"/>
            </a:endParaRPr>
          </a:p>
        </p:txBody>
      </p:sp>
      <p:sp>
        <p:nvSpPr>
          <p:cNvPr id="8" name="TextBox 7"/>
          <p:cNvSpPr txBox="1"/>
          <p:nvPr/>
        </p:nvSpPr>
        <p:spPr>
          <a:xfrm>
            <a:off x="4140200"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2004</a:t>
            </a:r>
            <a:r>
              <a:rPr lang="zh-CN" altLang="en-US" sz="1800" b="1" dirty="0">
                <a:solidFill>
                  <a:srgbClr val="FF0000"/>
                </a:solidFill>
                <a:latin typeface="+mn-lt"/>
                <a:ea typeface="+mn-ea"/>
              </a:rPr>
              <a:t>年</a:t>
            </a:r>
          </a:p>
        </p:txBody>
      </p:sp>
      <p:sp>
        <p:nvSpPr>
          <p:cNvPr id="9" name="TextBox 8"/>
          <p:cNvSpPr txBox="1"/>
          <p:nvPr/>
        </p:nvSpPr>
        <p:spPr>
          <a:xfrm>
            <a:off x="6875463" y="6067425"/>
            <a:ext cx="1081087" cy="369888"/>
          </a:xfrm>
          <a:prstGeom prst="rect">
            <a:avLst/>
          </a:prstGeom>
          <a:noFill/>
        </p:spPr>
        <p:txBody>
          <a:bodyPr>
            <a:spAutoFit/>
          </a:bodyPr>
          <a:lstStyle/>
          <a:p>
            <a:pPr algn="ctr">
              <a:defRPr/>
            </a:pPr>
            <a:r>
              <a:rPr lang="en-US" altLang="zh-CN" sz="1800" b="1" dirty="0">
                <a:solidFill>
                  <a:srgbClr val="FF0000"/>
                </a:solidFill>
                <a:latin typeface="+mn-lt"/>
                <a:ea typeface="+mn-ea"/>
              </a:rPr>
              <a:t>2006</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en-US" altLang="zh-CN" dirty="0"/>
              <a:t>40GB/100GB </a:t>
            </a:r>
            <a:r>
              <a:rPr lang="zh-CN" altLang="en-US" dirty="0"/>
              <a:t>以太网</a:t>
            </a:r>
            <a:endParaRPr lang="zh-CN" altLang="en-US" dirty="0" smtClean="0"/>
          </a:p>
        </p:txBody>
      </p:sp>
      <p:sp>
        <p:nvSpPr>
          <p:cNvPr id="12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08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9" name="Group 39"/>
          <p:cNvGraphicFramePr>
            <a:graphicFrameLocks noGrp="1"/>
          </p:cNvGraphicFramePr>
          <p:nvPr>
            <p:ph idx="1"/>
          </p:nvPr>
        </p:nvGraphicFramePr>
        <p:xfrm>
          <a:off x="809625" y="1711325"/>
          <a:ext cx="7915275" cy="4597398"/>
        </p:xfrm>
        <a:graphic>
          <a:graphicData uri="http://schemas.openxmlformats.org/drawingml/2006/table">
            <a:tbl>
              <a:tblPr/>
              <a:tblGrid>
                <a:gridCol w="3546352"/>
                <a:gridCol w="2160240"/>
                <a:gridCol w="2208683"/>
              </a:tblGrid>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物理层</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40GB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 </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100GB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在背板上传输至少超过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 m </a:t>
                      </a: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40GBASE-KR4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在铜缆上传输至少超过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7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40GBASE-CR4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100GBASE-CR10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多模光纤上传输至少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40GBASE-SR4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100GBASE-SR10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40GBASE-LR4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100GBASE-LR4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100GBASE-ER4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zh-CN" altLang="en-US" smtClean="0"/>
              <a:t>以太网的回顾 </a:t>
            </a:r>
          </a:p>
        </p:txBody>
      </p:sp>
      <p:sp>
        <p:nvSpPr>
          <p:cNvPr id="12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18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65637"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以太网的生命力强大</a:t>
            </a:r>
          </a:p>
          <a:p>
            <a:pPr lvl="1" eaLnBrk="1" hangingPunct="1">
              <a:lnSpc>
                <a:spcPct val="110000"/>
              </a:lnSpc>
              <a:defRPr/>
            </a:pPr>
            <a:r>
              <a:rPr lang="zh-CN" altLang="en-US" sz="2000" dirty="0" smtClean="0"/>
              <a:t>传统以太网最终淘汰了速率比它快</a:t>
            </a:r>
            <a:r>
              <a:rPr lang="en-US" altLang="zh-CN" sz="2000" dirty="0" smtClean="0"/>
              <a:t>60%</a:t>
            </a:r>
            <a:r>
              <a:rPr lang="zh-CN" altLang="en-US" sz="2000" dirty="0" smtClean="0"/>
              <a:t>的令牌环网（</a:t>
            </a:r>
            <a:r>
              <a:rPr lang="en-US" altLang="zh-CN" sz="2000" dirty="0" smtClean="0"/>
              <a:t>16Mbps</a:t>
            </a:r>
            <a:r>
              <a:rPr lang="zh-CN" altLang="en-US" sz="2000" dirty="0" smtClean="0"/>
              <a:t>）</a:t>
            </a:r>
          </a:p>
          <a:p>
            <a:pPr lvl="1" eaLnBrk="1" hangingPunct="1">
              <a:lnSpc>
                <a:spcPct val="110000"/>
              </a:lnSpc>
              <a:defRPr/>
            </a:pPr>
            <a:r>
              <a:rPr lang="zh-CN" altLang="en-US" sz="2000" dirty="0" smtClean="0"/>
              <a:t>快速以太网使曾经是最快的</a:t>
            </a:r>
            <a:r>
              <a:rPr lang="en-US" altLang="zh-CN" sz="2000" dirty="0" smtClean="0"/>
              <a:t>LAN/MAN</a:t>
            </a:r>
            <a:r>
              <a:rPr lang="zh-CN" altLang="en-US" sz="2000" dirty="0" smtClean="0"/>
              <a:t>的</a:t>
            </a:r>
            <a:r>
              <a:rPr lang="en-US" altLang="zh-CN" sz="2000" dirty="0" smtClean="0"/>
              <a:t>FDDI</a:t>
            </a:r>
            <a:r>
              <a:rPr lang="zh-CN" altLang="en-US" sz="2000" dirty="0" smtClean="0"/>
              <a:t>变成历史</a:t>
            </a:r>
          </a:p>
          <a:p>
            <a:pPr lvl="1" eaLnBrk="1" hangingPunct="1">
              <a:lnSpc>
                <a:spcPct val="110000"/>
              </a:lnSpc>
              <a:defRPr/>
            </a:pPr>
            <a:r>
              <a:rPr lang="zh-CN" altLang="en-US" sz="2000" dirty="0" smtClean="0"/>
              <a:t>千兆以太网和</a:t>
            </a:r>
            <a:r>
              <a:rPr lang="en-US" altLang="zh-CN" sz="2000" dirty="0" smtClean="0"/>
              <a:t>10G</a:t>
            </a:r>
            <a:r>
              <a:rPr lang="zh-CN" altLang="en-US" sz="2000" dirty="0" smtClean="0"/>
              <a:t>以太网的问世使</a:t>
            </a:r>
            <a:r>
              <a:rPr lang="en-US" altLang="zh-CN" sz="2000" dirty="0" smtClean="0"/>
              <a:t>ATM</a:t>
            </a:r>
            <a:r>
              <a:rPr lang="zh-CN" altLang="en-US" sz="2000" dirty="0" smtClean="0"/>
              <a:t>在</a:t>
            </a:r>
            <a:r>
              <a:rPr lang="en-US" altLang="zh-CN" sz="2000" dirty="0" smtClean="0"/>
              <a:t>MAN/WAN</a:t>
            </a:r>
            <a:r>
              <a:rPr lang="zh-CN" altLang="en-US" sz="2000" dirty="0" smtClean="0"/>
              <a:t>的地位受到更加严峻的挑战</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以太网广泛应用的原因</a:t>
            </a:r>
            <a:endParaRPr lang="zh-CN" altLang="en-US" sz="2400" dirty="0" smtClean="0"/>
          </a:p>
          <a:p>
            <a:pPr lvl="1" eaLnBrk="1" hangingPunct="1">
              <a:lnSpc>
                <a:spcPct val="110000"/>
              </a:lnSpc>
              <a:defRPr/>
            </a:pPr>
            <a:r>
              <a:rPr lang="zh-CN" altLang="en-US" sz="2000" dirty="0" smtClean="0"/>
              <a:t>简单、灵活</a:t>
            </a:r>
          </a:p>
          <a:p>
            <a:pPr lvl="1" eaLnBrk="1" hangingPunct="1">
              <a:lnSpc>
                <a:spcPct val="110000"/>
              </a:lnSpc>
              <a:defRPr/>
            </a:pPr>
            <a:r>
              <a:rPr lang="zh-CN" altLang="en-US" sz="2000" dirty="0" smtClean="0"/>
              <a:t>便宜、可靠</a:t>
            </a:r>
          </a:p>
          <a:p>
            <a:pPr lvl="1" eaLnBrk="1" hangingPunct="1">
              <a:lnSpc>
                <a:spcPct val="110000"/>
              </a:lnSpc>
              <a:defRPr/>
            </a:pPr>
            <a:r>
              <a:rPr lang="zh-CN" altLang="en-US" sz="2000" dirty="0" smtClean="0"/>
              <a:t>易于维护</a:t>
            </a:r>
          </a:p>
          <a:p>
            <a:pPr lvl="1" eaLnBrk="1" hangingPunct="1">
              <a:lnSpc>
                <a:spcPct val="110000"/>
              </a:lnSpc>
              <a:defRPr/>
            </a:pPr>
            <a:r>
              <a:rPr lang="zh-CN" altLang="en-US" sz="2000" dirty="0" smtClean="0"/>
              <a:t>易于结合</a:t>
            </a:r>
            <a:r>
              <a:rPr lang="en-US" altLang="zh-CN" sz="2000" dirty="0" smtClean="0"/>
              <a:t>TCP/IP</a:t>
            </a:r>
          </a:p>
          <a:p>
            <a:pPr lvl="1" eaLnBrk="1" hangingPunct="1">
              <a:lnSpc>
                <a:spcPct val="110000"/>
              </a:lnSpc>
              <a:defRPr/>
            </a:pPr>
            <a:r>
              <a:rPr lang="zh-CN" altLang="en-US" sz="2000" dirty="0" smtClean="0"/>
              <a:t>发展性</a:t>
            </a:r>
          </a:p>
        </p:txBody>
      </p:sp>
      <p:pic>
        <p:nvPicPr>
          <p:cNvPr id="6" name="图片 5">
            <a:extLst>
              <a:ext uri="{FF2B5EF4-FFF2-40B4-BE49-F238E27FC236}">
                <a16:creationId xmlns:a16="http://schemas.microsoft.com/office/drawing/2014/main" xmlns="" id="{695D40A7-7BB3-410D-B4F4-8F2962702FC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580112" y="3573016"/>
            <a:ext cx="2866329" cy="2750820"/>
          </a:xfrm>
          <a:prstGeom prst="rect">
            <a:avLst/>
          </a:prstGeom>
        </p:spPr>
      </p:pic>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eaLnBrk="1" hangingPunct="1">
              <a:defRPr/>
            </a:pPr>
            <a:r>
              <a:rPr lang="zh-CN" altLang="en-US" smtClean="0"/>
              <a:t>无线</a:t>
            </a:r>
            <a:r>
              <a:rPr lang="en-US" altLang="zh-CN" b="1" smtClean="0"/>
              <a:t>LAN</a:t>
            </a:r>
            <a:r>
              <a:rPr lang="en-US" altLang="zh-CN" sz="4000" smtClean="0"/>
              <a:t/>
            </a:r>
            <a:br>
              <a:rPr lang="en-US" altLang="zh-CN" sz="4000" smtClean="0"/>
            </a:br>
            <a:r>
              <a:rPr lang="zh-CN" altLang="en-US" sz="2800" b="1" smtClean="0"/>
              <a:t>（</a:t>
            </a:r>
            <a:r>
              <a:rPr lang="en-US" altLang="zh-CN" sz="2800" b="1" smtClean="0"/>
              <a:t>802.11</a:t>
            </a:r>
            <a:r>
              <a:rPr lang="zh-CN" altLang="en-US" sz="2800" b="1" smtClean="0"/>
              <a:t>）</a:t>
            </a:r>
          </a:p>
        </p:txBody>
      </p:sp>
      <p:sp>
        <p:nvSpPr>
          <p:cNvPr id="12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22884" name="Rectangle 5"/>
          <p:cNvSpPr>
            <a:spLocks noGrp="1" noChangeArrowheads="1"/>
          </p:cNvSpPr>
          <p:nvPr>
            <p:ph type="body" idx="1"/>
          </p:nvPr>
        </p:nvSpPr>
        <p:spPr>
          <a:xfrm>
            <a:off x="2627313" y="1916113"/>
            <a:ext cx="4465637" cy="4321175"/>
          </a:xfrm>
        </p:spPr>
        <p:txBody>
          <a:bodyPr/>
          <a:lstStyle/>
          <a:p>
            <a:pPr eaLnBrk="1" hangingPunct="1">
              <a:lnSpc>
                <a:spcPct val="150000"/>
              </a:lnSpc>
            </a:pPr>
            <a:r>
              <a:rPr lang="en-US" altLang="zh-CN" dirty="0" smtClean="0">
                <a:hlinkClick r:id="rId6" action="ppaction://hlinksldjump"/>
              </a:rPr>
              <a:t>802.11</a:t>
            </a:r>
            <a:r>
              <a:rPr lang="zh-CN" altLang="en-US" dirty="0" smtClean="0">
                <a:hlinkClick r:id="rId6" action="ppaction://hlinksldjump"/>
              </a:rPr>
              <a:t>协议栈</a:t>
            </a:r>
            <a:endParaRPr lang="zh-CN" altLang="en-US" dirty="0" smtClean="0"/>
          </a:p>
          <a:p>
            <a:pPr eaLnBrk="1" hangingPunct="1">
              <a:lnSpc>
                <a:spcPct val="150000"/>
              </a:lnSpc>
            </a:pPr>
            <a:r>
              <a:rPr lang="en-US" altLang="zh-CN" dirty="0" smtClean="0">
                <a:hlinkClick r:id="rId7" action="ppaction://hlinksldjump"/>
              </a:rPr>
              <a:t>802.11</a:t>
            </a:r>
            <a:r>
              <a:rPr lang="zh-CN" altLang="en-US" dirty="0" smtClean="0">
                <a:hlinkClick r:id="rId7" action="ppaction://hlinksldjump"/>
              </a:rPr>
              <a:t>物理层</a:t>
            </a:r>
            <a:endParaRPr lang="zh-CN" altLang="en-US" dirty="0" smtClean="0"/>
          </a:p>
          <a:p>
            <a:pPr eaLnBrk="1" hangingPunct="1">
              <a:lnSpc>
                <a:spcPct val="150000"/>
              </a:lnSpc>
            </a:pPr>
            <a:r>
              <a:rPr lang="en-US" altLang="zh-CN" dirty="0" smtClean="0">
                <a:hlinkClick r:id="rId8" action="ppaction://hlinksldjump"/>
              </a:rPr>
              <a:t>802.11 MAC</a:t>
            </a:r>
            <a:r>
              <a:rPr lang="zh-CN" altLang="en-US" dirty="0" smtClean="0">
                <a:hlinkClick r:id="rId8" action="ppaction://hlinksldjump"/>
              </a:rPr>
              <a:t>层</a:t>
            </a:r>
            <a:endParaRPr lang="zh-CN" altLang="en-US" dirty="0" smtClean="0"/>
          </a:p>
          <a:p>
            <a:pPr eaLnBrk="1" hangingPunct="1">
              <a:lnSpc>
                <a:spcPct val="150000"/>
              </a:lnSpc>
            </a:pPr>
            <a:r>
              <a:rPr lang="en-US" altLang="zh-CN" dirty="0" smtClean="0">
                <a:hlinkClick r:id="rId9" action="ppaction://hlinksldjump"/>
              </a:rPr>
              <a:t>802.11</a:t>
            </a:r>
            <a:r>
              <a:rPr lang="zh-CN" altLang="en-US" dirty="0" smtClean="0">
                <a:hlinkClick r:id="rId9" action="ppaction://hlinksldjump"/>
              </a:rPr>
              <a:t>帧结构</a:t>
            </a:r>
            <a:endParaRPr lang="zh-CN" altLang="en-US" dirty="0" smtClean="0"/>
          </a:p>
          <a:p>
            <a:pPr eaLnBrk="1" hangingPunct="1">
              <a:lnSpc>
                <a:spcPct val="150000"/>
              </a:lnSpc>
            </a:pPr>
            <a:r>
              <a:rPr lang="en-US" altLang="zh-CN" dirty="0" smtClean="0">
                <a:hlinkClick r:id="rId10" action="ppaction://hlinksldjump"/>
              </a:rPr>
              <a:t>802.11</a:t>
            </a:r>
            <a:r>
              <a:rPr lang="zh-CN" altLang="en-US" dirty="0" smtClean="0">
                <a:hlinkClick r:id="rId10" action="ppaction://hlinksldjump"/>
              </a:rPr>
              <a:t>提供的服务</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pPr eaLnBrk="1" hangingPunct="1">
              <a:defRPr/>
            </a:pPr>
            <a:r>
              <a:rPr lang="en-US" altLang="zh-CN" sz="4000" b="1" smtClean="0"/>
              <a:t>802.11</a:t>
            </a:r>
            <a:r>
              <a:rPr lang="zh-CN" altLang="en-US" sz="4000" smtClean="0">
                <a:latin typeface="华文新魏" pitchFamily="2" charset="-122"/>
              </a:rPr>
              <a:t>协议栈</a:t>
            </a:r>
          </a:p>
        </p:txBody>
      </p:sp>
      <p:sp>
        <p:nvSpPr>
          <p:cNvPr id="12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pic>
        <p:nvPicPr>
          <p:cNvPr id="6" name="Picture Placeholder 4" descr="Figure 4-24. Part of the 802.11 protocol stack."/>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342" y="2060848"/>
            <a:ext cx="7988175" cy="2889779"/>
          </a:xfrm>
          <a:prstGeom prst="rect">
            <a:avLst/>
          </a:prstGeom>
        </p:spPr>
      </p:pic>
      <p:sp>
        <p:nvSpPr>
          <p:cNvPr id="2" name="TextBox 1"/>
          <p:cNvSpPr txBox="1"/>
          <p:nvPr/>
        </p:nvSpPr>
        <p:spPr>
          <a:xfrm>
            <a:off x="1907704" y="4950627"/>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2Mbps</a:t>
            </a:r>
            <a:endParaRPr lang="zh-CN" altLang="en-US" sz="1600" b="1" dirty="0">
              <a:latin typeface="+mn-lt"/>
              <a:ea typeface="+mn-ea"/>
            </a:endParaRPr>
          </a:p>
        </p:txBody>
      </p:sp>
      <p:sp>
        <p:nvSpPr>
          <p:cNvPr id="8" name="TextBox 7"/>
          <p:cNvSpPr txBox="1"/>
          <p:nvPr/>
        </p:nvSpPr>
        <p:spPr>
          <a:xfrm>
            <a:off x="2987824" y="5518613"/>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54Mbps</a:t>
            </a:r>
            <a:endParaRPr lang="zh-CN" altLang="en-US" sz="1600" b="1" dirty="0">
              <a:latin typeface="+mn-lt"/>
              <a:ea typeface="+mn-ea"/>
            </a:endParaRPr>
          </a:p>
        </p:txBody>
      </p:sp>
      <p:sp>
        <p:nvSpPr>
          <p:cNvPr id="9" name="TextBox 8"/>
          <p:cNvSpPr txBox="1"/>
          <p:nvPr/>
        </p:nvSpPr>
        <p:spPr>
          <a:xfrm>
            <a:off x="3779912" y="4958440"/>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11Mbps</a:t>
            </a:r>
            <a:endParaRPr lang="zh-CN" altLang="en-US" sz="1600" b="1" dirty="0">
              <a:latin typeface="+mn-lt"/>
              <a:ea typeface="+mn-ea"/>
            </a:endParaRPr>
          </a:p>
        </p:txBody>
      </p:sp>
      <p:sp>
        <p:nvSpPr>
          <p:cNvPr id="10" name="TextBox 9"/>
          <p:cNvSpPr txBox="1"/>
          <p:nvPr/>
        </p:nvSpPr>
        <p:spPr>
          <a:xfrm>
            <a:off x="4572000" y="5567079"/>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54Mbps</a:t>
            </a:r>
            <a:endParaRPr lang="zh-CN" altLang="en-US" sz="1600" b="1" dirty="0">
              <a:latin typeface="+mn-lt"/>
              <a:ea typeface="+mn-ea"/>
            </a:endParaRPr>
          </a:p>
        </p:txBody>
      </p:sp>
      <p:sp>
        <p:nvSpPr>
          <p:cNvPr id="11" name="TextBox 10"/>
          <p:cNvSpPr txBox="1"/>
          <p:nvPr/>
        </p:nvSpPr>
        <p:spPr>
          <a:xfrm>
            <a:off x="5364088" y="4982304"/>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600Mbps</a:t>
            </a:r>
            <a:endParaRPr lang="zh-CN" altLang="en-US" sz="1600" b="1" dirty="0">
              <a:latin typeface="+mn-lt"/>
              <a:ea typeface="+mn-ea"/>
            </a:endParaRPr>
          </a:p>
        </p:txBody>
      </p:sp>
      <p:sp>
        <p:nvSpPr>
          <p:cNvPr id="12" name="TextBox 11"/>
          <p:cNvSpPr txBox="1"/>
          <p:nvPr/>
        </p:nvSpPr>
        <p:spPr>
          <a:xfrm>
            <a:off x="6156176" y="5565380"/>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3.47Gbps</a:t>
            </a:r>
            <a:endParaRPr lang="zh-CN" altLang="en-US" sz="1600" b="1" dirty="0">
              <a:latin typeface="+mn-lt"/>
              <a:ea typeface="+mn-ea"/>
            </a:endParaRPr>
          </a:p>
        </p:txBody>
      </p:sp>
      <p:sp>
        <p:nvSpPr>
          <p:cNvPr id="13" name="TextBox 12"/>
          <p:cNvSpPr txBox="1"/>
          <p:nvPr/>
        </p:nvSpPr>
        <p:spPr>
          <a:xfrm>
            <a:off x="6948264" y="4982304"/>
            <a:ext cx="1224136" cy="584775"/>
          </a:xfrm>
          <a:prstGeom prst="rect">
            <a:avLst/>
          </a:prstGeom>
          <a:noFill/>
        </p:spPr>
        <p:txBody>
          <a:bodyPr wrap="square" rtlCol="0">
            <a:spAutoFit/>
          </a:bodyPr>
          <a:lstStyle/>
          <a:p>
            <a:pPr algn="ctr"/>
            <a:r>
              <a:rPr lang="zh-CN" altLang="en-US" sz="1600" b="1" dirty="0" smtClean="0">
                <a:latin typeface="+mn-lt"/>
                <a:ea typeface="+mn-ea"/>
              </a:rPr>
              <a:t>最高速率</a:t>
            </a:r>
            <a:r>
              <a:rPr lang="en-US" altLang="zh-CN" sz="1600" b="1" dirty="0" smtClean="0">
                <a:latin typeface="+mn-lt"/>
                <a:ea typeface="+mn-ea"/>
              </a:rPr>
              <a:t>9.6Gbps</a:t>
            </a:r>
            <a:endParaRPr lang="zh-CN" altLang="en-US" sz="16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物理层</a:t>
            </a:r>
          </a:p>
        </p:txBody>
      </p:sp>
      <p:sp>
        <p:nvSpPr>
          <p:cNvPr id="12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24932" name="Rectangle 6"/>
          <p:cNvSpPr>
            <a:spLocks noGrp="1" noChangeArrowheads="1"/>
          </p:cNvSpPr>
          <p:nvPr>
            <p:ph type="body" idx="1"/>
          </p:nvPr>
        </p:nvSpPr>
        <p:spPr>
          <a:xfrm>
            <a:off x="2124075" y="1916832"/>
            <a:ext cx="5327650" cy="4032448"/>
          </a:xfrm>
        </p:spPr>
        <p:txBody>
          <a:bodyPr/>
          <a:lstStyle/>
          <a:p>
            <a:pPr eaLnBrk="1" hangingPunct="1">
              <a:lnSpc>
                <a:spcPct val="150000"/>
              </a:lnSpc>
            </a:pPr>
            <a:r>
              <a:rPr lang="en-US" altLang="zh-CN" dirty="0" smtClean="0">
                <a:hlinkClick r:id="rId7" action="ppaction://hlinksldjump"/>
              </a:rPr>
              <a:t>802.11b</a:t>
            </a:r>
            <a:r>
              <a:rPr lang="zh-CN" altLang="en-US" dirty="0" smtClean="0">
                <a:hlinkClick r:id="rId7" action="ppaction://hlinksldjump"/>
              </a:rPr>
              <a:t>（</a:t>
            </a:r>
            <a:r>
              <a:rPr lang="en-US" altLang="zh-CN" dirty="0" smtClean="0">
                <a:hlinkClick r:id="rId7" action="ppaction://hlinksldjump"/>
              </a:rPr>
              <a:t>HR-DSSS</a:t>
            </a:r>
            <a:r>
              <a:rPr lang="zh-CN" altLang="en-US" dirty="0" smtClean="0">
                <a:hlinkClick r:id="rId7" action="ppaction://hlinksldjump"/>
              </a:rPr>
              <a:t>）</a:t>
            </a:r>
            <a:endParaRPr lang="zh-CN" altLang="en-US" dirty="0" smtClean="0"/>
          </a:p>
          <a:p>
            <a:pPr eaLnBrk="1" hangingPunct="1">
              <a:lnSpc>
                <a:spcPct val="150000"/>
              </a:lnSpc>
            </a:pPr>
            <a:r>
              <a:rPr lang="en-US" altLang="zh-CN" dirty="0" smtClean="0">
                <a:hlinkClick r:id="rId8" action="ppaction://hlinksldjump"/>
              </a:rPr>
              <a:t>802.11a</a:t>
            </a:r>
            <a:r>
              <a:rPr lang="zh-CN" altLang="en-US" dirty="0" smtClean="0">
                <a:hlinkClick r:id="rId8" action="ppaction://hlinksldjump"/>
              </a:rPr>
              <a:t>（</a:t>
            </a:r>
            <a:r>
              <a:rPr lang="en-US" altLang="zh-CN" dirty="0" smtClean="0">
                <a:hlinkClick r:id="rId8" action="ppaction://hlinksldjump"/>
              </a:rPr>
              <a:t>OFDM</a:t>
            </a:r>
            <a:r>
              <a:rPr lang="zh-CN" altLang="en-US" dirty="0" smtClean="0">
                <a:hlinkClick r:id="rId8" action="ppaction://hlinksldjump"/>
              </a:rPr>
              <a:t>）</a:t>
            </a:r>
            <a:endParaRPr lang="zh-CN" altLang="en-US" dirty="0" smtClean="0"/>
          </a:p>
          <a:p>
            <a:pPr eaLnBrk="1" hangingPunct="1">
              <a:lnSpc>
                <a:spcPct val="150000"/>
              </a:lnSpc>
            </a:pPr>
            <a:r>
              <a:rPr lang="en-US" altLang="zh-CN" dirty="0" smtClean="0">
                <a:hlinkClick r:id="rId9" action="ppaction://hlinksldjump"/>
              </a:rPr>
              <a:t>802.11g</a:t>
            </a:r>
            <a:r>
              <a:rPr lang="zh-CN" altLang="en-US" dirty="0" smtClean="0">
                <a:hlinkClick r:id="rId9" action="ppaction://hlinksldjump"/>
              </a:rPr>
              <a:t>（</a:t>
            </a:r>
            <a:r>
              <a:rPr lang="en-US" altLang="zh-CN" dirty="0" smtClean="0">
                <a:hlinkClick r:id="rId9" action="ppaction://hlinksldjump"/>
              </a:rPr>
              <a:t>OFDM</a:t>
            </a:r>
            <a:r>
              <a:rPr lang="zh-CN" altLang="en-US" dirty="0" smtClean="0">
                <a:hlinkClick r:id="rId9" action="ppaction://hlinksldjump"/>
              </a:rPr>
              <a:t>）</a:t>
            </a:r>
            <a:endParaRPr lang="en-US" altLang="zh-CN" dirty="0" smtClean="0"/>
          </a:p>
          <a:p>
            <a:pPr eaLnBrk="1" hangingPunct="1">
              <a:lnSpc>
                <a:spcPct val="150000"/>
              </a:lnSpc>
            </a:pPr>
            <a:r>
              <a:rPr lang="en-US" altLang="zh-CN" dirty="0" smtClean="0">
                <a:hlinkClick r:id="rId10" action="ppaction://hlinksldjump"/>
              </a:rPr>
              <a:t>802.11n</a:t>
            </a:r>
            <a:r>
              <a:rPr lang="zh-CN" altLang="en-US" dirty="0" smtClean="0">
                <a:hlinkClick r:id="rId10" action="ppaction://hlinksldjump"/>
              </a:rPr>
              <a:t>（</a:t>
            </a:r>
            <a:r>
              <a:rPr lang="en-US" altLang="zh-CN" dirty="0" smtClean="0">
                <a:hlinkClick r:id="rId10" action="ppaction://hlinksldjump"/>
              </a:rPr>
              <a:t>MIMO-OFDM</a:t>
            </a:r>
            <a:r>
              <a:rPr lang="zh-CN" altLang="en-US" dirty="0" smtClean="0">
                <a:hlinkClick r:id="rId10" action="ppaction://hlinksldjump"/>
              </a:rPr>
              <a:t>）</a:t>
            </a:r>
            <a:endParaRPr lang="en-US" altLang="zh-CN" dirty="0" smtClean="0"/>
          </a:p>
          <a:p>
            <a:pPr eaLnBrk="1" hangingPunct="1">
              <a:lnSpc>
                <a:spcPct val="150000"/>
              </a:lnSpc>
            </a:pPr>
            <a:r>
              <a:rPr lang="zh-CN" altLang="en-US" dirty="0" smtClean="0">
                <a:hlinkClick r:id="rId11" action="ppaction://hlinksldjump"/>
              </a:rPr>
              <a:t>新标准</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p:txBody>
          <a:bodyPr/>
          <a:lstStyle/>
          <a:p>
            <a:pPr eaLnBrk="1" hangingPunct="1">
              <a:defRPr/>
            </a:pPr>
            <a:r>
              <a:rPr lang="en-US" altLang="zh-CN" b="1" smtClean="0"/>
              <a:t>802.11b</a:t>
            </a:r>
            <a:r>
              <a:rPr lang="en-US" altLang="zh-CN" sz="4800" smtClean="0">
                <a:latin typeface="华文新魏" pitchFamily="2" charset="-122"/>
              </a:rPr>
              <a:t/>
            </a:r>
            <a:br>
              <a:rPr lang="en-US" altLang="zh-CN" sz="4800" smtClean="0">
                <a:latin typeface="华文新魏" pitchFamily="2" charset="-122"/>
              </a:rPr>
            </a:br>
            <a:r>
              <a:rPr lang="zh-CN" altLang="en-US" sz="2800" b="1" smtClean="0"/>
              <a:t>（</a:t>
            </a:r>
            <a:r>
              <a:rPr lang="en-US" altLang="en-US" sz="2800" b="1" smtClean="0"/>
              <a:t>HR-DSSS</a:t>
            </a:r>
            <a:r>
              <a:rPr lang="zh-CN" altLang="en-US" sz="2800" b="1" smtClean="0"/>
              <a:t>）</a:t>
            </a:r>
          </a:p>
        </p:txBody>
      </p:sp>
      <p:sp>
        <p:nvSpPr>
          <p:cNvPr id="12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5956" name="Rectangle 5"/>
          <p:cNvSpPr>
            <a:spLocks noGrp="1" noChangeArrowheads="1"/>
          </p:cNvSpPr>
          <p:nvPr>
            <p:ph type="body" idx="1"/>
          </p:nvPr>
        </p:nvSpPr>
        <p:spPr>
          <a:xfrm>
            <a:off x="809625" y="1773238"/>
            <a:ext cx="7958138" cy="2592387"/>
          </a:xfrm>
        </p:spPr>
        <p:txBody>
          <a:bodyPr/>
          <a:lstStyle/>
          <a:p>
            <a:pPr marL="0" indent="0" eaLnBrk="1" hangingPunct="1">
              <a:lnSpc>
                <a:spcPct val="140000"/>
              </a:lnSpc>
              <a:buFont typeface="Wingdings" pitchFamily="2" charset="2"/>
              <a:buNone/>
            </a:pPr>
            <a:r>
              <a:rPr lang="zh-CN" altLang="en-US" sz="2800" dirty="0" smtClean="0"/>
              <a:t>       也叫</a:t>
            </a:r>
            <a:r>
              <a:rPr lang="en-US" altLang="zh-CN" sz="2800" dirty="0" smtClean="0">
                <a:solidFill>
                  <a:srgbClr val="FF0000"/>
                </a:solidFill>
              </a:rPr>
              <a:t>Wi-Fi</a:t>
            </a:r>
            <a:r>
              <a:rPr lang="zh-CN" altLang="en-US" sz="2800" dirty="0" smtClean="0"/>
              <a:t>（</a:t>
            </a:r>
            <a:r>
              <a:rPr lang="en-US" altLang="zh-CN" sz="2800" dirty="0" smtClean="0"/>
              <a:t>Wireless Fidelity</a:t>
            </a:r>
            <a:r>
              <a:rPr lang="zh-CN" altLang="en-US" sz="2800" dirty="0" smtClean="0"/>
              <a:t>），使用</a:t>
            </a:r>
            <a:r>
              <a:rPr lang="en-US" altLang="zh-CN" sz="2800" dirty="0" smtClean="0"/>
              <a:t>2.4GHz</a:t>
            </a:r>
            <a:r>
              <a:rPr lang="zh-CN" altLang="en-US" sz="2800" dirty="0" smtClean="0"/>
              <a:t>的</a:t>
            </a:r>
            <a:r>
              <a:rPr lang="en-US" altLang="zh-CN" sz="2800" dirty="0" smtClean="0"/>
              <a:t>ISM</a:t>
            </a:r>
            <a:r>
              <a:rPr lang="zh-CN" altLang="en-US" sz="2800" dirty="0" smtClean="0"/>
              <a:t>频段。数据速率及采用的编码见下表，其中</a:t>
            </a:r>
            <a:r>
              <a:rPr lang="en-US" altLang="zh-CN" sz="2800" dirty="0" smtClean="0"/>
              <a:t>1Mbps</a:t>
            </a:r>
            <a:r>
              <a:rPr lang="zh-CN" altLang="en-US" sz="2800" dirty="0" smtClean="0"/>
              <a:t>和</a:t>
            </a:r>
            <a:r>
              <a:rPr lang="en-US" altLang="zh-CN" sz="2800" dirty="0" smtClean="0"/>
              <a:t>2Mbps</a:t>
            </a:r>
            <a:r>
              <a:rPr lang="zh-CN" altLang="en-US" sz="2800" dirty="0" smtClean="0"/>
              <a:t>与</a:t>
            </a:r>
            <a:r>
              <a:rPr lang="en-US" altLang="zh-CN" sz="2800" dirty="0" smtClean="0"/>
              <a:t>802.11</a:t>
            </a:r>
            <a:r>
              <a:rPr lang="zh-CN" altLang="en-US" sz="2800" dirty="0" smtClean="0"/>
              <a:t>（</a:t>
            </a:r>
            <a:r>
              <a:rPr lang="en-US" altLang="zh-CN" sz="2800" dirty="0" smtClean="0"/>
              <a:t>DSSS</a:t>
            </a:r>
            <a:r>
              <a:rPr lang="zh-CN" altLang="en-US" sz="2800" dirty="0" smtClean="0"/>
              <a:t>）相同，是为了兼容而引入。</a:t>
            </a:r>
          </a:p>
        </p:txBody>
      </p:sp>
      <p:pic>
        <p:nvPicPr>
          <p:cNvPr id="12595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437063"/>
            <a:ext cx="8064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pPr eaLnBrk="1" hangingPunct="1">
              <a:defRPr/>
            </a:pPr>
            <a:r>
              <a:rPr lang="zh-CN" altLang="en-US" smtClean="0"/>
              <a:t>纯</a:t>
            </a:r>
            <a:r>
              <a:rPr lang="en-US" altLang="zh-CN" b="1" smtClean="0"/>
              <a:t>ALOHA</a:t>
            </a:r>
            <a:endParaRPr lang="zh-CN" altLang="en-US" b="1" smtClean="0"/>
          </a:p>
        </p:txBody>
      </p:sp>
      <p:sp>
        <p:nvSpPr>
          <p:cNvPr id="15363"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5364" name="Rectangle 5"/>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思想</a:t>
            </a:r>
          </a:p>
          <a:p>
            <a:pPr lvl="1" eaLnBrk="1" hangingPunct="1">
              <a:lnSpc>
                <a:spcPct val="120000"/>
              </a:lnSpc>
            </a:pPr>
            <a:r>
              <a:rPr lang="zh-CN" altLang="en-US" smtClean="0"/>
              <a:t>当用户有数据要发送的时候就让它们发送。</a:t>
            </a:r>
          </a:p>
          <a:p>
            <a:pPr eaLnBrk="1" hangingPunct="1">
              <a:lnSpc>
                <a:spcPct val="120000"/>
              </a:lnSpc>
            </a:pPr>
            <a:r>
              <a:rPr lang="zh-CN" altLang="en-US" smtClean="0">
                <a:solidFill>
                  <a:srgbClr val="FF0000"/>
                </a:solidFill>
              </a:rPr>
              <a:t>解释</a:t>
            </a:r>
          </a:p>
          <a:p>
            <a:pPr lvl="1" eaLnBrk="1" hangingPunct="1">
              <a:lnSpc>
                <a:spcPct val="120000"/>
              </a:lnSpc>
            </a:pPr>
            <a:r>
              <a:rPr lang="zh-CN" altLang="en-US" smtClean="0"/>
              <a:t>发送时间选连续时间；</a:t>
            </a:r>
          </a:p>
          <a:p>
            <a:pPr lvl="1" eaLnBrk="1" hangingPunct="1">
              <a:lnSpc>
                <a:spcPct val="120000"/>
              </a:lnSpc>
            </a:pPr>
            <a:r>
              <a:rPr lang="zh-CN" altLang="en-US" smtClean="0"/>
              <a:t>不具有载波侦听功能；</a:t>
            </a:r>
          </a:p>
          <a:p>
            <a:pPr lvl="1" eaLnBrk="1" hangingPunct="1">
              <a:lnSpc>
                <a:spcPct val="120000"/>
              </a:lnSpc>
            </a:pPr>
            <a:r>
              <a:rPr lang="zh-CN" altLang="en-US" smtClean="0"/>
              <a:t>发生冲突，发送方等待一段随机时间后重发该帧。</a:t>
            </a:r>
          </a:p>
        </p:txBody>
      </p:sp>
      <p:sp>
        <p:nvSpPr>
          <p:cNvPr id="15365"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p:txBody>
          <a:bodyPr/>
          <a:lstStyle/>
          <a:p>
            <a:pPr eaLnBrk="1" hangingPunct="1">
              <a:defRPr/>
            </a:pPr>
            <a:r>
              <a:rPr lang="en-US" altLang="zh-CN" b="1" smtClean="0"/>
              <a:t>802.11a</a:t>
            </a:r>
            <a:br>
              <a:rPr lang="en-US" altLang="zh-CN" b="1" smtClean="0"/>
            </a:br>
            <a:r>
              <a:rPr lang="zh-CN" altLang="en-US" sz="2800" b="1" smtClean="0"/>
              <a:t>（</a:t>
            </a:r>
            <a:r>
              <a:rPr lang="en-US" altLang="zh-CN" sz="2800" b="1" smtClean="0"/>
              <a:t>OFDM</a:t>
            </a:r>
            <a:r>
              <a:rPr lang="zh-CN" altLang="en-US" sz="2800" b="1" smtClean="0"/>
              <a:t>）</a:t>
            </a:r>
          </a:p>
        </p:txBody>
      </p:sp>
      <p:sp>
        <p:nvSpPr>
          <p:cNvPr id="12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83045" name="Rectangle 5"/>
          <p:cNvSpPr>
            <a:spLocks noGrp="1" noChangeArrowheads="1"/>
          </p:cNvSpPr>
          <p:nvPr>
            <p:ph type="body" idx="1"/>
          </p:nvPr>
        </p:nvSpPr>
        <p:spPr/>
        <p:txBody>
          <a:bodyPr/>
          <a:lstStyle/>
          <a:p>
            <a:pPr eaLnBrk="1" hangingPunct="1">
              <a:lnSpc>
                <a:spcPct val="140000"/>
              </a:lnSpc>
              <a:defRPr/>
            </a:pPr>
            <a:r>
              <a:rPr lang="zh-CN" altLang="en-US" dirty="0" smtClean="0"/>
              <a:t>使用</a:t>
            </a:r>
            <a:r>
              <a:rPr lang="en-US" altLang="zh-CN" dirty="0" smtClean="0"/>
              <a:t>5GHz</a:t>
            </a:r>
            <a:r>
              <a:rPr lang="zh-CN" altLang="en-US" dirty="0" smtClean="0"/>
              <a:t>的</a:t>
            </a:r>
            <a:r>
              <a:rPr lang="en-US" altLang="zh-CN" dirty="0" smtClean="0"/>
              <a:t>ISM</a:t>
            </a:r>
            <a:r>
              <a:rPr lang="zh-CN" altLang="en-US" dirty="0" smtClean="0"/>
              <a:t>频段，采用正交频分复用（</a:t>
            </a:r>
            <a:r>
              <a:rPr lang="en-US" altLang="zh-CN" dirty="0" smtClean="0">
                <a:solidFill>
                  <a:srgbClr val="FF0000"/>
                </a:solidFill>
              </a:rPr>
              <a:t>OFDM</a:t>
            </a:r>
            <a:r>
              <a:rPr lang="zh-CN" altLang="en-US" dirty="0" smtClean="0"/>
              <a:t>），也称</a:t>
            </a:r>
            <a:r>
              <a:rPr lang="zh-CN" altLang="en-US" dirty="0" smtClean="0">
                <a:solidFill>
                  <a:srgbClr val="0000FF"/>
                </a:solidFill>
              </a:rPr>
              <a:t>多载波调制技术</a:t>
            </a:r>
            <a:r>
              <a:rPr lang="zh-CN" altLang="en-US" dirty="0" smtClean="0"/>
              <a:t>（载波数可达</a:t>
            </a:r>
            <a:r>
              <a:rPr lang="en-US" altLang="zh-CN" dirty="0" smtClean="0"/>
              <a:t>52</a:t>
            </a:r>
            <a:r>
              <a:rPr lang="zh-CN" altLang="en-US" dirty="0" smtClean="0"/>
              <a:t>个：</a:t>
            </a:r>
            <a:r>
              <a:rPr lang="en-US" altLang="zh-CN" dirty="0" smtClean="0"/>
              <a:t>48</a:t>
            </a:r>
            <a:r>
              <a:rPr lang="zh-CN" altLang="en-US" dirty="0" smtClean="0"/>
              <a:t>个用作数据，</a:t>
            </a:r>
            <a:r>
              <a:rPr lang="en-US" altLang="zh-CN" dirty="0" smtClean="0"/>
              <a:t>4</a:t>
            </a:r>
            <a:r>
              <a:rPr lang="zh-CN" altLang="en-US" dirty="0" smtClean="0"/>
              <a:t>个用作同步）。可以使用的数据速率为</a:t>
            </a:r>
            <a:r>
              <a:rPr lang="en-US" altLang="zh-CN" dirty="0" smtClean="0"/>
              <a:t>6</a:t>
            </a:r>
            <a:r>
              <a:rPr lang="zh-CN" altLang="en-US" dirty="0" smtClean="0"/>
              <a:t>、</a:t>
            </a:r>
            <a:r>
              <a:rPr lang="en-US" altLang="zh-CN" dirty="0" smtClean="0"/>
              <a:t>9</a:t>
            </a:r>
            <a:r>
              <a:rPr lang="zh-CN" altLang="en-US" dirty="0" smtClean="0"/>
              <a:t>、</a:t>
            </a:r>
            <a:r>
              <a:rPr lang="en-US" altLang="zh-CN" dirty="0" smtClean="0"/>
              <a:t>12</a:t>
            </a:r>
            <a:r>
              <a:rPr lang="zh-CN" altLang="en-US" dirty="0" smtClean="0"/>
              <a:t>、</a:t>
            </a:r>
            <a:r>
              <a:rPr lang="en-US" altLang="zh-CN" dirty="0" smtClean="0"/>
              <a:t>18</a:t>
            </a:r>
            <a:r>
              <a:rPr lang="zh-CN" altLang="en-US" dirty="0" smtClean="0"/>
              <a:t>、</a:t>
            </a:r>
            <a:r>
              <a:rPr lang="en-US" altLang="zh-CN" dirty="0" smtClean="0"/>
              <a:t>24</a:t>
            </a:r>
            <a:r>
              <a:rPr lang="zh-CN" altLang="en-US" dirty="0" smtClean="0"/>
              <a:t>、</a:t>
            </a:r>
            <a:r>
              <a:rPr lang="en-US" altLang="zh-CN" dirty="0" smtClean="0"/>
              <a:t>36</a:t>
            </a:r>
            <a:r>
              <a:rPr lang="zh-CN" altLang="en-US" dirty="0" smtClean="0"/>
              <a:t>、</a:t>
            </a:r>
            <a:r>
              <a:rPr lang="en-US" altLang="zh-CN" dirty="0" smtClean="0"/>
              <a:t>48</a:t>
            </a:r>
            <a:r>
              <a:rPr lang="zh-CN" altLang="en-US" dirty="0" smtClean="0"/>
              <a:t>或</a:t>
            </a:r>
            <a:r>
              <a:rPr lang="en-US" altLang="zh-CN" dirty="0" smtClean="0">
                <a:solidFill>
                  <a:srgbClr val="FF0000"/>
                </a:solidFill>
                <a:effectLst>
                  <a:outerShdw blurRad="38100" dist="38100" dir="2700000" algn="tl">
                    <a:srgbClr val="C0C0C0"/>
                  </a:outerShdw>
                </a:effectLst>
              </a:rPr>
              <a:t>54Mbps</a:t>
            </a:r>
            <a:endParaRPr lang="zh-CN" altLang="en-US" dirty="0" smtClean="0">
              <a:solidFill>
                <a:srgbClr val="FF0000"/>
              </a:solidFill>
              <a:effectLst>
                <a:outerShdw blurRad="38100" dist="38100" dir="2700000" algn="tl">
                  <a:srgbClr val="C0C0C0"/>
                </a:outerShdw>
              </a:effectLst>
            </a:endParaRPr>
          </a:p>
          <a:p>
            <a:pPr eaLnBrk="1" hangingPunct="1">
              <a:lnSpc>
                <a:spcPct val="140000"/>
              </a:lnSpc>
              <a:defRPr/>
            </a:pPr>
            <a:r>
              <a:rPr lang="zh-CN" altLang="en-US" dirty="0" smtClean="0"/>
              <a:t> </a:t>
            </a:r>
            <a:r>
              <a:rPr lang="en-US" altLang="zh-CN" dirty="0" smtClean="0">
                <a:solidFill>
                  <a:srgbClr val="0000FF"/>
                </a:solidFill>
                <a:effectLst>
                  <a:outerShdw blurRad="38100" dist="38100" dir="2700000" algn="tl">
                    <a:srgbClr val="C0C0C0"/>
                  </a:outerShdw>
                </a:effectLst>
              </a:rPr>
              <a:t>802.11a</a:t>
            </a:r>
            <a:r>
              <a:rPr lang="zh-CN" altLang="en-US" dirty="0" smtClean="0">
                <a:solidFill>
                  <a:srgbClr val="0000FF"/>
                </a:solidFill>
                <a:effectLst>
                  <a:outerShdw blurRad="38100" dist="38100" dir="2700000" algn="tl">
                    <a:srgbClr val="C0C0C0"/>
                  </a:outerShdw>
                </a:effectLst>
              </a:rPr>
              <a:t>和</a:t>
            </a:r>
            <a:r>
              <a:rPr lang="en-US" altLang="zh-CN" dirty="0" smtClean="0">
                <a:solidFill>
                  <a:srgbClr val="0000FF"/>
                </a:solidFill>
                <a:effectLst>
                  <a:outerShdw blurRad="38100" dist="38100" dir="2700000" algn="tl">
                    <a:srgbClr val="C0C0C0"/>
                  </a:outerShdw>
                </a:effectLst>
              </a:rPr>
              <a:t>802.11b</a:t>
            </a:r>
            <a:r>
              <a:rPr lang="zh-CN" altLang="en-US" dirty="0" smtClean="0">
                <a:solidFill>
                  <a:srgbClr val="0000FF"/>
                </a:solidFill>
                <a:effectLst>
                  <a:outerShdw blurRad="38100" dist="38100" dir="2700000" algn="tl">
                    <a:srgbClr val="C0C0C0"/>
                  </a:outerShdw>
                </a:effectLst>
              </a:rPr>
              <a:t>不兼容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smtClean="0"/>
              <a:t>802.11g</a:t>
            </a:r>
            <a:br>
              <a:rPr lang="en-US" altLang="zh-CN" b="1" smtClean="0"/>
            </a:br>
            <a:r>
              <a:rPr lang="zh-CN" altLang="en-US" sz="2800" b="1" smtClean="0"/>
              <a:t>（</a:t>
            </a:r>
            <a:r>
              <a:rPr lang="en-US" altLang="zh-CN" sz="2800" b="1" smtClean="0"/>
              <a:t>OFDM</a:t>
            </a:r>
            <a:r>
              <a:rPr lang="zh-CN" altLang="en-US" sz="2800" b="1" smtClean="0"/>
              <a:t>）</a:t>
            </a:r>
          </a:p>
        </p:txBody>
      </p:sp>
      <p:sp>
        <p:nvSpPr>
          <p:cNvPr id="12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97380" name="Rectangle 4"/>
          <p:cNvSpPr>
            <a:spLocks noGrp="1" noChangeArrowheads="1"/>
          </p:cNvSpPr>
          <p:nvPr>
            <p:ph type="body" idx="1"/>
          </p:nvPr>
        </p:nvSpPr>
        <p:spPr/>
        <p:txBody>
          <a:bodyPr/>
          <a:lstStyle/>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IEEE</a:t>
            </a:r>
            <a:r>
              <a:rPr lang="zh-CN" altLang="en-US" sz="2800" dirty="0" smtClean="0">
                <a:solidFill>
                  <a:schemeClr val="tx1"/>
                </a:solidFill>
              </a:rPr>
              <a:t>为了解决</a:t>
            </a:r>
            <a:r>
              <a:rPr lang="en-US" altLang="zh-CN" sz="2800" dirty="0" smtClean="0">
                <a:solidFill>
                  <a:schemeClr val="tx1"/>
                </a:solidFill>
              </a:rPr>
              <a:t>802.11a</a:t>
            </a:r>
            <a:r>
              <a:rPr lang="zh-CN" altLang="en-US" sz="2800" dirty="0" smtClean="0">
                <a:solidFill>
                  <a:schemeClr val="tx1"/>
                </a:solidFill>
              </a:rPr>
              <a:t>与</a:t>
            </a:r>
            <a:r>
              <a:rPr lang="en-US" altLang="zh-CN" sz="2800" dirty="0" smtClean="0">
                <a:solidFill>
                  <a:schemeClr val="tx1"/>
                </a:solidFill>
              </a:rPr>
              <a:t>802.11b</a:t>
            </a:r>
            <a:r>
              <a:rPr lang="zh-CN" altLang="en-US" sz="2800" dirty="0" smtClean="0">
                <a:solidFill>
                  <a:schemeClr val="tx1"/>
                </a:solidFill>
              </a:rPr>
              <a:t>的互通而出台的一个标准。</a:t>
            </a: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802.11b</a:t>
            </a:r>
            <a:r>
              <a:rPr lang="zh-CN" altLang="en-US" sz="2800" dirty="0" smtClean="0">
                <a:solidFill>
                  <a:schemeClr val="tx1"/>
                </a:solidFill>
              </a:rPr>
              <a:t>的延续，两者同样使用</a:t>
            </a:r>
            <a:r>
              <a:rPr lang="en-US" altLang="zh-CN" sz="2800" dirty="0" smtClean="0">
                <a:solidFill>
                  <a:schemeClr val="tx1"/>
                </a:solidFill>
              </a:rPr>
              <a:t>2.4GHz</a:t>
            </a:r>
            <a:r>
              <a:rPr lang="zh-CN" altLang="en-US" sz="2800" dirty="0" smtClean="0">
                <a:solidFill>
                  <a:schemeClr val="tx1"/>
                </a:solidFill>
              </a:rPr>
              <a:t>的</a:t>
            </a:r>
            <a:r>
              <a:rPr lang="en-US" altLang="zh-CN" sz="2800" dirty="0" smtClean="0">
                <a:solidFill>
                  <a:schemeClr val="tx1"/>
                </a:solidFill>
              </a:rPr>
              <a:t>ISM</a:t>
            </a:r>
            <a:r>
              <a:rPr lang="zh-CN" altLang="en-US" sz="2800" dirty="0" smtClean="0">
                <a:solidFill>
                  <a:schemeClr val="tx1"/>
                </a:solidFill>
              </a:rPr>
              <a:t>频段，但数据速率由</a:t>
            </a:r>
            <a:r>
              <a:rPr lang="en-US" altLang="zh-CN" sz="2800" dirty="0" smtClean="0">
                <a:solidFill>
                  <a:schemeClr val="tx1"/>
                </a:solidFill>
              </a:rPr>
              <a:t>11Mbps</a:t>
            </a:r>
            <a:r>
              <a:rPr lang="zh-CN" altLang="en-US" sz="2800" dirty="0" smtClean="0">
                <a:solidFill>
                  <a:schemeClr val="tx1"/>
                </a:solidFill>
              </a:rPr>
              <a:t>提高至</a:t>
            </a:r>
            <a:r>
              <a:rPr lang="en-US" altLang="zh-CN" sz="2800" dirty="0" smtClean="0">
                <a:solidFill>
                  <a:srgbClr val="FF0000"/>
                </a:solidFill>
                <a:effectLst>
                  <a:outerShdw blurRad="38100" dist="38100" dir="2700000" algn="tl">
                    <a:srgbClr val="C0C0C0"/>
                  </a:outerShdw>
                </a:effectLst>
              </a:rPr>
              <a:t>54Mbps</a:t>
            </a:r>
            <a:r>
              <a:rPr lang="zh-CN" altLang="en-US" sz="2800" dirty="0" smtClean="0">
                <a:solidFill>
                  <a:schemeClr val="tx1"/>
                </a:solidFill>
              </a:rPr>
              <a:t>。</a:t>
            </a:r>
          </a:p>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中规定的调制方式有</a:t>
            </a:r>
            <a:r>
              <a:rPr lang="en-US" altLang="zh-CN" sz="2800" dirty="0" smtClean="0">
                <a:solidFill>
                  <a:schemeClr val="tx1"/>
                </a:solidFill>
              </a:rPr>
              <a:t>2</a:t>
            </a:r>
            <a:r>
              <a:rPr lang="zh-CN" altLang="en-US" sz="2800" dirty="0" smtClean="0">
                <a:solidFill>
                  <a:schemeClr val="tx1"/>
                </a:solidFill>
              </a:rPr>
              <a:t>种：一为原</a:t>
            </a:r>
            <a:r>
              <a:rPr lang="en-US" altLang="zh-CN" sz="2800" dirty="0" err="1" smtClean="0">
                <a:solidFill>
                  <a:schemeClr val="tx1"/>
                </a:solidFill>
              </a:rPr>
              <a:t>Intersil</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CCK-OFDM</a:t>
            </a:r>
            <a:r>
              <a:rPr lang="zh-CN" altLang="en-US" sz="2800" dirty="0" smtClean="0">
                <a:solidFill>
                  <a:schemeClr val="tx1"/>
                </a:solidFill>
              </a:rPr>
              <a:t>，另一为</a:t>
            </a:r>
            <a:r>
              <a:rPr lang="en-US" altLang="zh-CN" sz="2800" dirty="0" smtClean="0">
                <a:solidFill>
                  <a:schemeClr val="tx1"/>
                </a:solidFill>
              </a:rPr>
              <a:t>TI</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PBCC-22</a:t>
            </a:r>
            <a:r>
              <a:rPr lang="zh-CN" altLang="en-US" sz="2800" dirty="0" smtClean="0">
                <a:solidFill>
                  <a:schemeClr val="tx1"/>
                </a:solidFill>
              </a:rPr>
              <a:t>（分组二进制卷积码）调制方式，也称</a:t>
            </a:r>
            <a:r>
              <a:rPr lang="en-US" altLang="zh-CN" sz="2800" dirty="0" smtClean="0">
                <a:solidFill>
                  <a:srgbClr val="FF0000"/>
                </a:solidFill>
                <a:effectLst>
                  <a:outerShdw blurRad="38100" dist="38100" dir="2700000" algn="tl">
                    <a:srgbClr val="C0C0C0"/>
                  </a:outerShdw>
                </a:effectLst>
              </a:rPr>
              <a:t>CCK-PBCC</a:t>
            </a:r>
            <a:r>
              <a:rPr lang="zh-CN" altLang="en-US" sz="2800" dirty="0" smtClean="0">
                <a:solidFill>
                  <a:schemeClr val="tx1"/>
                </a:solidFill>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dirty="0" smtClean="0"/>
              <a:t>802.11n</a:t>
            </a:r>
            <a:br>
              <a:rPr lang="en-US" altLang="zh-CN" b="1" dirty="0" smtClean="0"/>
            </a:br>
            <a:r>
              <a:rPr lang="zh-CN" altLang="en-US" sz="2800" b="1" dirty="0" smtClean="0"/>
              <a:t>（</a:t>
            </a:r>
            <a:r>
              <a:rPr lang="en-US" altLang="zh-CN" sz="2800" b="1" dirty="0" smtClean="0"/>
              <a:t>MIMO-OFDM</a:t>
            </a:r>
            <a:r>
              <a:rPr lang="zh-CN" altLang="en-US" sz="2800" b="1" dirty="0" smtClean="0"/>
              <a:t>）</a:t>
            </a:r>
          </a:p>
        </p:txBody>
      </p:sp>
      <p:sp>
        <p:nvSpPr>
          <p:cNvPr id="12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9028" name="Rectangle 4"/>
          <p:cNvSpPr>
            <a:spLocks noGrp="1" noChangeArrowheads="1"/>
          </p:cNvSpPr>
          <p:nvPr>
            <p:ph type="body" idx="1"/>
          </p:nvPr>
        </p:nvSpPr>
        <p:spPr>
          <a:xfrm>
            <a:off x="809625" y="1773238"/>
            <a:ext cx="7958138" cy="4608512"/>
          </a:xfrm>
        </p:spPr>
        <p:txBody>
          <a:bodyPr/>
          <a:lstStyle/>
          <a:p>
            <a:pPr eaLnBrk="1" hangingPunct="1">
              <a:lnSpc>
                <a:spcPct val="125000"/>
              </a:lnSpc>
            </a:pPr>
            <a:r>
              <a:rPr lang="en-US" altLang="zh-CN" sz="2800" dirty="0" smtClean="0">
                <a:solidFill>
                  <a:schemeClr val="tx1"/>
                </a:solidFill>
              </a:rPr>
              <a:t>802.11n</a:t>
            </a:r>
            <a:r>
              <a:rPr lang="zh-CN" altLang="en-US" sz="2800" dirty="0" smtClean="0">
                <a:solidFill>
                  <a:schemeClr val="tx1"/>
                </a:solidFill>
              </a:rPr>
              <a:t>于</a:t>
            </a:r>
            <a:r>
              <a:rPr lang="en-US" altLang="zh-CN" sz="2800" dirty="0" smtClean="0">
                <a:solidFill>
                  <a:schemeClr val="tx1"/>
                </a:solidFill>
              </a:rPr>
              <a:t>2009</a:t>
            </a:r>
            <a:r>
              <a:rPr lang="zh-CN" altLang="en-US" sz="2800" dirty="0" smtClean="0">
                <a:solidFill>
                  <a:schemeClr val="tx1"/>
                </a:solidFill>
              </a:rPr>
              <a:t>年获得批准。</a:t>
            </a:r>
            <a:endParaRPr lang="en-US" altLang="zh-CN" sz="2800" dirty="0" smtClean="0">
              <a:solidFill>
                <a:schemeClr val="tx1"/>
              </a:solidFill>
            </a:endParaRPr>
          </a:p>
          <a:p>
            <a:pPr eaLnBrk="1" hangingPunct="1">
              <a:lnSpc>
                <a:spcPct val="125000"/>
              </a:lnSpc>
            </a:pPr>
            <a:r>
              <a:rPr lang="en-US" altLang="zh-CN" sz="2800" dirty="0" smtClean="0">
                <a:solidFill>
                  <a:schemeClr val="tx1"/>
                </a:solidFill>
              </a:rPr>
              <a:t>802.11n</a:t>
            </a:r>
            <a:r>
              <a:rPr lang="zh-CN" altLang="en-US" sz="2800" dirty="0" smtClean="0">
                <a:solidFill>
                  <a:schemeClr val="tx1"/>
                </a:solidFill>
              </a:rPr>
              <a:t>工作在</a:t>
            </a:r>
            <a:r>
              <a:rPr lang="en-US" altLang="zh-CN" sz="2800" dirty="0" smtClean="0">
                <a:solidFill>
                  <a:schemeClr val="tx1"/>
                </a:solidFill>
              </a:rPr>
              <a:t>2.4GHz</a:t>
            </a:r>
            <a:r>
              <a:rPr lang="zh-CN" altLang="en-US" sz="2800" dirty="0" smtClean="0">
                <a:solidFill>
                  <a:schemeClr val="tx1"/>
                </a:solidFill>
              </a:rPr>
              <a:t>和</a:t>
            </a:r>
            <a:r>
              <a:rPr lang="en-US" altLang="zh-CN" sz="2800" dirty="0" smtClean="0">
                <a:solidFill>
                  <a:schemeClr val="tx1"/>
                </a:solidFill>
              </a:rPr>
              <a:t>5GHz</a:t>
            </a:r>
            <a:r>
              <a:rPr lang="zh-CN" altLang="en-US" sz="2800" dirty="0" smtClean="0">
                <a:solidFill>
                  <a:schemeClr val="tx1"/>
                </a:solidFill>
              </a:rPr>
              <a:t>，最大数据传输速率可达</a:t>
            </a:r>
            <a:r>
              <a:rPr lang="en-US" altLang="zh-CN" sz="2800" dirty="0" smtClean="0">
                <a:solidFill>
                  <a:srgbClr val="FF0000"/>
                </a:solidFill>
              </a:rPr>
              <a:t>540Mbps</a:t>
            </a:r>
            <a:r>
              <a:rPr lang="zh-CN" altLang="en-US" sz="2800" dirty="0" smtClean="0">
                <a:solidFill>
                  <a:schemeClr val="tx1"/>
                </a:solidFill>
              </a:rPr>
              <a:t>。</a:t>
            </a:r>
          </a:p>
          <a:p>
            <a:pPr eaLnBrk="1" hangingPunct="1">
              <a:lnSpc>
                <a:spcPct val="125000"/>
              </a:lnSpc>
            </a:pPr>
            <a:r>
              <a:rPr lang="zh-CN" altLang="en-US" sz="2800" dirty="0" smtClean="0">
                <a:solidFill>
                  <a:schemeClr val="tx1"/>
                </a:solidFill>
              </a:rPr>
              <a:t>为提高速率</a:t>
            </a:r>
            <a:r>
              <a:rPr lang="en-US" altLang="zh-CN" sz="2800" dirty="0" smtClean="0">
                <a:solidFill>
                  <a:schemeClr val="tx1"/>
                </a:solidFill>
              </a:rPr>
              <a:t>802.11n</a:t>
            </a:r>
            <a:r>
              <a:rPr lang="zh-CN" altLang="en-US" sz="2800" dirty="0" smtClean="0">
                <a:solidFill>
                  <a:schemeClr val="tx1"/>
                </a:solidFill>
              </a:rPr>
              <a:t>在同一时间可以使用</a:t>
            </a:r>
            <a:r>
              <a:rPr lang="en-US" altLang="zh-CN" sz="2800" dirty="0" smtClean="0">
                <a:solidFill>
                  <a:schemeClr val="tx1"/>
                </a:solidFill>
              </a:rPr>
              <a:t>4</a:t>
            </a:r>
            <a:r>
              <a:rPr lang="zh-CN" altLang="en-US" sz="2800" dirty="0" smtClean="0">
                <a:solidFill>
                  <a:schemeClr val="tx1"/>
                </a:solidFill>
              </a:rPr>
              <a:t>根天线发送</a:t>
            </a:r>
            <a:r>
              <a:rPr lang="en-US" altLang="zh-CN" sz="2800" dirty="0" smtClean="0">
                <a:solidFill>
                  <a:schemeClr val="tx1"/>
                </a:solidFill>
              </a:rPr>
              <a:t>4</a:t>
            </a:r>
            <a:r>
              <a:rPr lang="zh-CN" altLang="en-US" sz="2800" dirty="0" smtClean="0">
                <a:solidFill>
                  <a:schemeClr val="tx1"/>
                </a:solidFill>
              </a:rPr>
              <a:t>个信息流，为防止它们在接收端相互干扰，可以使用</a:t>
            </a:r>
            <a:r>
              <a:rPr lang="en-US" altLang="zh-CN" sz="2800" dirty="0" smtClean="0">
                <a:solidFill>
                  <a:srgbClr val="FF0000"/>
                </a:solidFill>
              </a:rPr>
              <a:t>MIMO</a:t>
            </a:r>
            <a:r>
              <a:rPr lang="zh-CN" altLang="en-US" sz="2800" dirty="0" smtClean="0">
                <a:solidFill>
                  <a:schemeClr val="tx1"/>
                </a:solidFill>
              </a:rPr>
              <a:t>（多入多出）技术将它们分离开来。</a:t>
            </a:r>
            <a:endParaRPr lang="en-US" altLang="zh-CN" sz="2800" dirty="0" smtClean="0">
              <a:solidFill>
                <a:schemeClr val="tx1"/>
              </a:solidFill>
            </a:endParaRPr>
          </a:p>
          <a:p>
            <a:pPr eaLnBrk="1" hangingPunct="1">
              <a:lnSpc>
                <a:spcPct val="125000"/>
              </a:lnSpc>
            </a:pPr>
            <a:r>
              <a:rPr lang="zh-CN" altLang="en-US" sz="2800" dirty="0" smtClean="0">
                <a:solidFill>
                  <a:schemeClr val="tx1"/>
                </a:solidFill>
              </a:rPr>
              <a:t>每路信道使用</a:t>
            </a:r>
            <a:r>
              <a:rPr lang="en-US" altLang="zh-CN" sz="2800" dirty="0" smtClean="0">
                <a:solidFill>
                  <a:srgbClr val="FF0000"/>
                </a:solidFill>
              </a:rPr>
              <a:t>OFDM</a:t>
            </a:r>
            <a:r>
              <a:rPr lang="zh-CN" altLang="en-US" sz="2800" dirty="0" smtClean="0">
                <a:solidFill>
                  <a:schemeClr val="tx1"/>
                </a:solidFill>
              </a:rPr>
              <a:t>进行调制。</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zh-CN" altLang="en-US" dirty="0"/>
              <a:t>新标准</a:t>
            </a:r>
          </a:p>
        </p:txBody>
      </p:sp>
      <p:sp>
        <p:nvSpPr>
          <p:cNvPr id="12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en-US" altLang="zh-CN" sz="2200" dirty="0" smtClean="0">
                <a:solidFill>
                  <a:srgbClr val="FF0000"/>
                </a:solidFill>
              </a:rPr>
              <a:t>Wi-Fi 4</a:t>
            </a:r>
          </a:p>
          <a:p>
            <a:pPr lvl="1"/>
            <a:r>
              <a:rPr lang="en-US" altLang="zh-CN" sz="2200" dirty="0" smtClean="0"/>
              <a:t>802.11a/b/g/n</a:t>
            </a:r>
          </a:p>
          <a:p>
            <a:r>
              <a:rPr lang="en-US" altLang="zh-CN" sz="2200" dirty="0" smtClean="0">
                <a:solidFill>
                  <a:srgbClr val="FF0000"/>
                </a:solidFill>
              </a:rPr>
              <a:t>Wi-Fi 5</a:t>
            </a:r>
          </a:p>
          <a:p>
            <a:pPr lvl="1"/>
            <a:r>
              <a:rPr lang="en-US" altLang="zh-CN" sz="2200" dirty="0" smtClean="0">
                <a:solidFill>
                  <a:srgbClr val="0000FF"/>
                </a:solidFill>
              </a:rPr>
              <a:t>802.11ac</a:t>
            </a:r>
            <a:r>
              <a:rPr lang="zh-CN" altLang="en-US" sz="2200" dirty="0" smtClean="0"/>
              <a:t>：</a:t>
            </a:r>
            <a:r>
              <a:rPr lang="en-US" altLang="zh-CN" sz="2200" dirty="0" smtClean="0"/>
              <a:t>2013</a:t>
            </a:r>
            <a:r>
              <a:rPr lang="zh-CN" altLang="en-US" sz="2200" dirty="0" smtClean="0"/>
              <a:t>年，</a:t>
            </a:r>
            <a:r>
              <a:rPr lang="en-US" altLang="zh-CN" sz="2200" dirty="0" smtClean="0"/>
              <a:t>802.11n</a:t>
            </a:r>
            <a:r>
              <a:rPr lang="zh-CN" altLang="en-US" sz="2200" dirty="0" smtClean="0"/>
              <a:t>的升级版本，频率工作在</a:t>
            </a:r>
            <a:r>
              <a:rPr lang="en-US" altLang="zh-CN" sz="2200" dirty="0" smtClean="0"/>
              <a:t>ISM</a:t>
            </a:r>
            <a:r>
              <a:rPr lang="zh-CN" altLang="en-US" sz="2200" dirty="0" smtClean="0"/>
              <a:t>的</a:t>
            </a:r>
            <a:r>
              <a:rPr lang="en-US" altLang="zh-CN" sz="2200" dirty="0" smtClean="0"/>
              <a:t>2.4GHz</a:t>
            </a:r>
            <a:r>
              <a:rPr lang="zh-CN" altLang="en-US" sz="2200" dirty="0" smtClean="0"/>
              <a:t>和</a:t>
            </a:r>
            <a:r>
              <a:rPr lang="en-US" altLang="zh-CN" sz="2200" dirty="0" smtClean="0"/>
              <a:t>5GHz</a:t>
            </a:r>
            <a:r>
              <a:rPr lang="zh-CN" altLang="en-US" sz="2200" dirty="0" smtClean="0"/>
              <a:t>，最大数据传输速率可达</a:t>
            </a:r>
            <a:r>
              <a:rPr lang="en-US" altLang="zh-CN" sz="2200" dirty="0" smtClean="0"/>
              <a:t>1Gbps</a:t>
            </a:r>
            <a:r>
              <a:rPr lang="zh-CN" altLang="en-US" sz="2200" dirty="0" smtClean="0"/>
              <a:t>（理论上最大可达</a:t>
            </a:r>
            <a:r>
              <a:rPr lang="en-US" altLang="zh-CN" sz="2200" dirty="0" smtClean="0"/>
              <a:t>1.73</a:t>
            </a:r>
            <a:r>
              <a:rPr lang="en-US" altLang="zh-CN" sz="2200" dirty="0"/>
              <a:t>Gbps</a:t>
            </a:r>
            <a:r>
              <a:rPr lang="zh-CN" altLang="en-US" sz="2200" dirty="0" smtClean="0"/>
              <a:t>）</a:t>
            </a:r>
            <a:endParaRPr lang="en-US" altLang="zh-CN" sz="2200" dirty="0" smtClean="0"/>
          </a:p>
          <a:p>
            <a:r>
              <a:rPr lang="en-US" altLang="zh-CN" sz="2200" dirty="0">
                <a:solidFill>
                  <a:srgbClr val="FF0000"/>
                </a:solidFill>
              </a:rPr>
              <a:t>Wi-Fi </a:t>
            </a:r>
            <a:r>
              <a:rPr lang="en-US" altLang="zh-CN" sz="2200" dirty="0" smtClean="0">
                <a:solidFill>
                  <a:srgbClr val="FF0000"/>
                </a:solidFill>
              </a:rPr>
              <a:t>6</a:t>
            </a:r>
            <a:endParaRPr lang="en-US" altLang="zh-CN" sz="2200" dirty="0">
              <a:solidFill>
                <a:srgbClr val="FF0000"/>
              </a:solidFill>
            </a:endParaRPr>
          </a:p>
          <a:p>
            <a:pPr lvl="1"/>
            <a:r>
              <a:rPr lang="en-US" altLang="zh-CN" sz="2200" dirty="0" smtClean="0">
                <a:solidFill>
                  <a:srgbClr val="0000FF"/>
                </a:solidFill>
              </a:rPr>
              <a:t>802.11ax</a:t>
            </a:r>
            <a:r>
              <a:rPr lang="zh-CN" altLang="en-US" sz="2200" dirty="0" smtClean="0"/>
              <a:t>：</a:t>
            </a:r>
            <a:r>
              <a:rPr lang="en-US" altLang="zh-CN" sz="2200" dirty="0" smtClean="0"/>
              <a:t>2019</a:t>
            </a:r>
            <a:r>
              <a:rPr lang="zh-CN" altLang="en-US" sz="2200" dirty="0" smtClean="0"/>
              <a:t>年，频率</a:t>
            </a:r>
            <a:r>
              <a:rPr lang="zh-CN" altLang="en-US" sz="2200" dirty="0"/>
              <a:t>工作在</a:t>
            </a:r>
            <a:r>
              <a:rPr lang="en-US" altLang="zh-CN" sz="2200" dirty="0"/>
              <a:t>ISM</a:t>
            </a:r>
            <a:r>
              <a:rPr lang="zh-CN" altLang="en-US" sz="2200" dirty="0"/>
              <a:t>的</a:t>
            </a:r>
            <a:r>
              <a:rPr lang="en-US" altLang="zh-CN" sz="2200" dirty="0"/>
              <a:t>2.4GHz</a:t>
            </a:r>
            <a:r>
              <a:rPr lang="zh-CN" altLang="en-US" sz="2200" dirty="0"/>
              <a:t>和</a:t>
            </a:r>
            <a:r>
              <a:rPr lang="en-US" altLang="zh-CN" sz="2200" dirty="0"/>
              <a:t>5GHz</a:t>
            </a:r>
            <a:r>
              <a:rPr lang="zh-CN" altLang="en-US" sz="2200" dirty="0"/>
              <a:t>，最大数据传输速率可</a:t>
            </a:r>
            <a:r>
              <a:rPr lang="zh-CN" altLang="en-US" sz="2200" dirty="0" smtClean="0"/>
              <a:t>达</a:t>
            </a:r>
            <a:r>
              <a:rPr lang="en-US" altLang="zh-CN" sz="2200" dirty="0" smtClean="0"/>
              <a:t>9.6Gbps</a:t>
            </a:r>
          </a:p>
          <a:p>
            <a:r>
              <a:rPr lang="zh-CN" altLang="en-US" sz="2200" dirty="0" smtClean="0">
                <a:solidFill>
                  <a:srgbClr val="FF0000"/>
                </a:solidFill>
              </a:rPr>
              <a:t>其他</a:t>
            </a:r>
            <a:endParaRPr lang="en-US" altLang="zh-CN" sz="2200" dirty="0" smtClean="0">
              <a:solidFill>
                <a:srgbClr val="FF0000"/>
              </a:solidFill>
            </a:endParaRPr>
          </a:p>
          <a:p>
            <a:pPr lvl="1"/>
            <a:r>
              <a:rPr lang="en-US" altLang="zh-CN" sz="2200" dirty="0" smtClean="0">
                <a:solidFill>
                  <a:srgbClr val="0000FF"/>
                </a:solidFill>
              </a:rPr>
              <a:t>802.11ad</a:t>
            </a:r>
            <a:r>
              <a:rPr lang="zh-CN" altLang="en-US" sz="2200" dirty="0" smtClean="0"/>
              <a:t>：</a:t>
            </a:r>
            <a:r>
              <a:rPr lang="en-US" altLang="zh-CN" sz="2200" dirty="0" smtClean="0"/>
              <a:t>2012</a:t>
            </a:r>
            <a:r>
              <a:rPr lang="zh-CN" altLang="en-US" sz="2200" dirty="0" smtClean="0"/>
              <a:t>年，用于</a:t>
            </a:r>
            <a:r>
              <a:rPr lang="en-US" altLang="zh-CN" sz="2200" dirty="0" smtClean="0"/>
              <a:t>4K</a:t>
            </a:r>
            <a:r>
              <a:rPr lang="zh-CN" altLang="en-US" sz="2200" dirty="0" smtClean="0"/>
              <a:t>高清电视节目</a:t>
            </a:r>
            <a:endParaRPr lang="en-US" altLang="zh-CN" sz="2200" dirty="0" smtClean="0"/>
          </a:p>
          <a:p>
            <a:pPr lvl="1"/>
            <a:r>
              <a:rPr lang="en-US" altLang="zh-CN" sz="2200" dirty="0" smtClean="0">
                <a:solidFill>
                  <a:srgbClr val="0000FF"/>
                </a:solidFill>
              </a:rPr>
              <a:t>802.11ah</a:t>
            </a:r>
            <a:r>
              <a:rPr lang="zh-CN" altLang="en-US" sz="2200" dirty="0" smtClean="0"/>
              <a:t>：</a:t>
            </a:r>
            <a:r>
              <a:rPr lang="en-US" altLang="zh-CN" sz="2200" dirty="0" smtClean="0"/>
              <a:t>2016</a:t>
            </a:r>
            <a:r>
              <a:rPr lang="zh-CN" altLang="en-US" sz="2200" dirty="0" smtClean="0"/>
              <a:t>年，用于物联网设备之间的通信</a:t>
            </a:r>
            <a:endParaRPr lang="zh-CN" altLang="en-US" sz="2200" dirty="0"/>
          </a:p>
        </p:txBody>
      </p:sp>
    </p:spTree>
    <p:extLst>
      <p:ext uri="{BB962C8B-B14F-4D97-AF65-F5344CB8AC3E}">
        <p14:creationId xmlns:p14="http://schemas.microsoft.com/office/powerpoint/2010/main" val="10038580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eaLnBrk="1" hangingPunct="1">
              <a:defRPr/>
            </a:pPr>
            <a:r>
              <a:rPr lang="en-US" altLang="zh-CN" b="1" dirty="0" smtClean="0"/>
              <a:t>802.11</a:t>
            </a:r>
            <a:r>
              <a:rPr lang="zh-CN" altLang="en-US" dirty="0" smtClean="0">
                <a:latin typeface="华文新魏" pitchFamily="2" charset="-122"/>
              </a:rPr>
              <a:t> </a:t>
            </a:r>
            <a:r>
              <a:rPr lang="en-US" altLang="zh-CN" b="1" dirty="0" smtClean="0"/>
              <a:t>MAC</a:t>
            </a:r>
            <a:r>
              <a:rPr lang="zh-CN" altLang="en-US" dirty="0" smtClean="0">
                <a:latin typeface="华文新魏" pitchFamily="2" charset="-122"/>
              </a:rPr>
              <a:t>层</a:t>
            </a:r>
          </a:p>
        </p:txBody>
      </p:sp>
      <p:sp>
        <p:nvSpPr>
          <p:cNvPr id="13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00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0053" name="Line 6"/>
          <p:cNvSpPr>
            <a:spLocks noChangeShapeType="1"/>
          </p:cNvSpPr>
          <p:nvPr/>
        </p:nvSpPr>
        <p:spPr bwMode="auto">
          <a:xfrm>
            <a:off x="1246188" y="2544763"/>
            <a:ext cx="6350" cy="2012950"/>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4" name="Text Box 7"/>
          <p:cNvSpPr txBox="1">
            <a:spLocks noChangeArrowheads="1"/>
          </p:cNvSpPr>
          <p:nvPr/>
        </p:nvSpPr>
        <p:spPr bwMode="auto">
          <a:xfrm>
            <a:off x="603250" y="3367088"/>
            <a:ext cx="11842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MAC</a:t>
            </a:r>
            <a:r>
              <a:rPr lang="zh-CN" altLang="en-US" sz="2400">
                <a:solidFill>
                  <a:schemeClr val="tx1"/>
                </a:solidFill>
              </a:rPr>
              <a:t>层</a:t>
            </a:r>
          </a:p>
        </p:txBody>
      </p:sp>
      <p:sp>
        <p:nvSpPr>
          <p:cNvPr id="972808" name="Text Box 8"/>
          <p:cNvSpPr txBox="1">
            <a:spLocks noChangeArrowheads="1"/>
          </p:cNvSpPr>
          <p:nvPr/>
        </p:nvSpPr>
        <p:spPr bwMode="auto">
          <a:xfrm>
            <a:off x="2259013" y="1776413"/>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无争用服务（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可选</a:t>
            </a:r>
            <a:r>
              <a:rPr lang="zh-CN" altLang="en-US" sz="2400" b="1">
                <a:latin typeface="Arial" charset="0"/>
                <a:ea typeface="华文楷体" pitchFamily="2" charset="-122"/>
              </a:rPr>
              <a:t>）</a:t>
            </a:r>
          </a:p>
        </p:txBody>
      </p:sp>
      <p:sp>
        <p:nvSpPr>
          <p:cNvPr id="130056" name="Rectangle 9"/>
          <p:cNvSpPr>
            <a:spLocks noChangeArrowheads="1"/>
          </p:cNvSpPr>
          <p:nvPr/>
        </p:nvSpPr>
        <p:spPr bwMode="auto">
          <a:xfrm>
            <a:off x="1763713" y="3517900"/>
            <a:ext cx="6977062" cy="1068388"/>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7" name="Rectangle 10"/>
          <p:cNvSpPr>
            <a:spLocks noChangeArrowheads="1"/>
          </p:cNvSpPr>
          <p:nvPr/>
        </p:nvSpPr>
        <p:spPr bwMode="auto">
          <a:xfrm>
            <a:off x="1798638" y="3538538"/>
            <a:ext cx="6923087" cy="10080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8" name="Rectangle 11"/>
          <p:cNvSpPr>
            <a:spLocks noChangeArrowheads="1"/>
          </p:cNvSpPr>
          <p:nvPr/>
        </p:nvSpPr>
        <p:spPr bwMode="auto">
          <a:xfrm>
            <a:off x="1787525" y="2565400"/>
            <a:ext cx="3951288" cy="9302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72812" name="Text Box 12"/>
          <p:cNvSpPr txBox="1">
            <a:spLocks noChangeArrowheads="1"/>
          </p:cNvSpPr>
          <p:nvPr/>
        </p:nvSpPr>
        <p:spPr bwMode="auto">
          <a:xfrm>
            <a:off x="5930900" y="2641600"/>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必须</a:t>
            </a:r>
            <a:r>
              <a:rPr lang="zh-CN" altLang="en-US" sz="2400" b="1">
                <a:latin typeface="Arial" charset="0"/>
                <a:ea typeface="华文楷体" pitchFamily="2" charset="-122"/>
              </a:rPr>
              <a:t>）</a:t>
            </a:r>
          </a:p>
        </p:txBody>
      </p:sp>
      <p:sp>
        <p:nvSpPr>
          <p:cNvPr id="130060" name="Line 13"/>
          <p:cNvSpPr>
            <a:spLocks noChangeShapeType="1"/>
          </p:cNvSpPr>
          <p:nvPr/>
        </p:nvSpPr>
        <p:spPr bwMode="auto">
          <a:xfrm>
            <a:off x="7300913" y="3152775"/>
            <a:ext cx="7937" cy="365125"/>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1" name="Line 14"/>
          <p:cNvSpPr>
            <a:spLocks noChangeShapeType="1"/>
          </p:cNvSpPr>
          <p:nvPr/>
        </p:nvSpPr>
        <p:spPr bwMode="auto">
          <a:xfrm flipH="1">
            <a:off x="3556000" y="2216150"/>
            <a:ext cx="0" cy="360363"/>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2" name="Text Box 15"/>
          <p:cNvSpPr txBox="1">
            <a:spLocks noChangeArrowheads="1"/>
          </p:cNvSpPr>
          <p:nvPr/>
        </p:nvSpPr>
        <p:spPr bwMode="auto">
          <a:xfrm>
            <a:off x="1976438" y="3733800"/>
            <a:ext cx="660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分布协调功能 </a:t>
            </a:r>
            <a:r>
              <a:rPr lang="en-US" altLang="zh-CN" sz="2000"/>
              <a:t>DCF(Distributed Coordination Function)</a:t>
            </a:r>
          </a:p>
          <a:p>
            <a:pPr algn="ctr" eaLnBrk="1" hangingPunct="1">
              <a:spcBef>
                <a:spcPct val="0"/>
              </a:spcBef>
              <a:buClrTx/>
              <a:buFontTx/>
              <a:buNone/>
            </a:pPr>
            <a:r>
              <a:rPr lang="en-US" altLang="zh-CN" sz="2000"/>
              <a:t>(CSMA/CA)</a:t>
            </a:r>
          </a:p>
        </p:txBody>
      </p:sp>
      <p:sp>
        <p:nvSpPr>
          <p:cNvPr id="130063" name="Text Box 16"/>
          <p:cNvSpPr txBox="1">
            <a:spLocks noChangeArrowheads="1"/>
          </p:cNvSpPr>
          <p:nvPr/>
        </p:nvSpPr>
        <p:spPr bwMode="auto">
          <a:xfrm>
            <a:off x="1847850" y="2730500"/>
            <a:ext cx="3781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点协调功能 </a:t>
            </a:r>
            <a:r>
              <a:rPr lang="en-US" altLang="zh-CN" sz="2000"/>
              <a:t>PCF</a:t>
            </a:r>
          </a:p>
          <a:p>
            <a:pPr algn="ctr" eaLnBrk="1" hangingPunct="1">
              <a:spcBef>
                <a:spcPct val="0"/>
              </a:spcBef>
              <a:buClrTx/>
              <a:buFontTx/>
              <a:buNone/>
            </a:pPr>
            <a:r>
              <a:rPr lang="en-US" altLang="zh-CN" sz="2000"/>
              <a:t>(Point Coordination Function)</a:t>
            </a:r>
          </a:p>
        </p:txBody>
      </p:sp>
      <p:sp>
        <p:nvSpPr>
          <p:cNvPr id="130064" name="Rectangle 17"/>
          <p:cNvSpPr>
            <a:spLocks noChangeArrowheads="1"/>
          </p:cNvSpPr>
          <p:nvPr/>
        </p:nvSpPr>
        <p:spPr bwMode="auto">
          <a:xfrm>
            <a:off x="1763713" y="2565400"/>
            <a:ext cx="3975100" cy="9525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65" name="Line 18"/>
          <p:cNvSpPr>
            <a:spLocks noChangeShapeType="1"/>
          </p:cNvSpPr>
          <p:nvPr/>
        </p:nvSpPr>
        <p:spPr bwMode="auto">
          <a:xfrm>
            <a:off x="800100" y="2587625"/>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6" name="Line 19"/>
          <p:cNvSpPr>
            <a:spLocks noChangeShapeType="1"/>
          </p:cNvSpPr>
          <p:nvPr/>
        </p:nvSpPr>
        <p:spPr bwMode="auto">
          <a:xfrm>
            <a:off x="1246188" y="4500563"/>
            <a:ext cx="6350" cy="1747837"/>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7" name="Text Box 20"/>
          <p:cNvSpPr txBox="1">
            <a:spLocks noChangeArrowheads="1"/>
          </p:cNvSpPr>
          <p:nvPr/>
        </p:nvSpPr>
        <p:spPr bwMode="auto">
          <a:xfrm>
            <a:off x="674688" y="5089525"/>
            <a:ext cx="1098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物理层</a:t>
            </a:r>
          </a:p>
        </p:txBody>
      </p:sp>
      <p:sp>
        <p:nvSpPr>
          <p:cNvPr id="130068" name="Line 21"/>
          <p:cNvSpPr>
            <a:spLocks noChangeShapeType="1"/>
          </p:cNvSpPr>
          <p:nvPr/>
        </p:nvSpPr>
        <p:spPr bwMode="auto">
          <a:xfrm>
            <a:off x="800100" y="6248400"/>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9" name="Line 22"/>
          <p:cNvSpPr>
            <a:spLocks noChangeShapeType="1"/>
          </p:cNvSpPr>
          <p:nvPr/>
        </p:nvSpPr>
        <p:spPr bwMode="auto">
          <a:xfrm>
            <a:off x="800100" y="4551363"/>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0" name="Rectangle 23"/>
          <p:cNvSpPr>
            <a:spLocks noChangeArrowheads="1"/>
          </p:cNvSpPr>
          <p:nvPr/>
        </p:nvSpPr>
        <p:spPr bwMode="auto">
          <a:xfrm>
            <a:off x="1755775" y="4586288"/>
            <a:ext cx="6977063" cy="1657350"/>
          </a:xfrm>
          <a:prstGeom prst="rect">
            <a:avLst/>
          </a:prstGeom>
          <a:solidFill>
            <a:srgbClr val="FF9966"/>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4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 </a:t>
            </a:r>
            <a:r>
              <a:rPr lang="en-US" altLang="zh-CN" b="1" smtClean="0"/>
              <a:t>MAC</a:t>
            </a:r>
            <a:r>
              <a:rPr lang="zh-CN" altLang="en-US" smtClean="0">
                <a:latin typeface="华文新魏" pitchFamily="2" charset="-122"/>
              </a:rPr>
              <a:t>层</a:t>
            </a:r>
          </a:p>
        </p:txBody>
      </p:sp>
      <p:sp>
        <p:nvSpPr>
          <p:cNvPr id="13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1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1077" name="Rectangle 23"/>
          <p:cNvSpPr>
            <a:spLocks noGrp="1" noChangeArrowheads="1"/>
          </p:cNvSpPr>
          <p:nvPr>
            <p:ph type="body" idx="1"/>
          </p:nvPr>
        </p:nvSpPr>
        <p:spPr>
          <a:xfrm>
            <a:off x="2195513" y="2133600"/>
            <a:ext cx="5057775" cy="3887788"/>
          </a:xfrm>
        </p:spPr>
        <p:txBody>
          <a:bodyPr/>
          <a:lstStyle/>
          <a:p>
            <a:pPr eaLnBrk="1" hangingPunct="1">
              <a:lnSpc>
                <a:spcPct val="180000"/>
              </a:lnSpc>
            </a:pPr>
            <a:r>
              <a:rPr lang="zh-CN" altLang="en-US" smtClean="0">
                <a:hlinkClick r:id="rId7" action="ppaction://hlinksldjump"/>
              </a:rPr>
              <a:t>问题的提出</a:t>
            </a:r>
            <a:endParaRPr lang="zh-CN" altLang="en-US" smtClean="0"/>
          </a:p>
          <a:p>
            <a:pPr eaLnBrk="1" hangingPunct="1">
              <a:lnSpc>
                <a:spcPct val="180000"/>
              </a:lnSpc>
            </a:pPr>
            <a:r>
              <a:rPr lang="zh-CN" altLang="en-US" smtClean="0"/>
              <a:t>问题的解决</a:t>
            </a:r>
          </a:p>
          <a:p>
            <a:pPr lvl="1" eaLnBrk="1" hangingPunct="1">
              <a:lnSpc>
                <a:spcPct val="180000"/>
              </a:lnSpc>
              <a:buFont typeface="Wingdings" pitchFamily="2" charset="2"/>
              <a:buChar char="Ø"/>
            </a:pPr>
            <a:r>
              <a:rPr lang="en-US" altLang="zh-CN" smtClean="0">
                <a:hlinkClick r:id="rId8" action="ppaction://hlinksldjump"/>
              </a:rPr>
              <a:t>DCF</a:t>
            </a:r>
            <a:r>
              <a:rPr lang="zh-CN" altLang="en-US" smtClean="0"/>
              <a:t>（分布式协调功能）</a:t>
            </a:r>
          </a:p>
          <a:p>
            <a:pPr lvl="1" eaLnBrk="1" hangingPunct="1">
              <a:lnSpc>
                <a:spcPct val="180000"/>
              </a:lnSpc>
              <a:buFont typeface="Wingdings" pitchFamily="2" charset="2"/>
              <a:buChar char="Ø"/>
            </a:pPr>
            <a:r>
              <a:rPr lang="en-US" altLang="zh-CN" smtClean="0">
                <a:hlinkClick r:id="rId9" action="ppaction://hlinksldjump"/>
              </a:rPr>
              <a:t>PCF</a:t>
            </a:r>
            <a:r>
              <a:rPr lang="zh-CN" altLang="en-US" smtClean="0"/>
              <a:t>（点协调功能）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pPr eaLnBrk="1" hangingPunct="1">
              <a:defRPr/>
            </a:pPr>
            <a:r>
              <a:rPr lang="zh-CN" altLang="en-US" dirty="0">
                <a:latin typeface="华文新魏" pitchFamily="2" charset="-122"/>
              </a:rPr>
              <a:t>无线</a:t>
            </a:r>
            <a:r>
              <a:rPr lang="en-US" altLang="zh-CN" dirty="0" smtClean="0">
                <a:latin typeface="华文新魏" pitchFamily="2" charset="-122"/>
              </a:rPr>
              <a:t>LAN</a:t>
            </a:r>
            <a:r>
              <a:rPr lang="zh-CN" altLang="en-US" dirty="0">
                <a:latin typeface="华文新魏" pitchFamily="2" charset="-122"/>
              </a:rPr>
              <a:t>和以太网</a:t>
            </a:r>
            <a:endParaRPr lang="zh-CN" altLang="en-US" dirty="0" smtClean="0">
              <a:latin typeface="华文新魏" pitchFamily="2" charset="-122"/>
            </a:endParaRPr>
          </a:p>
        </p:txBody>
      </p:sp>
      <p:sp>
        <p:nvSpPr>
          <p:cNvPr id="13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2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99429" name="Rectangle 5"/>
          <p:cNvSpPr>
            <a:spLocks noGrp="1" noChangeArrowheads="1"/>
          </p:cNvSpPr>
          <p:nvPr>
            <p:ph type="body" idx="1"/>
          </p:nvPr>
        </p:nvSpPr>
        <p:spPr/>
        <p:txBody>
          <a:bodyPr/>
          <a:lstStyle/>
          <a:p>
            <a:pPr eaLnBrk="1" hangingPunct="1">
              <a:lnSpc>
                <a:spcPct val="125000"/>
              </a:lnSpc>
              <a:defRPr/>
            </a:pPr>
            <a:r>
              <a:rPr lang="zh-CN" altLang="en-US" sz="2200" dirty="0" smtClean="0">
                <a:solidFill>
                  <a:srgbClr val="FF0000"/>
                </a:solidFill>
              </a:rPr>
              <a:t>相同点：</a:t>
            </a:r>
            <a:r>
              <a:rPr lang="zh-CN" altLang="en-US" sz="2200" dirty="0" smtClean="0"/>
              <a:t>都是广播式通信，都需要</a:t>
            </a:r>
            <a:r>
              <a:rPr lang="en-US" altLang="zh-CN" sz="2200" dirty="0" smtClean="0"/>
              <a:t>MAC</a:t>
            </a:r>
            <a:r>
              <a:rPr lang="zh-CN" altLang="en-US" sz="2200" dirty="0" smtClean="0"/>
              <a:t>子层解决信道分配问题。</a:t>
            </a:r>
            <a:endParaRPr lang="en-US" altLang="zh-CN" sz="2200" dirty="0" smtClean="0"/>
          </a:p>
          <a:p>
            <a:pPr eaLnBrk="1" hangingPunct="1">
              <a:lnSpc>
                <a:spcPct val="125000"/>
              </a:lnSpc>
              <a:defRPr/>
            </a:pPr>
            <a:r>
              <a:rPr lang="zh-CN" altLang="en-US" sz="2200" dirty="0" smtClean="0">
                <a:solidFill>
                  <a:srgbClr val="FF0000"/>
                </a:solidFill>
              </a:rPr>
              <a:t>不同点：</a:t>
            </a:r>
            <a:endParaRPr lang="en-US" altLang="zh-CN" sz="2200" dirty="0" smtClean="0">
              <a:solidFill>
                <a:srgbClr val="FF0000"/>
              </a:solidFill>
            </a:endParaRPr>
          </a:p>
          <a:p>
            <a:pPr lvl="1" eaLnBrk="1" hangingPunct="1">
              <a:lnSpc>
                <a:spcPct val="125000"/>
              </a:lnSpc>
              <a:defRPr/>
            </a:pPr>
            <a:r>
              <a:rPr lang="zh-CN" altLang="en-US" sz="2200" dirty="0" smtClean="0">
                <a:solidFill>
                  <a:srgbClr val="0000FF"/>
                </a:solidFill>
              </a:rPr>
              <a:t>通信方式不同：</a:t>
            </a:r>
            <a:r>
              <a:rPr lang="zh-CN" altLang="en-US" sz="2200" dirty="0" smtClean="0"/>
              <a:t>以太网的</a:t>
            </a:r>
            <a:r>
              <a:rPr lang="zh-CN" altLang="en-US" sz="2200" dirty="0"/>
              <a:t>通信都是全双工</a:t>
            </a:r>
            <a:r>
              <a:rPr lang="zh-CN" altLang="en-US" sz="2200" dirty="0" smtClean="0"/>
              <a:t>，而无线电几乎总是半双工，对于</a:t>
            </a:r>
            <a:r>
              <a:rPr lang="zh-CN" altLang="en-US" sz="2200" dirty="0"/>
              <a:t>无线</a:t>
            </a:r>
            <a:r>
              <a:rPr lang="en-US" altLang="zh-CN" sz="2200" dirty="0" smtClean="0"/>
              <a:t>LAN</a:t>
            </a:r>
            <a:r>
              <a:rPr lang="zh-CN" altLang="en-US" sz="2200" dirty="0" smtClean="0"/>
              <a:t>无法实现一边发送数据一边检测冲突，故无法使用</a:t>
            </a:r>
            <a:r>
              <a:rPr lang="en-US" altLang="zh-CN" sz="2200" dirty="0" smtClean="0"/>
              <a:t>CD</a:t>
            </a:r>
            <a:r>
              <a:rPr lang="zh-CN" altLang="en-US" sz="2200" dirty="0" smtClean="0"/>
              <a:t>技术；</a:t>
            </a:r>
            <a:endParaRPr lang="en-US" altLang="zh-CN" sz="2200" dirty="0" smtClean="0"/>
          </a:p>
          <a:p>
            <a:pPr lvl="1" eaLnBrk="1" hangingPunct="1">
              <a:lnSpc>
                <a:spcPct val="125000"/>
              </a:lnSpc>
              <a:defRPr/>
            </a:pPr>
            <a:r>
              <a:rPr lang="zh-CN" altLang="en-US" sz="2200" dirty="0" smtClean="0">
                <a:solidFill>
                  <a:srgbClr val="0000FF"/>
                </a:solidFill>
              </a:rPr>
              <a:t>广播范围不同：</a:t>
            </a:r>
            <a:r>
              <a:rPr lang="zh-CN" altLang="en-US" sz="2200" dirty="0" smtClean="0"/>
              <a:t>以太网的广播范围是整个以太网，而无线</a:t>
            </a:r>
            <a:r>
              <a:rPr lang="en-US" altLang="zh-CN" sz="2200" dirty="0" smtClean="0"/>
              <a:t>LAN</a:t>
            </a:r>
            <a:r>
              <a:rPr lang="zh-CN" altLang="en-US" sz="2200" dirty="0" smtClean="0"/>
              <a:t>的广播范围是部分无线</a:t>
            </a:r>
            <a:r>
              <a:rPr lang="en-US" altLang="zh-CN" sz="2200" dirty="0" smtClean="0"/>
              <a:t>LAN</a:t>
            </a:r>
            <a:r>
              <a:rPr lang="zh-CN" altLang="en-US" sz="2200" dirty="0" smtClean="0"/>
              <a:t>。因此，对于无线</a:t>
            </a:r>
            <a:r>
              <a:rPr lang="en-US" altLang="zh-CN" sz="2200" dirty="0" smtClean="0"/>
              <a:t>LAN</a:t>
            </a:r>
            <a:r>
              <a:rPr lang="zh-CN" altLang="en-US" sz="2200" dirty="0" smtClean="0"/>
              <a:t>如果采用</a:t>
            </a:r>
            <a:r>
              <a:rPr lang="en-US" altLang="zh-CN" sz="2200" dirty="0" smtClean="0"/>
              <a:t>CSMA</a:t>
            </a:r>
            <a:r>
              <a:rPr lang="zh-CN" altLang="en-US" sz="2200" dirty="0" smtClean="0"/>
              <a:t>来解决信道共享问题，则会出现</a:t>
            </a:r>
            <a:r>
              <a:rPr lang="zh-CN" altLang="en-US" sz="2200" dirty="0" smtClean="0">
                <a:solidFill>
                  <a:srgbClr val="008000"/>
                </a:solidFill>
                <a:effectLst>
                  <a:outerShdw blurRad="38100" dist="38100" dir="2700000" algn="tl">
                    <a:srgbClr val="C0C0C0"/>
                  </a:outerShdw>
                </a:effectLst>
              </a:rPr>
              <a:t>隐蔽站</a:t>
            </a:r>
            <a:r>
              <a:rPr lang="zh-CN" altLang="en-US" sz="2200" dirty="0" smtClean="0"/>
              <a:t>和</a:t>
            </a:r>
            <a:r>
              <a:rPr lang="zh-CN" altLang="en-US" sz="2200" dirty="0" smtClean="0">
                <a:solidFill>
                  <a:srgbClr val="008000"/>
                </a:solidFill>
                <a:effectLst>
                  <a:outerShdw blurRad="38100" dist="38100" dir="2700000" algn="tl">
                    <a:srgbClr val="C0C0C0"/>
                  </a:outerShdw>
                </a:effectLst>
              </a:rPr>
              <a:t>暴露站</a:t>
            </a:r>
            <a:r>
              <a:rPr lang="zh-CN" altLang="en-US" sz="2200" dirty="0" smtClean="0"/>
              <a:t>问题。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隐蔽站问题</a:t>
            </a:r>
          </a:p>
        </p:txBody>
      </p:sp>
      <p:sp>
        <p:nvSpPr>
          <p:cNvPr id="13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3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3125" name="Rectangle 5"/>
          <p:cNvSpPr>
            <a:spLocks noGrp="1" noChangeArrowheads="1"/>
          </p:cNvSpPr>
          <p:nvPr>
            <p:ph type="body" idx="1"/>
          </p:nvPr>
        </p:nvSpPr>
        <p:spPr>
          <a:xfrm>
            <a:off x="809625" y="1773238"/>
            <a:ext cx="7958138" cy="2016125"/>
          </a:xfrm>
        </p:spPr>
        <p:txBody>
          <a:bodyPr/>
          <a:lstStyle/>
          <a:p>
            <a:pPr marL="0" indent="0" eaLnBrk="1" hangingPunct="1">
              <a:lnSpc>
                <a:spcPct val="120000"/>
              </a:lnSpc>
              <a:buFont typeface="Wingdings" pitchFamily="2" charset="2"/>
              <a:buNone/>
            </a:pPr>
            <a:r>
              <a:rPr lang="zh-CN" altLang="en-US" sz="2400" smtClean="0"/>
              <a:t>       当</a:t>
            </a:r>
            <a:r>
              <a:rPr lang="en-US" altLang="zh-CN" sz="2400" smtClean="0"/>
              <a:t>A</a:t>
            </a:r>
            <a:r>
              <a:rPr lang="zh-CN" altLang="en-US" sz="2400" smtClean="0"/>
              <a:t>和</a:t>
            </a:r>
            <a:r>
              <a:rPr lang="en-US" altLang="zh-CN" sz="2400" smtClean="0"/>
              <a:t>C</a:t>
            </a:r>
            <a:r>
              <a:rPr lang="zh-CN" altLang="en-US" sz="2400" smtClean="0"/>
              <a:t>检测不到无线信号时，都以为</a:t>
            </a:r>
            <a:r>
              <a:rPr lang="en-US" altLang="zh-CN" sz="2400" smtClean="0"/>
              <a:t>B</a:t>
            </a:r>
            <a:r>
              <a:rPr lang="zh-CN" altLang="en-US" sz="2400" smtClean="0"/>
              <a:t>是空闲的，因而都向</a:t>
            </a:r>
            <a:r>
              <a:rPr lang="en-US" altLang="zh-CN" sz="2400" smtClean="0"/>
              <a:t>B</a:t>
            </a:r>
            <a:r>
              <a:rPr lang="zh-CN" altLang="en-US" sz="2400" smtClean="0"/>
              <a:t>发送数据，结果发生碰撞。这种未能检测出媒体上已存在的信号的问题叫做</a:t>
            </a:r>
            <a:r>
              <a:rPr lang="zh-CN" altLang="en-US" sz="2400" smtClean="0">
                <a:solidFill>
                  <a:srgbClr val="FC0404"/>
                </a:solidFill>
              </a:rPr>
              <a:t>隐蔽站问题</a:t>
            </a:r>
            <a:r>
              <a:rPr lang="en-US" altLang="zh-CN" sz="2400" smtClean="0"/>
              <a:t>(hidden station problem) </a:t>
            </a:r>
            <a:r>
              <a:rPr lang="zh-CN" altLang="en-US" sz="2400" smtClean="0"/>
              <a:t>。</a:t>
            </a:r>
          </a:p>
        </p:txBody>
      </p:sp>
      <p:sp>
        <p:nvSpPr>
          <p:cNvPr id="133126" name="Text Box 6"/>
          <p:cNvSpPr txBox="1">
            <a:spLocks noChangeArrowheads="1"/>
          </p:cNvSpPr>
          <p:nvPr/>
        </p:nvSpPr>
        <p:spPr bwMode="auto">
          <a:xfrm>
            <a:off x="611188"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A </a:t>
            </a:r>
            <a:r>
              <a:rPr lang="zh-CN" altLang="en-US" sz="2000">
                <a:solidFill>
                  <a:schemeClr val="tx1"/>
                </a:solidFill>
              </a:rPr>
              <a:t>的作用范围</a:t>
            </a:r>
          </a:p>
        </p:txBody>
      </p:sp>
      <p:sp>
        <p:nvSpPr>
          <p:cNvPr id="133127" name="Oval 7"/>
          <p:cNvSpPr>
            <a:spLocks noChangeArrowheads="1"/>
          </p:cNvSpPr>
          <p:nvPr/>
        </p:nvSpPr>
        <p:spPr bwMode="auto">
          <a:xfrm>
            <a:off x="1862138" y="3716338"/>
            <a:ext cx="2871787" cy="2638425"/>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3128" name="Freeform 8"/>
          <p:cNvSpPr>
            <a:spLocks/>
          </p:cNvSpPr>
          <p:nvPr/>
        </p:nvSpPr>
        <p:spPr bwMode="auto">
          <a:xfrm>
            <a:off x="3214688" y="4240213"/>
            <a:ext cx="100012"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Freeform 9"/>
          <p:cNvSpPr>
            <a:spLocks/>
          </p:cNvSpPr>
          <p:nvPr/>
        </p:nvSpPr>
        <p:spPr bwMode="auto">
          <a:xfrm rot="-5400000">
            <a:off x="2645569" y="4817269"/>
            <a:ext cx="90487" cy="56832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0" name="Freeform 10"/>
          <p:cNvSpPr>
            <a:spLocks/>
          </p:cNvSpPr>
          <p:nvPr/>
        </p:nvSpPr>
        <p:spPr bwMode="auto">
          <a:xfrm rot="-7947751">
            <a:off x="2772569" y="5287169"/>
            <a:ext cx="90488"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1" name="Freeform 11"/>
          <p:cNvSpPr>
            <a:spLocks/>
          </p:cNvSpPr>
          <p:nvPr/>
        </p:nvSpPr>
        <p:spPr bwMode="auto">
          <a:xfrm rot="-2279550">
            <a:off x="2705100" y="4346575"/>
            <a:ext cx="100013" cy="52546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2" name="Freeform 12"/>
          <p:cNvSpPr>
            <a:spLocks/>
          </p:cNvSpPr>
          <p:nvPr/>
        </p:nvSpPr>
        <p:spPr bwMode="auto">
          <a:xfrm rot="5400000">
            <a:off x="3833813" y="4816475"/>
            <a:ext cx="90487"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3" name="Freeform 13"/>
          <p:cNvSpPr>
            <a:spLocks/>
          </p:cNvSpPr>
          <p:nvPr/>
        </p:nvSpPr>
        <p:spPr bwMode="auto">
          <a:xfrm flipH="1" flipV="1">
            <a:off x="3238500" y="5516563"/>
            <a:ext cx="98425" cy="52546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4" name="Freeform 14"/>
          <p:cNvSpPr>
            <a:spLocks/>
          </p:cNvSpPr>
          <p:nvPr/>
        </p:nvSpPr>
        <p:spPr bwMode="auto">
          <a:xfrm rot="7750291">
            <a:off x="3754437" y="5207001"/>
            <a:ext cx="93663"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5" name="Freeform 15"/>
          <p:cNvSpPr>
            <a:spLocks/>
          </p:cNvSpPr>
          <p:nvPr/>
        </p:nvSpPr>
        <p:spPr bwMode="auto">
          <a:xfrm rot="3574206">
            <a:off x="3756025" y="4398963"/>
            <a:ext cx="90488"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6"/>
          <p:cNvSpPr>
            <a:spLocks/>
          </p:cNvSpPr>
          <p:nvPr/>
        </p:nvSpPr>
        <p:spPr bwMode="auto">
          <a:xfrm rot="-2279550">
            <a:off x="5095875" y="4381500"/>
            <a:ext cx="100013"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7"/>
          <p:cNvSpPr>
            <a:spLocks/>
          </p:cNvSpPr>
          <p:nvPr/>
        </p:nvSpPr>
        <p:spPr bwMode="auto">
          <a:xfrm>
            <a:off x="5651500" y="4213225"/>
            <a:ext cx="98425"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8"/>
          <p:cNvSpPr>
            <a:spLocks/>
          </p:cNvSpPr>
          <p:nvPr/>
        </p:nvSpPr>
        <p:spPr bwMode="auto">
          <a:xfrm rot="3574206">
            <a:off x="6346825" y="4311650"/>
            <a:ext cx="90488" cy="57308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9"/>
          <p:cNvSpPr>
            <a:spLocks/>
          </p:cNvSpPr>
          <p:nvPr/>
        </p:nvSpPr>
        <p:spPr bwMode="auto">
          <a:xfrm rot="5400000">
            <a:off x="6267451" y="4824412"/>
            <a:ext cx="93662"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Freeform 20"/>
          <p:cNvSpPr>
            <a:spLocks/>
          </p:cNvSpPr>
          <p:nvPr/>
        </p:nvSpPr>
        <p:spPr bwMode="auto">
          <a:xfrm rot="-5400000">
            <a:off x="5048251" y="4822825"/>
            <a:ext cx="93662" cy="57308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1" name="Freeform 21"/>
          <p:cNvSpPr>
            <a:spLocks/>
          </p:cNvSpPr>
          <p:nvPr/>
        </p:nvSpPr>
        <p:spPr bwMode="auto">
          <a:xfrm rot="-7947751">
            <a:off x="5233987" y="5248276"/>
            <a:ext cx="92075"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Oval 22"/>
          <p:cNvSpPr>
            <a:spLocks noChangeArrowheads="1"/>
          </p:cNvSpPr>
          <p:nvPr/>
        </p:nvSpPr>
        <p:spPr bwMode="auto">
          <a:xfrm>
            <a:off x="4284663" y="3716338"/>
            <a:ext cx="2871787" cy="2638425"/>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endParaRPr>
          </a:p>
        </p:txBody>
      </p:sp>
      <p:sp>
        <p:nvSpPr>
          <p:cNvPr id="133143" name="Text Box 23"/>
          <p:cNvSpPr txBox="1">
            <a:spLocks noChangeArrowheads="1"/>
          </p:cNvSpPr>
          <p:nvPr/>
        </p:nvSpPr>
        <p:spPr bwMode="auto">
          <a:xfrm>
            <a:off x="6804025"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 </a:t>
            </a:r>
            <a:r>
              <a:rPr lang="zh-CN" altLang="en-US" sz="2000">
                <a:solidFill>
                  <a:schemeClr val="tx1"/>
                </a:solidFill>
              </a:rPr>
              <a:t>的作用范围</a:t>
            </a:r>
          </a:p>
        </p:txBody>
      </p:sp>
      <p:sp>
        <p:nvSpPr>
          <p:cNvPr id="133144" name="Freeform 24"/>
          <p:cNvSpPr>
            <a:spLocks/>
          </p:cNvSpPr>
          <p:nvPr/>
        </p:nvSpPr>
        <p:spPr bwMode="auto">
          <a:xfrm flipH="1" flipV="1">
            <a:off x="5727700" y="5508625"/>
            <a:ext cx="100013" cy="5270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Freeform 25"/>
          <p:cNvSpPr>
            <a:spLocks/>
          </p:cNvSpPr>
          <p:nvPr/>
        </p:nvSpPr>
        <p:spPr bwMode="auto">
          <a:xfrm rot="7750291">
            <a:off x="6252369" y="5249069"/>
            <a:ext cx="92075"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46" name="Group 26"/>
          <p:cNvGrpSpPr>
            <a:grpSpLocks/>
          </p:cNvGrpSpPr>
          <p:nvPr/>
        </p:nvGrpSpPr>
        <p:grpSpPr bwMode="auto">
          <a:xfrm>
            <a:off x="3067050" y="4806950"/>
            <a:ext cx="395288" cy="414338"/>
            <a:chOff x="2352" y="2061"/>
            <a:chExt cx="246" cy="237"/>
          </a:xfrm>
        </p:grpSpPr>
        <p:pic>
          <p:nvPicPr>
            <p:cNvPr id="133160" name="Picture 27"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1" name="Line 2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47" name="Text Box 29"/>
          <p:cNvSpPr txBox="1">
            <a:spLocks noChangeArrowheads="1"/>
          </p:cNvSpPr>
          <p:nvPr/>
        </p:nvSpPr>
        <p:spPr bwMode="auto">
          <a:xfrm>
            <a:off x="3041650" y="5132388"/>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A</a:t>
            </a:r>
          </a:p>
        </p:txBody>
      </p:sp>
      <p:sp>
        <p:nvSpPr>
          <p:cNvPr id="133148" name="Text Box 30"/>
          <p:cNvSpPr txBox="1">
            <a:spLocks noChangeArrowheads="1"/>
          </p:cNvSpPr>
          <p:nvPr/>
        </p:nvSpPr>
        <p:spPr bwMode="auto">
          <a:xfrm>
            <a:off x="42687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B</a:t>
            </a:r>
          </a:p>
        </p:txBody>
      </p:sp>
      <p:grpSp>
        <p:nvGrpSpPr>
          <p:cNvPr id="133149" name="Group 31"/>
          <p:cNvGrpSpPr>
            <a:grpSpLocks/>
          </p:cNvGrpSpPr>
          <p:nvPr/>
        </p:nvGrpSpPr>
        <p:grpSpPr bwMode="auto">
          <a:xfrm>
            <a:off x="6769100" y="4806950"/>
            <a:ext cx="398463" cy="414338"/>
            <a:chOff x="2352" y="2061"/>
            <a:chExt cx="246" cy="237"/>
          </a:xfrm>
        </p:grpSpPr>
        <p:pic>
          <p:nvPicPr>
            <p:cNvPr id="133158" name="Picture 32"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9" name="Line 33"/>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0" name="Group 34"/>
          <p:cNvGrpSpPr>
            <a:grpSpLocks/>
          </p:cNvGrpSpPr>
          <p:nvPr/>
        </p:nvGrpSpPr>
        <p:grpSpPr bwMode="auto">
          <a:xfrm>
            <a:off x="5530850" y="4806950"/>
            <a:ext cx="398463" cy="414338"/>
            <a:chOff x="2352" y="2061"/>
            <a:chExt cx="246" cy="237"/>
          </a:xfrm>
        </p:grpSpPr>
        <p:pic>
          <p:nvPicPr>
            <p:cNvPr id="133156" name="Picture 35"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7" name="Line 3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1" name="Group 37"/>
          <p:cNvGrpSpPr>
            <a:grpSpLocks/>
          </p:cNvGrpSpPr>
          <p:nvPr/>
        </p:nvGrpSpPr>
        <p:grpSpPr bwMode="auto">
          <a:xfrm>
            <a:off x="4316413" y="4806950"/>
            <a:ext cx="396875" cy="414338"/>
            <a:chOff x="2352" y="2061"/>
            <a:chExt cx="246" cy="237"/>
          </a:xfrm>
        </p:grpSpPr>
        <p:pic>
          <p:nvPicPr>
            <p:cNvPr id="133154" name="Picture 38"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5" name="Line 39"/>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52" name="Text Box 40"/>
          <p:cNvSpPr txBox="1">
            <a:spLocks noChangeArrowheads="1"/>
          </p:cNvSpPr>
          <p:nvPr/>
        </p:nvSpPr>
        <p:spPr bwMode="auto">
          <a:xfrm>
            <a:off x="5491163"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a:t>
            </a:r>
          </a:p>
        </p:txBody>
      </p:sp>
      <p:sp>
        <p:nvSpPr>
          <p:cNvPr id="133153" name="Text Box 41"/>
          <p:cNvSpPr txBox="1">
            <a:spLocks noChangeArrowheads="1"/>
          </p:cNvSpPr>
          <p:nvPr/>
        </p:nvSpPr>
        <p:spPr bwMode="auto">
          <a:xfrm>
            <a:off x="67579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暴露站问题</a:t>
            </a:r>
          </a:p>
        </p:txBody>
      </p:sp>
      <p:sp>
        <p:nvSpPr>
          <p:cNvPr id="13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4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2741" name="Rectangle 5"/>
          <p:cNvSpPr>
            <a:spLocks noGrp="1" noChangeArrowheads="1"/>
          </p:cNvSpPr>
          <p:nvPr>
            <p:ph type="body" idx="1"/>
          </p:nvPr>
        </p:nvSpPr>
        <p:spPr>
          <a:xfrm>
            <a:off x="809625" y="1773238"/>
            <a:ext cx="7958138" cy="1655762"/>
          </a:xfrm>
        </p:spPr>
        <p:txBody>
          <a:bodyPr/>
          <a:lstStyle/>
          <a:p>
            <a:pPr marL="0" indent="0" eaLnBrk="1" hangingPunct="1">
              <a:buFont typeface="Wingdings" pitchFamily="2" charset="2"/>
              <a:buNone/>
              <a:defRPr/>
            </a:pPr>
            <a:r>
              <a:rPr lang="zh-CN" altLang="en-US" sz="2400" smtClean="0"/>
              <a:t>        </a:t>
            </a:r>
            <a:r>
              <a:rPr lang="en-US" altLang="zh-CN" sz="2400" smtClean="0"/>
              <a:t>B</a:t>
            </a:r>
            <a:r>
              <a:rPr lang="zh-CN" altLang="en-US" sz="2400" smtClean="0"/>
              <a:t>向</a:t>
            </a:r>
            <a:r>
              <a:rPr lang="en-US" altLang="zh-CN" sz="2400" smtClean="0"/>
              <a:t>A</a:t>
            </a:r>
            <a:r>
              <a:rPr lang="zh-CN" altLang="en-US" sz="2400" smtClean="0"/>
              <a:t>发送数据，而</a:t>
            </a:r>
            <a:r>
              <a:rPr lang="en-US" altLang="zh-CN" sz="2400" smtClean="0"/>
              <a:t>C</a:t>
            </a:r>
            <a:r>
              <a:rPr lang="zh-CN" altLang="en-US" sz="2400" smtClean="0"/>
              <a:t>又想和</a:t>
            </a:r>
            <a:r>
              <a:rPr lang="en-US" altLang="zh-CN" sz="2400" smtClean="0"/>
              <a:t>D</a:t>
            </a:r>
            <a:r>
              <a:rPr lang="zh-CN" altLang="en-US" sz="2400" smtClean="0"/>
              <a:t>通信。</a:t>
            </a:r>
            <a:r>
              <a:rPr lang="en-US" altLang="zh-CN" sz="2400" smtClean="0"/>
              <a:t>C</a:t>
            </a:r>
            <a:r>
              <a:rPr lang="zh-CN" altLang="en-US" sz="2400" smtClean="0"/>
              <a:t>检测到媒体上有信号，于是就不敢向</a:t>
            </a:r>
            <a:r>
              <a:rPr lang="en-US" altLang="zh-CN" sz="2400" smtClean="0"/>
              <a:t>D</a:t>
            </a:r>
            <a:r>
              <a:rPr lang="zh-CN" altLang="en-US" sz="2400" smtClean="0"/>
              <a:t>发送数据。其实</a:t>
            </a:r>
            <a:r>
              <a:rPr lang="en-US" altLang="zh-CN" sz="2400" smtClean="0"/>
              <a:t>B</a:t>
            </a:r>
            <a:r>
              <a:rPr lang="zh-CN" altLang="en-US" sz="2400" smtClean="0"/>
              <a:t>向</a:t>
            </a:r>
            <a:r>
              <a:rPr lang="en-US" altLang="zh-CN" sz="2400" smtClean="0"/>
              <a:t>A</a:t>
            </a:r>
            <a:r>
              <a:rPr lang="zh-CN" altLang="en-US" sz="2400" smtClean="0"/>
              <a:t>发送数据并不影响</a:t>
            </a:r>
            <a:r>
              <a:rPr lang="en-US" altLang="zh-CN" sz="2400" smtClean="0"/>
              <a:t>C</a:t>
            </a:r>
            <a:r>
              <a:rPr lang="zh-CN" altLang="en-US" sz="2400" smtClean="0"/>
              <a:t>向</a:t>
            </a:r>
            <a:r>
              <a:rPr lang="en-US" altLang="zh-CN" sz="2400" smtClean="0"/>
              <a:t>D</a:t>
            </a:r>
            <a:r>
              <a:rPr lang="zh-CN" altLang="en-US" sz="2400" smtClean="0"/>
              <a:t>发送数据，这就是</a:t>
            </a:r>
            <a:r>
              <a:rPr lang="zh-CN" altLang="en-US" sz="2400" smtClean="0">
                <a:solidFill>
                  <a:srgbClr val="FF0000"/>
                </a:solidFill>
                <a:effectLst>
                  <a:outerShdw blurRad="38100" dist="38100" dir="2700000" algn="tl">
                    <a:srgbClr val="C0C0C0"/>
                  </a:outerShdw>
                </a:effectLst>
              </a:rPr>
              <a:t>暴露站问题</a:t>
            </a:r>
            <a:r>
              <a:rPr lang="en-US" altLang="zh-CN" sz="2400" smtClean="0"/>
              <a:t>(exposed station problem) </a:t>
            </a:r>
            <a:r>
              <a:rPr lang="zh-CN" altLang="en-US" sz="2400" smtClean="0"/>
              <a:t>。 </a:t>
            </a:r>
          </a:p>
        </p:txBody>
      </p:sp>
      <p:sp>
        <p:nvSpPr>
          <p:cNvPr id="134150" name="Oval 42"/>
          <p:cNvSpPr>
            <a:spLocks noChangeArrowheads="1"/>
          </p:cNvSpPr>
          <p:nvPr/>
        </p:nvSpPr>
        <p:spPr bwMode="auto">
          <a:xfrm>
            <a:off x="2528888" y="3525838"/>
            <a:ext cx="2936875" cy="2849562"/>
          </a:xfrm>
          <a:prstGeom prst="ellipse">
            <a:avLst/>
          </a:prstGeom>
          <a:solidFill>
            <a:srgbClr val="FFFF99"/>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mn-lt"/>
              <a:ea typeface="宋体" pitchFamily="2" charset="-122"/>
            </a:endParaRPr>
          </a:p>
        </p:txBody>
      </p:sp>
      <p:sp>
        <p:nvSpPr>
          <p:cNvPr id="134151" name="Text Box 43"/>
          <p:cNvSpPr txBox="1">
            <a:spLocks noChangeArrowheads="1"/>
          </p:cNvSpPr>
          <p:nvPr/>
        </p:nvSpPr>
        <p:spPr bwMode="auto">
          <a:xfrm>
            <a:off x="1187450" y="5876925"/>
            <a:ext cx="16385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dirty="0">
                <a:solidFill>
                  <a:schemeClr val="tx1"/>
                </a:solidFill>
                <a:latin typeface="+mn-lt"/>
                <a:ea typeface="华文新魏" pitchFamily="2" charset="-122"/>
              </a:rPr>
              <a:t>B</a:t>
            </a:r>
            <a:r>
              <a:rPr lang="zh-CN" altLang="en-US" sz="2000" b="0" dirty="0">
                <a:solidFill>
                  <a:schemeClr val="tx1"/>
                </a:solidFill>
                <a:latin typeface="+mn-lt"/>
                <a:ea typeface="华文新魏" pitchFamily="2" charset="-122"/>
              </a:rPr>
              <a:t>的作用范围</a:t>
            </a:r>
          </a:p>
        </p:txBody>
      </p:sp>
      <p:sp>
        <p:nvSpPr>
          <p:cNvPr id="134152" name="Freeform 45"/>
          <p:cNvSpPr>
            <a:spLocks/>
          </p:cNvSpPr>
          <p:nvPr/>
        </p:nvSpPr>
        <p:spPr bwMode="auto">
          <a:xfrm>
            <a:off x="3952875" y="40925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3" name="Oval 46"/>
          <p:cNvSpPr>
            <a:spLocks noChangeArrowheads="1"/>
          </p:cNvSpPr>
          <p:nvPr/>
        </p:nvSpPr>
        <p:spPr bwMode="auto">
          <a:xfrm>
            <a:off x="3779838" y="3500438"/>
            <a:ext cx="2913062" cy="2849562"/>
          </a:xfrm>
          <a:prstGeom prst="ellipse">
            <a:avLst/>
          </a:prstGeom>
          <a:solidFill>
            <a:srgbClr val="008000">
              <a:alpha val="47842"/>
            </a:srgbClr>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latin typeface="+mn-lt"/>
              <a:ea typeface="华文新魏" pitchFamily="2" charset="-122"/>
            </a:endParaRPr>
          </a:p>
        </p:txBody>
      </p:sp>
      <p:sp>
        <p:nvSpPr>
          <p:cNvPr id="134154" name="Text Box 47"/>
          <p:cNvSpPr txBox="1">
            <a:spLocks noChangeArrowheads="1"/>
          </p:cNvSpPr>
          <p:nvPr/>
        </p:nvSpPr>
        <p:spPr bwMode="auto">
          <a:xfrm>
            <a:off x="6443663" y="5876925"/>
            <a:ext cx="16530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a:solidFill>
                  <a:schemeClr val="tx1"/>
                </a:solidFill>
                <a:latin typeface="+mn-lt"/>
                <a:ea typeface="华文新魏" pitchFamily="2" charset="-122"/>
              </a:rPr>
              <a:t>C</a:t>
            </a:r>
            <a:r>
              <a:rPr lang="zh-CN" altLang="en-US" sz="2000" b="0">
                <a:solidFill>
                  <a:schemeClr val="tx1"/>
                </a:solidFill>
                <a:latin typeface="+mn-lt"/>
                <a:ea typeface="华文新魏" pitchFamily="2" charset="-122"/>
              </a:rPr>
              <a:t>的作用范围</a:t>
            </a:r>
          </a:p>
        </p:txBody>
      </p:sp>
      <p:sp>
        <p:nvSpPr>
          <p:cNvPr id="134155" name="Freeform 49"/>
          <p:cNvSpPr>
            <a:spLocks/>
          </p:cNvSpPr>
          <p:nvPr/>
        </p:nvSpPr>
        <p:spPr bwMode="auto">
          <a:xfrm rot="-5400000">
            <a:off x="3304382" y="4761706"/>
            <a:ext cx="101600"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6" name="Freeform 50"/>
          <p:cNvSpPr>
            <a:spLocks/>
          </p:cNvSpPr>
          <p:nvPr/>
        </p:nvSpPr>
        <p:spPr bwMode="auto">
          <a:xfrm rot="-8158777">
            <a:off x="3438525" y="52736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7" name="Freeform 51"/>
          <p:cNvSpPr>
            <a:spLocks/>
          </p:cNvSpPr>
          <p:nvPr/>
        </p:nvSpPr>
        <p:spPr bwMode="auto">
          <a:xfrm rot="-2279550">
            <a:off x="3438525" y="4260850"/>
            <a:ext cx="101600" cy="56673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8" name="Freeform 52"/>
          <p:cNvSpPr>
            <a:spLocks/>
          </p:cNvSpPr>
          <p:nvPr/>
        </p:nvSpPr>
        <p:spPr bwMode="auto">
          <a:xfrm rot="5400000">
            <a:off x="4656138" y="4738688"/>
            <a:ext cx="100012"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9" name="Freeform 53"/>
          <p:cNvSpPr>
            <a:spLocks/>
          </p:cNvSpPr>
          <p:nvPr/>
        </p:nvSpPr>
        <p:spPr bwMode="auto">
          <a:xfrm flipH="1" flipV="1">
            <a:off x="3976688" y="5532438"/>
            <a:ext cx="100012"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0" name="Freeform 54"/>
          <p:cNvSpPr>
            <a:spLocks/>
          </p:cNvSpPr>
          <p:nvPr/>
        </p:nvSpPr>
        <p:spPr bwMode="auto">
          <a:xfrm rot="7750291">
            <a:off x="4501357" y="5222081"/>
            <a:ext cx="101600"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1" name="Freeform 55"/>
          <p:cNvSpPr>
            <a:spLocks/>
          </p:cNvSpPr>
          <p:nvPr/>
        </p:nvSpPr>
        <p:spPr bwMode="auto">
          <a:xfrm rot="3574206">
            <a:off x="4487069" y="4287044"/>
            <a:ext cx="101600"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nvGrpSpPr>
          <p:cNvPr id="134162" name="Group 56"/>
          <p:cNvGrpSpPr>
            <a:grpSpLocks/>
          </p:cNvGrpSpPr>
          <p:nvPr/>
        </p:nvGrpSpPr>
        <p:grpSpPr bwMode="auto">
          <a:xfrm>
            <a:off x="2609850" y="4719638"/>
            <a:ext cx="396875" cy="449262"/>
            <a:chOff x="2352" y="2061"/>
            <a:chExt cx="246" cy="237"/>
          </a:xfrm>
        </p:grpSpPr>
        <p:pic>
          <p:nvPicPr>
            <p:cNvPr id="134179" name="Picture 57"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0" name="Line 5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3" name="Text Box 59"/>
          <p:cNvSpPr txBox="1">
            <a:spLocks noChangeArrowheads="1"/>
          </p:cNvSpPr>
          <p:nvPr/>
        </p:nvSpPr>
        <p:spPr bwMode="auto">
          <a:xfrm>
            <a:off x="2609850"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A</a:t>
            </a:r>
          </a:p>
        </p:txBody>
      </p:sp>
      <p:grpSp>
        <p:nvGrpSpPr>
          <p:cNvPr id="134164" name="Group 60"/>
          <p:cNvGrpSpPr>
            <a:grpSpLocks/>
          </p:cNvGrpSpPr>
          <p:nvPr/>
        </p:nvGrpSpPr>
        <p:grpSpPr bwMode="auto">
          <a:xfrm>
            <a:off x="6269038" y="4719638"/>
            <a:ext cx="393700" cy="449262"/>
            <a:chOff x="2352" y="2061"/>
            <a:chExt cx="246" cy="237"/>
          </a:xfrm>
        </p:grpSpPr>
        <p:pic>
          <p:nvPicPr>
            <p:cNvPr id="134177" name="Picture 61"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8" name="Line 62"/>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5" name="Text Box 63"/>
          <p:cNvSpPr txBox="1">
            <a:spLocks noChangeArrowheads="1"/>
          </p:cNvSpPr>
          <p:nvPr/>
        </p:nvSpPr>
        <p:spPr bwMode="auto">
          <a:xfrm>
            <a:off x="6242050" y="5087938"/>
            <a:ext cx="369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latin typeface="+mn-lt"/>
                <a:ea typeface="华文新魏" pitchFamily="2" charset="-122"/>
              </a:rPr>
              <a:t>D</a:t>
            </a:r>
          </a:p>
        </p:txBody>
      </p:sp>
      <p:grpSp>
        <p:nvGrpSpPr>
          <p:cNvPr id="134166" name="Group 64"/>
          <p:cNvGrpSpPr>
            <a:grpSpLocks/>
          </p:cNvGrpSpPr>
          <p:nvPr/>
        </p:nvGrpSpPr>
        <p:grpSpPr bwMode="auto">
          <a:xfrm>
            <a:off x="5070475" y="4719638"/>
            <a:ext cx="395288" cy="449262"/>
            <a:chOff x="2352" y="2061"/>
            <a:chExt cx="246" cy="237"/>
          </a:xfrm>
        </p:grpSpPr>
        <p:pic>
          <p:nvPicPr>
            <p:cNvPr id="134175" name="Picture 65"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6" name="Line 6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7" name="Text Box 67"/>
          <p:cNvSpPr txBox="1">
            <a:spLocks noChangeArrowheads="1"/>
          </p:cNvSpPr>
          <p:nvPr/>
        </p:nvSpPr>
        <p:spPr bwMode="auto">
          <a:xfrm>
            <a:off x="5043488"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C</a:t>
            </a:r>
          </a:p>
        </p:txBody>
      </p:sp>
      <p:grpSp>
        <p:nvGrpSpPr>
          <p:cNvPr id="134168" name="Group 68"/>
          <p:cNvGrpSpPr>
            <a:grpSpLocks/>
          </p:cNvGrpSpPr>
          <p:nvPr/>
        </p:nvGrpSpPr>
        <p:grpSpPr bwMode="auto">
          <a:xfrm>
            <a:off x="3781425" y="4719638"/>
            <a:ext cx="396875" cy="449262"/>
            <a:chOff x="2352" y="2061"/>
            <a:chExt cx="246" cy="237"/>
          </a:xfrm>
        </p:grpSpPr>
        <p:pic>
          <p:nvPicPr>
            <p:cNvPr id="134173" name="Picture 69"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4" name="Line 70"/>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9" name="Text Box 71"/>
          <p:cNvSpPr txBox="1">
            <a:spLocks noChangeArrowheads="1"/>
          </p:cNvSpPr>
          <p:nvPr/>
        </p:nvSpPr>
        <p:spPr bwMode="auto">
          <a:xfrm>
            <a:off x="3770313"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B</a:t>
            </a:r>
          </a:p>
        </p:txBody>
      </p:sp>
      <p:grpSp>
        <p:nvGrpSpPr>
          <p:cNvPr id="134170" name="Group 72"/>
          <p:cNvGrpSpPr>
            <a:grpSpLocks/>
          </p:cNvGrpSpPr>
          <p:nvPr/>
        </p:nvGrpSpPr>
        <p:grpSpPr bwMode="auto">
          <a:xfrm>
            <a:off x="5465763" y="4503738"/>
            <a:ext cx="863600" cy="492125"/>
            <a:chOff x="3559" y="2085"/>
            <a:chExt cx="542" cy="360"/>
          </a:xfrm>
        </p:grpSpPr>
        <p:sp>
          <p:nvSpPr>
            <p:cNvPr id="134171" name="Line 73"/>
            <p:cNvSpPr>
              <a:spLocks noChangeShapeType="1"/>
            </p:cNvSpPr>
            <p:nvPr/>
          </p:nvSpPr>
          <p:spPr bwMode="auto">
            <a:xfrm>
              <a:off x="3559" y="2445"/>
              <a:ext cx="542" cy="0"/>
            </a:xfrm>
            <a:prstGeom prst="line">
              <a:avLst/>
            </a:prstGeom>
            <a:noFill/>
            <a:ln w="76200">
              <a:solidFill>
                <a:srgbClr val="FF0000"/>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34172" name="Text Box 74"/>
            <p:cNvSpPr txBox="1">
              <a:spLocks noChangeArrowheads="1"/>
            </p:cNvSpPr>
            <p:nvPr/>
          </p:nvSpPr>
          <p:spPr bwMode="auto">
            <a:xfrm>
              <a:off x="3674" y="2085"/>
              <a:ext cx="40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hlink"/>
                  </a:solidFill>
                  <a:latin typeface="+mn-lt"/>
                  <a:ea typeface="华文新魏" pitchFamily="2" charset="-122"/>
                </a:rPr>
                <a:t>？</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403350" y="476250"/>
            <a:ext cx="5905500" cy="1008063"/>
          </a:xfrm>
        </p:spPr>
        <p:txBody>
          <a:bodyPr/>
          <a:lstStyle/>
          <a:p>
            <a:pPr eaLnBrk="1" hangingPunct="1"/>
            <a:r>
              <a:rPr lang="en-US" altLang="zh-CN" b="1" smtClean="0">
                <a:effectLst/>
              </a:rPr>
              <a:t>DCF</a:t>
            </a:r>
            <a:r>
              <a:rPr lang="en-US" altLang="zh-CN" sz="4000" b="1" smtClean="0">
                <a:effectLst/>
              </a:rPr>
              <a:t> </a:t>
            </a:r>
            <a:br>
              <a:rPr lang="en-US" altLang="zh-CN" sz="4000" b="1" smtClean="0">
                <a:effectLst/>
              </a:rPr>
            </a:br>
            <a:r>
              <a:rPr lang="en-US" altLang="zh-CN" sz="2400" b="1" smtClean="0">
                <a:effectLst/>
              </a:rPr>
              <a:t>(Distributed Coordination Function)</a:t>
            </a:r>
            <a:endParaRPr lang="zh-CN" altLang="en-US" sz="2400" b="1" smtClean="0">
              <a:effectLst/>
            </a:endParaRPr>
          </a:p>
        </p:txBody>
      </p:sp>
      <p:sp>
        <p:nvSpPr>
          <p:cNvPr id="13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517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11717" name="Rectangle 5"/>
          <p:cNvSpPr>
            <a:spLocks noGrp="1" noChangeArrowheads="1"/>
          </p:cNvSpPr>
          <p:nvPr>
            <p:ph type="body" idx="1"/>
          </p:nvPr>
        </p:nvSpPr>
        <p:spPr>
          <a:xfrm>
            <a:off x="809625" y="2708275"/>
            <a:ext cx="7958138" cy="2449513"/>
          </a:xfrm>
        </p:spPr>
        <p:txBody>
          <a:bodyPr/>
          <a:lstStyle/>
          <a:p>
            <a:pPr marL="0" indent="0" eaLnBrk="1" hangingPunct="1">
              <a:lnSpc>
                <a:spcPct val="150000"/>
              </a:lnSpc>
              <a:buFont typeface="Wingdings" pitchFamily="2" charset="2"/>
              <a:buNone/>
              <a:defRPr/>
            </a:pPr>
            <a:r>
              <a:rPr lang="en-US" altLang="zh-CN" dirty="0" smtClean="0"/>
              <a:t>       DCF</a:t>
            </a:r>
            <a:r>
              <a:rPr lang="zh-CN" altLang="en-US" dirty="0" smtClean="0"/>
              <a:t>使用</a:t>
            </a:r>
            <a:r>
              <a:rPr lang="en-US" altLang="zh-CN" dirty="0" smtClean="0">
                <a:solidFill>
                  <a:srgbClr val="FF0000"/>
                </a:solidFill>
                <a:effectLst>
                  <a:outerShdw blurRad="38100" dist="38100" dir="2700000" algn="tl">
                    <a:srgbClr val="C0C0C0"/>
                  </a:outerShdw>
                </a:effectLst>
              </a:rPr>
              <a:t>CSMA/CA</a:t>
            </a:r>
            <a:r>
              <a:rPr lang="zh-CN" altLang="en-US" dirty="0" smtClean="0"/>
              <a:t>（避免冲突的</a:t>
            </a:r>
            <a:r>
              <a:rPr lang="en-US" altLang="zh-CN" dirty="0" smtClean="0"/>
              <a:t>CSMA</a:t>
            </a:r>
            <a:r>
              <a:rPr lang="zh-CN" altLang="en-US" dirty="0" smtClean="0"/>
              <a:t>）分布式接入算法，让各个站通过争用信道来获取发送权，</a:t>
            </a:r>
            <a:r>
              <a:rPr lang="en-US" altLang="zh-CN" dirty="0" smtClean="0"/>
              <a:t> </a:t>
            </a:r>
            <a:r>
              <a:rPr lang="zh-CN" altLang="en-US" dirty="0" smtClean="0"/>
              <a:t>向上提供争用服务。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eaLnBrk="1" hangingPunct="1">
              <a:defRPr/>
            </a:pPr>
            <a:r>
              <a:rPr lang="zh-CN" altLang="en-US" smtClean="0"/>
              <a:t>图示原理</a:t>
            </a:r>
            <a:endParaRPr lang="zh-CN" altLang="en-US" b="1" smtClean="0"/>
          </a:p>
        </p:txBody>
      </p:sp>
      <p:sp>
        <p:nvSpPr>
          <p:cNvPr id="16387"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16388" name="Object 7"/>
          <p:cNvGraphicFramePr>
            <a:graphicFrameLocks noGrp="1" noChangeAspect="1"/>
          </p:cNvGraphicFramePr>
          <p:nvPr>
            <p:ph idx="4294967295"/>
          </p:nvPr>
        </p:nvGraphicFramePr>
        <p:xfrm>
          <a:off x="2195513" y="1773238"/>
          <a:ext cx="576262" cy="533400"/>
        </p:xfrm>
        <a:graphic>
          <a:graphicData uri="http://schemas.openxmlformats.org/presentationml/2006/ole">
            <mc:AlternateContent xmlns:mc="http://schemas.openxmlformats.org/markup-compatibility/2006">
              <mc:Choice xmlns:v="urn:schemas-microsoft-com:vml" Requires="v">
                <p:oleObj spid="_x0000_s16946" name="Visio" r:id="rId6" imgW="710565" imgH="659511" progId="Visio.Drawing.11">
                  <p:embed/>
                </p:oleObj>
              </mc:Choice>
              <mc:Fallback>
                <p:oleObj name="Visio" r:id="rId6" imgW="710565" imgH="659511"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Line 10"/>
          <p:cNvSpPr>
            <a:spLocks noChangeShapeType="1"/>
          </p:cNvSpPr>
          <p:nvPr/>
        </p:nvSpPr>
        <p:spPr bwMode="auto">
          <a:xfrm>
            <a:off x="2195513" y="2565400"/>
            <a:ext cx="56165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0" name="Line 11"/>
          <p:cNvSpPr>
            <a:spLocks noChangeShapeType="1"/>
          </p:cNvSpPr>
          <p:nvPr/>
        </p:nvSpPr>
        <p:spPr bwMode="auto">
          <a:xfrm>
            <a:off x="255587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1" name="Object 14"/>
          <p:cNvGraphicFramePr>
            <a:graphicFrameLocks noChangeAspect="1"/>
          </p:cNvGraphicFramePr>
          <p:nvPr/>
        </p:nvGraphicFramePr>
        <p:xfrm>
          <a:off x="3635375" y="1773238"/>
          <a:ext cx="576263" cy="533400"/>
        </p:xfrm>
        <a:graphic>
          <a:graphicData uri="http://schemas.openxmlformats.org/presentationml/2006/ole">
            <mc:AlternateContent xmlns:mc="http://schemas.openxmlformats.org/markup-compatibility/2006">
              <mc:Choice xmlns:v="urn:schemas-microsoft-com:vml" Requires="v">
                <p:oleObj spid="_x0000_s16947" name="Visio" r:id="rId8" imgW="710565" imgH="659511" progId="Visio.Drawing.11">
                  <p:embed/>
                </p:oleObj>
              </mc:Choice>
              <mc:Fallback>
                <p:oleObj name="Visio" r:id="rId8" imgW="710565" imgH="659511" progId="Visio.Drawing.11">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2" name="Line 15"/>
          <p:cNvSpPr>
            <a:spLocks noChangeShapeType="1"/>
          </p:cNvSpPr>
          <p:nvPr/>
        </p:nvSpPr>
        <p:spPr bwMode="auto">
          <a:xfrm>
            <a:off x="399573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3" name="Object 16"/>
          <p:cNvGraphicFramePr>
            <a:graphicFrameLocks noChangeAspect="1"/>
          </p:cNvGraphicFramePr>
          <p:nvPr/>
        </p:nvGraphicFramePr>
        <p:xfrm>
          <a:off x="5580063" y="1773238"/>
          <a:ext cx="576262" cy="533400"/>
        </p:xfrm>
        <a:graphic>
          <a:graphicData uri="http://schemas.openxmlformats.org/presentationml/2006/ole">
            <mc:AlternateContent xmlns:mc="http://schemas.openxmlformats.org/markup-compatibility/2006">
              <mc:Choice xmlns:v="urn:schemas-microsoft-com:vml" Requires="v">
                <p:oleObj spid="_x0000_s16948" name="Visio" r:id="rId9" imgW="710565" imgH="659511" progId="Visio.Drawing.11">
                  <p:embed/>
                </p:oleObj>
              </mc:Choice>
              <mc:Fallback>
                <p:oleObj name="Visio" r:id="rId9" imgW="710565" imgH="659511" progId="Visio.Drawing.11">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Line 17"/>
          <p:cNvSpPr>
            <a:spLocks noChangeShapeType="1"/>
          </p:cNvSpPr>
          <p:nvPr/>
        </p:nvSpPr>
        <p:spPr bwMode="auto">
          <a:xfrm>
            <a:off x="594042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5" name="Object 18"/>
          <p:cNvGraphicFramePr>
            <a:graphicFrameLocks noChangeAspect="1"/>
          </p:cNvGraphicFramePr>
          <p:nvPr/>
        </p:nvGraphicFramePr>
        <p:xfrm>
          <a:off x="7019925" y="1773238"/>
          <a:ext cx="576263" cy="533400"/>
        </p:xfrm>
        <a:graphic>
          <a:graphicData uri="http://schemas.openxmlformats.org/presentationml/2006/ole">
            <mc:AlternateContent xmlns:mc="http://schemas.openxmlformats.org/markup-compatibility/2006">
              <mc:Choice xmlns:v="urn:schemas-microsoft-com:vml" Requires="v">
                <p:oleObj spid="_x0000_s16949" name="Visio" r:id="rId10" imgW="710565" imgH="659511" progId="Visio.Drawing.11">
                  <p:embed/>
                </p:oleObj>
              </mc:Choice>
              <mc:Fallback>
                <p:oleObj name="Visio" r:id="rId10" imgW="710565" imgH="659511" progId="Visio.Drawing.11">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6" name="Line 19"/>
          <p:cNvSpPr>
            <a:spLocks noChangeShapeType="1"/>
          </p:cNvSpPr>
          <p:nvPr/>
        </p:nvSpPr>
        <p:spPr bwMode="auto">
          <a:xfrm>
            <a:off x="738028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7" name="Text Box 22"/>
          <p:cNvSpPr txBox="1">
            <a:spLocks noChangeArrowheads="1"/>
          </p:cNvSpPr>
          <p:nvPr/>
        </p:nvSpPr>
        <p:spPr bwMode="auto">
          <a:xfrm>
            <a:off x="4643438" y="1773238"/>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850967" name="Text Box 23"/>
          <p:cNvSpPr txBox="1">
            <a:spLocks noChangeArrowheads="1"/>
          </p:cNvSpPr>
          <p:nvPr/>
        </p:nvSpPr>
        <p:spPr bwMode="auto">
          <a:xfrm>
            <a:off x="900113" y="5876925"/>
            <a:ext cx="7559675" cy="425450"/>
          </a:xfrm>
          <a:prstGeom prst="rect">
            <a:avLst/>
          </a:prstGeom>
          <a:solidFill>
            <a:srgbClr val="FFFF99"/>
          </a:solidFill>
          <a:ln w="28575">
            <a:solidFill>
              <a:schemeClr val="tx1"/>
            </a:solidFill>
            <a:miter lim="800000"/>
            <a:headEnd/>
            <a:tailEnd/>
          </a:ln>
          <a:effectLst>
            <a:outerShdw dist="107763" dir="2700000" algn="ctr" rotWithShape="0">
              <a:srgbClr val="00002E">
                <a:alpha val="50000"/>
              </a:srgbClr>
            </a:outerShdw>
          </a:effec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一帧发送成功的条件是</a:t>
            </a:r>
            <a:r>
              <a:rPr lang="zh-CN" altLang="en-US" sz="2000">
                <a:solidFill>
                  <a:schemeClr val="tx1"/>
                </a:solidFill>
                <a:ea typeface="楷体_GB2312" pitchFamily="49" charset="-122"/>
              </a:rPr>
              <a:t>：</a:t>
            </a:r>
            <a:r>
              <a:rPr lang="zh-CN" altLang="en-US" sz="2000">
                <a:solidFill>
                  <a:srgbClr val="FF0000"/>
                </a:solidFill>
                <a:ea typeface="楷体_GB2312" pitchFamily="49" charset="-122"/>
              </a:rPr>
              <a:t>该帧与其前后两帧的时间间隔应大于</a:t>
            </a:r>
            <a:r>
              <a:rPr lang="en-US" altLang="zh-CN" sz="2000">
                <a:solidFill>
                  <a:srgbClr val="FF0000"/>
                </a:solidFill>
                <a:ea typeface="楷体_GB2312" pitchFamily="49" charset="-122"/>
              </a:rPr>
              <a:t>T</a:t>
            </a:r>
            <a:r>
              <a:rPr lang="en-US" altLang="zh-CN" sz="2000" baseline="-25000">
                <a:solidFill>
                  <a:srgbClr val="FF0000"/>
                </a:solidFill>
                <a:ea typeface="楷体_GB2312" pitchFamily="49" charset="-122"/>
              </a:rPr>
              <a:t>0</a:t>
            </a:r>
            <a:endParaRPr lang="zh-CN" altLang="en-US" sz="2000">
              <a:solidFill>
                <a:srgbClr val="FF0000"/>
              </a:solidFill>
              <a:ea typeface="楷体_GB2312" pitchFamily="49" charset="-122"/>
            </a:endParaRPr>
          </a:p>
        </p:txBody>
      </p:sp>
      <p:sp>
        <p:nvSpPr>
          <p:cNvPr id="16399" name="Text Box 24"/>
          <p:cNvSpPr txBox="1">
            <a:spLocks noChangeArrowheads="1"/>
          </p:cNvSpPr>
          <p:nvPr/>
        </p:nvSpPr>
        <p:spPr bwMode="auto">
          <a:xfrm>
            <a:off x="1690688" y="1700213"/>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00" name="Text Box 25"/>
          <p:cNvSpPr txBox="1">
            <a:spLocks noChangeArrowheads="1"/>
          </p:cNvSpPr>
          <p:nvPr/>
        </p:nvSpPr>
        <p:spPr bwMode="auto">
          <a:xfrm>
            <a:off x="3132138" y="1700213"/>
            <a:ext cx="6477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01" name="Text Box 26"/>
          <p:cNvSpPr txBox="1">
            <a:spLocks noChangeArrowheads="1"/>
          </p:cNvSpPr>
          <p:nvPr/>
        </p:nvSpPr>
        <p:spPr bwMode="auto">
          <a:xfrm>
            <a:off x="4932363"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02" name="Text Box 27"/>
          <p:cNvSpPr txBox="1">
            <a:spLocks noChangeArrowheads="1"/>
          </p:cNvSpPr>
          <p:nvPr/>
        </p:nvSpPr>
        <p:spPr bwMode="auto">
          <a:xfrm>
            <a:off x="6372225"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03" name="Oval 28"/>
          <p:cNvSpPr>
            <a:spLocks noChangeArrowheads="1"/>
          </p:cNvSpPr>
          <p:nvPr/>
        </p:nvSpPr>
        <p:spPr bwMode="auto">
          <a:xfrm>
            <a:off x="2501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4" name="Oval 29"/>
          <p:cNvSpPr>
            <a:spLocks noChangeArrowheads="1"/>
          </p:cNvSpPr>
          <p:nvPr/>
        </p:nvSpPr>
        <p:spPr bwMode="auto">
          <a:xfrm>
            <a:off x="39338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5" name="Oval 30"/>
          <p:cNvSpPr>
            <a:spLocks noChangeArrowheads="1"/>
          </p:cNvSpPr>
          <p:nvPr/>
        </p:nvSpPr>
        <p:spPr bwMode="auto">
          <a:xfrm>
            <a:off x="58769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6" name="Oval 31"/>
          <p:cNvSpPr>
            <a:spLocks noChangeArrowheads="1"/>
          </p:cNvSpPr>
          <p:nvPr/>
        </p:nvSpPr>
        <p:spPr bwMode="auto">
          <a:xfrm>
            <a:off x="7327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7" name="Line 34"/>
          <p:cNvSpPr>
            <a:spLocks noChangeShapeType="1"/>
          </p:cNvSpPr>
          <p:nvPr/>
        </p:nvSpPr>
        <p:spPr bwMode="auto">
          <a:xfrm flipV="1">
            <a:off x="1547813" y="4221163"/>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8" name="Line 35"/>
          <p:cNvSpPr>
            <a:spLocks noChangeShapeType="1"/>
          </p:cNvSpPr>
          <p:nvPr/>
        </p:nvSpPr>
        <p:spPr bwMode="auto">
          <a:xfrm flipV="1">
            <a:off x="1547813" y="47244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9" name="Text Box 36"/>
          <p:cNvSpPr txBox="1">
            <a:spLocks noChangeArrowheads="1"/>
          </p:cNvSpPr>
          <p:nvPr/>
        </p:nvSpPr>
        <p:spPr bwMode="auto">
          <a:xfrm>
            <a:off x="971550" y="292417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10" name="Text Box 37"/>
          <p:cNvSpPr txBox="1">
            <a:spLocks noChangeArrowheads="1"/>
          </p:cNvSpPr>
          <p:nvPr/>
        </p:nvSpPr>
        <p:spPr bwMode="auto">
          <a:xfrm>
            <a:off x="971550" y="3429000"/>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11" name="Text Box 39"/>
          <p:cNvSpPr txBox="1">
            <a:spLocks noChangeArrowheads="1"/>
          </p:cNvSpPr>
          <p:nvPr/>
        </p:nvSpPr>
        <p:spPr bwMode="auto">
          <a:xfrm>
            <a:off x="684213" y="400526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12" name="Text Box 40"/>
          <p:cNvSpPr txBox="1">
            <a:spLocks noChangeArrowheads="1"/>
          </p:cNvSpPr>
          <p:nvPr/>
        </p:nvSpPr>
        <p:spPr bwMode="auto">
          <a:xfrm>
            <a:off x="828675" y="4508500"/>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13" name="Text Box 41"/>
          <p:cNvSpPr txBox="1">
            <a:spLocks noChangeArrowheads="1"/>
          </p:cNvSpPr>
          <p:nvPr/>
        </p:nvSpPr>
        <p:spPr bwMode="auto">
          <a:xfrm>
            <a:off x="1547813" y="3573463"/>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16414" name="Rectangle 43"/>
          <p:cNvSpPr>
            <a:spLocks noChangeArrowheads="1"/>
          </p:cNvSpPr>
          <p:nvPr/>
        </p:nvSpPr>
        <p:spPr bwMode="auto">
          <a:xfrm>
            <a:off x="1835150" y="285115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1</a:t>
            </a:r>
          </a:p>
        </p:txBody>
      </p:sp>
      <p:sp>
        <p:nvSpPr>
          <p:cNvPr id="16415" name="Rectangle 44"/>
          <p:cNvSpPr>
            <a:spLocks noChangeArrowheads="1"/>
          </p:cNvSpPr>
          <p:nvPr/>
        </p:nvSpPr>
        <p:spPr bwMode="auto">
          <a:xfrm>
            <a:off x="2627313" y="3355975"/>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2</a:t>
            </a:r>
          </a:p>
        </p:txBody>
      </p:sp>
      <p:sp>
        <p:nvSpPr>
          <p:cNvPr id="16416" name="Rectangle 45"/>
          <p:cNvSpPr>
            <a:spLocks noChangeArrowheads="1"/>
          </p:cNvSpPr>
          <p:nvPr/>
        </p:nvSpPr>
        <p:spPr bwMode="auto">
          <a:xfrm>
            <a:off x="3275013" y="3932238"/>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3</a:t>
            </a:r>
          </a:p>
        </p:txBody>
      </p:sp>
      <p:sp>
        <p:nvSpPr>
          <p:cNvPr id="16417" name="Rectangle 46"/>
          <p:cNvSpPr>
            <a:spLocks noChangeArrowheads="1"/>
          </p:cNvSpPr>
          <p:nvPr/>
        </p:nvSpPr>
        <p:spPr bwMode="auto">
          <a:xfrm>
            <a:off x="3995738" y="4435475"/>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4</a:t>
            </a:r>
          </a:p>
        </p:txBody>
      </p:sp>
      <p:sp>
        <p:nvSpPr>
          <p:cNvPr id="16418" name="Rectangle 47"/>
          <p:cNvSpPr>
            <a:spLocks noChangeArrowheads="1"/>
          </p:cNvSpPr>
          <p:nvPr/>
        </p:nvSpPr>
        <p:spPr bwMode="auto">
          <a:xfrm>
            <a:off x="4930775" y="3355975"/>
            <a:ext cx="360363"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5</a:t>
            </a:r>
          </a:p>
        </p:txBody>
      </p:sp>
      <p:sp>
        <p:nvSpPr>
          <p:cNvPr id="16419" name="Rectangle 48"/>
          <p:cNvSpPr>
            <a:spLocks noChangeArrowheads="1"/>
          </p:cNvSpPr>
          <p:nvPr/>
        </p:nvSpPr>
        <p:spPr bwMode="auto">
          <a:xfrm>
            <a:off x="5580063" y="2851150"/>
            <a:ext cx="358775"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6</a:t>
            </a:r>
          </a:p>
        </p:txBody>
      </p:sp>
      <p:sp>
        <p:nvSpPr>
          <p:cNvPr id="16420" name="Rectangle 49"/>
          <p:cNvSpPr>
            <a:spLocks noChangeArrowheads="1"/>
          </p:cNvSpPr>
          <p:nvPr/>
        </p:nvSpPr>
        <p:spPr bwMode="auto">
          <a:xfrm>
            <a:off x="6156325" y="3932238"/>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7</a:t>
            </a:r>
          </a:p>
        </p:txBody>
      </p:sp>
      <p:sp>
        <p:nvSpPr>
          <p:cNvPr id="16421" name="Rectangle 50"/>
          <p:cNvSpPr>
            <a:spLocks noChangeArrowheads="1"/>
          </p:cNvSpPr>
          <p:nvPr/>
        </p:nvSpPr>
        <p:spPr bwMode="auto">
          <a:xfrm>
            <a:off x="3130550" y="3355975"/>
            <a:ext cx="144463" cy="287338"/>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2" name="Line 33"/>
          <p:cNvSpPr>
            <a:spLocks noChangeShapeType="1"/>
          </p:cNvSpPr>
          <p:nvPr/>
        </p:nvSpPr>
        <p:spPr bwMode="auto">
          <a:xfrm flipV="1">
            <a:off x="1547813" y="36449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3" name="Line 32"/>
          <p:cNvSpPr>
            <a:spLocks noChangeShapeType="1"/>
          </p:cNvSpPr>
          <p:nvPr/>
        </p:nvSpPr>
        <p:spPr bwMode="auto">
          <a:xfrm flipV="1">
            <a:off x="1547813" y="314007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4" name="Rectangle 51"/>
          <p:cNvSpPr>
            <a:spLocks noChangeArrowheads="1"/>
          </p:cNvSpPr>
          <p:nvPr/>
        </p:nvSpPr>
        <p:spPr bwMode="auto">
          <a:xfrm>
            <a:off x="3130550" y="3932238"/>
            <a:ext cx="144463" cy="287337"/>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5" name="Rectangle 52"/>
          <p:cNvSpPr>
            <a:spLocks noChangeArrowheads="1"/>
          </p:cNvSpPr>
          <p:nvPr/>
        </p:nvSpPr>
        <p:spPr bwMode="auto">
          <a:xfrm>
            <a:off x="5291138" y="2851150"/>
            <a:ext cx="288925"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6" name="Rectangle 53"/>
          <p:cNvSpPr>
            <a:spLocks noChangeArrowheads="1"/>
          </p:cNvSpPr>
          <p:nvPr/>
        </p:nvSpPr>
        <p:spPr bwMode="auto">
          <a:xfrm>
            <a:off x="5291138" y="3355975"/>
            <a:ext cx="287337"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7" name="Line 54"/>
          <p:cNvSpPr>
            <a:spLocks noChangeShapeType="1"/>
          </p:cNvSpPr>
          <p:nvPr/>
        </p:nvSpPr>
        <p:spPr bwMode="auto">
          <a:xfrm>
            <a:off x="3275013" y="3500438"/>
            <a:ext cx="1655762"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8" name="Line 55"/>
          <p:cNvSpPr>
            <a:spLocks noChangeShapeType="1"/>
          </p:cNvSpPr>
          <p:nvPr/>
        </p:nvSpPr>
        <p:spPr bwMode="auto">
          <a:xfrm>
            <a:off x="3779838" y="4076700"/>
            <a:ext cx="23764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9" name="Line 56"/>
          <p:cNvSpPr>
            <a:spLocks noChangeShapeType="1"/>
          </p:cNvSpPr>
          <p:nvPr/>
        </p:nvSpPr>
        <p:spPr bwMode="auto">
          <a:xfrm>
            <a:off x="5938838" y="2995613"/>
            <a:ext cx="10810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0" name="Line 57"/>
          <p:cNvSpPr>
            <a:spLocks noChangeShapeType="1"/>
          </p:cNvSpPr>
          <p:nvPr/>
        </p:nvSpPr>
        <p:spPr bwMode="auto">
          <a:xfrm>
            <a:off x="5580063" y="3500438"/>
            <a:ext cx="1079500"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1" name="Text Box 58"/>
          <p:cNvSpPr txBox="1">
            <a:spLocks noChangeArrowheads="1"/>
          </p:cNvSpPr>
          <p:nvPr/>
        </p:nvSpPr>
        <p:spPr bwMode="auto">
          <a:xfrm>
            <a:off x="8243888" y="292417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2" name="Text Box 59"/>
          <p:cNvSpPr txBox="1">
            <a:spLocks noChangeArrowheads="1"/>
          </p:cNvSpPr>
          <p:nvPr/>
        </p:nvSpPr>
        <p:spPr bwMode="auto">
          <a:xfrm>
            <a:off x="8243888" y="34290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3" name="Text Box 60"/>
          <p:cNvSpPr txBox="1">
            <a:spLocks noChangeArrowheads="1"/>
          </p:cNvSpPr>
          <p:nvPr/>
        </p:nvSpPr>
        <p:spPr bwMode="auto">
          <a:xfrm>
            <a:off x="8243888" y="4005263"/>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4" name="Text Box 61"/>
          <p:cNvSpPr txBox="1">
            <a:spLocks noChangeArrowheads="1"/>
          </p:cNvSpPr>
          <p:nvPr/>
        </p:nvSpPr>
        <p:spPr bwMode="auto">
          <a:xfrm>
            <a:off x="8243888" y="45085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5" name="Text Box 62"/>
          <p:cNvSpPr txBox="1">
            <a:spLocks noChangeArrowheads="1"/>
          </p:cNvSpPr>
          <p:nvPr/>
        </p:nvSpPr>
        <p:spPr bwMode="auto">
          <a:xfrm>
            <a:off x="5938838" y="270827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6" name="Text Box 63"/>
          <p:cNvSpPr txBox="1">
            <a:spLocks noChangeArrowheads="1"/>
          </p:cNvSpPr>
          <p:nvPr/>
        </p:nvSpPr>
        <p:spPr bwMode="auto">
          <a:xfrm>
            <a:off x="3563938"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7" name="Text Box 64"/>
          <p:cNvSpPr txBox="1">
            <a:spLocks noChangeArrowheads="1"/>
          </p:cNvSpPr>
          <p:nvPr/>
        </p:nvSpPr>
        <p:spPr bwMode="auto">
          <a:xfrm>
            <a:off x="5580063"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8" name="Text Box 65"/>
          <p:cNvSpPr txBox="1">
            <a:spLocks noChangeArrowheads="1"/>
          </p:cNvSpPr>
          <p:nvPr/>
        </p:nvSpPr>
        <p:spPr bwMode="auto">
          <a:xfrm>
            <a:off x="4427538" y="378936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9" name="Line 66"/>
          <p:cNvSpPr>
            <a:spLocks noChangeShapeType="1"/>
          </p:cNvSpPr>
          <p:nvPr/>
        </p:nvSpPr>
        <p:spPr bwMode="auto">
          <a:xfrm>
            <a:off x="18351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0" name="Line 67"/>
          <p:cNvSpPr>
            <a:spLocks noChangeShapeType="1"/>
          </p:cNvSpPr>
          <p:nvPr/>
        </p:nvSpPr>
        <p:spPr bwMode="auto">
          <a:xfrm>
            <a:off x="24828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1" name="Line 68"/>
          <p:cNvSpPr>
            <a:spLocks noChangeShapeType="1"/>
          </p:cNvSpPr>
          <p:nvPr/>
        </p:nvSpPr>
        <p:spPr bwMode="auto">
          <a:xfrm>
            <a:off x="18351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2" name="Text Box 69"/>
          <p:cNvSpPr txBox="1">
            <a:spLocks noChangeArrowheads="1"/>
          </p:cNvSpPr>
          <p:nvPr/>
        </p:nvSpPr>
        <p:spPr bwMode="auto">
          <a:xfrm>
            <a:off x="1979613" y="30670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43" name="Line 72"/>
          <p:cNvSpPr>
            <a:spLocks noChangeShapeType="1"/>
          </p:cNvSpPr>
          <p:nvPr/>
        </p:nvSpPr>
        <p:spPr bwMode="auto">
          <a:xfrm flipH="1">
            <a:off x="22669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4" name="Line 74"/>
          <p:cNvSpPr>
            <a:spLocks noChangeShapeType="1"/>
          </p:cNvSpPr>
          <p:nvPr/>
        </p:nvSpPr>
        <p:spPr bwMode="auto">
          <a:xfrm flipV="1">
            <a:off x="1547813" y="522922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5" name="Text Box 75"/>
          <p:cNvSpPr txBox="1">
            <a:spLocks noChangeArrowheads="1"/>
          </p:cNvSpPr>
          <p:nvPr/>
        </p:nvSpPr>
        <p:spPr bwMode="auto">
          <a:xfrm>
            <a:off x="539750" y="4940300"/>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帧到达</a:t>
            </a:r>
          </a:p>
        </p:txBody>
      </p:sp>
      <p:sp>
        <p:nvSpPr>
          <p:cNvPr id="16446" name="Line 76"/>
          <p:cNvSpPr>
            <a:spLocks noChangeShapeType="1"/>
          </p:cNvSpPr>
          <p:nvPr/>
        </p:nvSpPr>
        <p:spPr bwMode="auto">
          <a:xfrm>
            <a:off x="1835150"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7" name="Line 77"/>
          <p:cNvSpPr>
            <a:spLocks noChangeShapeType="1"/>
          </p:cNvSpPr>
          <p:nvPr/>
        </p:nvSpPr>
        <p:spPr bwMode="auto">
          <a:xfrm>
            <a:off x="2627313"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8" name="Line 78"/>
          <p:cNvSpPr>
            <a:spLocks noChangeShapeType="1"/>
          </p:cNvSpPr>
          <p:nvPr/>
        </p:nvSpPr>
        <p:spPr bwMode="auto">
          <a:xfrm>
            <a:off x="3130550"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9" name="Line 79"/>
          <p:cNvSpPr>
            <a:spLocks noChangeShapeType="1"/>
          </p:cNvSpPr>
          <p:nvPr/>
        </p:nvSpPr>
        <p:spPr bwMode="auto">
          <a:xfrm>
            <a:off x="3995738"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0" name="Line 80"/>
          <p:cNvSpPr>
            <a:spLocks noChangeShapeType="1"/>
          </p:cNvSpPr>
          <p:nvPr/>
        </p:nvSpPr>
        <p:spPr bwMode="auto">
          <a:xfrm>
            <a:off x="4930775"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1" name="Line 81"/>
          <p:cNvSpPr>
            <a:spLocks noChangeShapeType="1"/>
          </p:cNvSpPr>
          <p:nvPr/>
        </p:nvSpPr>
        <p:spPr bwMode="auto">
          <a:xfrm>
            <a:off x="5291138"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2" name="Line 82"/>
          <p:cNvSpPr>
            <a:spLocks noChangeShapeType="1"/>
          </p:cNvSpPr>
          <p:nvPr/>
        </p:nvSpPr>
        <p:spPr bwMode="auto">
          <a:xfrm>
            <a:off x="6156325"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3" name="Line 91"/>
          <p:cNvSpPr>
            <a:spLocks noChangeShapeType="1"/>
          </p:cNvSpPr>
          <p:nvPr/>
        </p:nvSpPr>
        <p:spPr bwMode="auto">
          <a:xfrm>
            <a:off x="24828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4" name="Line 92"/>
          <p:cNvSpPr>
            <a:spLocks noChangeShapeType="1"/>
          </p:cNvSpPr>
          <p:nvPr/>
        </p:nvSpPr>
        <p:spPr bwMode="auto">
          <a:xfrm>
            <a:off x="31305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5" name="Line 93"/>
          <p:cNvSpPr>
            <a:spLocks noChangeShapeType="1"/>
          </p:cNvSpPr>
          <p:nvPr/>
        </p:nvSpPr>
        <p:spPr bwMode="auto">
          <a:xfrm>
            <a:off x="24828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6" name="Line 94"/>
          <p:cNvSpPr>
            <a:spLocks noChangeShapeType="1"/>
          </p:cNvSpPr>
          <p:nvPr/>
        </p:nvSpPr>
        <p:spPr bwMode="auto">
          <a:xfrm flipH="1">
            <a:off x="29146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7" name="Line 95"/>
          <p:cNvSpPr>
            <a:spLocks noChangeShapeType="1"/>
          </p:cNvSpPr>
          <p:nvPr/>
        </p:nvSpPr>
        <p:spPr bwMode="auto">
          <a:xfrm>
            <a:off x="31321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8" name="Line 96"/>
          <p:cNvSpPr>
            <a:spLocks noChangeShapeType="1"/>
          </p:cNvSpPr>
          <p:nvPr/>
        </p:nvSpPr>
        <p:spPr bwMode="auto">
          <a:xfrm>
            <a:off x="37798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9" name="Line 97"/>
          <p:cNvSpPr>
            <a:spLocks noChangeShapeType="1"/>
          </p:cNvSpPr>
          <p:nvPr/>
        </p:nvSpPr>
        <p:spPr bwMode="auto">
          <a:xfrm>
            <a:off x="31321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0" name="Line 98"/>
          <p:cNvSpPr>
            <a:spLocks noChangeShapeType="1"/>
          </p:cNvSpPr>
          <p:nvPr/>
        </p:nvSpPr>
        <p:spPr bwMode="auto">
          <a:xfrm flipH="1">
            <a:off x="35639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1" name="Text Box 99"/>
          <p:cNvSpPr txBox="1">
            <a:spLocks noChangeArrowheads="1"/>
          </p:cNvSpPr>
          <p:nvPr/>
        </p:nvSpPr>
        <p:spPr bwMode="auto">
          <a:xfrm>
            <a:off x="26273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2" name="Text Box 100"/>
          <p:cNvSpPr txBox="1">
            <a:spLocks noChangeArrowheads="1"/>
          </p:cNvSpPr>
          <p:nvPr/>
        </p:nvSpPr>
        <p:spPr bwMode="auto">
          <a:xfrm>
            <a:off x="32750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3" name="Line 101"/>
          <p:cNvSpPr>
            <a:spLocks noChangeShapeType="1"/>
          </p:cNvSpPr>
          <p:nvPr/>
        </p:nvSpPr>
        <p:spPr bwMode="auto">
          <a:xfrm>
            <a:off x="33464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4" name="Line 102"/>
          <p:cNvSpPr>
            <a:spLocks noChangeShapeType="1"/>
          </p:cNvSpPr>
          <p:nvPr/>
        </p:nvSpPr>
        <p:spPr bwMode="auto">
          <a:xfrm>
            <a:off x="39941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5" name="Line 103"/>
          <p:cNvSpPr>
            <a:spLocks noChangeShapeType="1"/>
          </p:cNvSpPr>
          <p:nvPr/>
        </p:nvSpPr>
        <p:spPr bwMode="auto">
          <a:xfrm>
            <a:off x="33464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6" name="Line 104"/>
          <p:cNvSpPr>
            <a:spLocks noChangeShapeType="1"/>
          </p:cNvSpPr>
          <p:nvPr/>
        </p:nvSpPr>
        <p:spPr bwMode="auto">
          <a:xfrm flipH="1">
            <a:off x="37782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7" name="Line 105"/>
          <p:cNvSpPr>
            <a:spLocks noChangeShapeType="1"/>
          </p:cNvSpPr>
          <p:nvPr/>
        </p:nvSpPr>
        <p:spPr bwMode="auto">
          <a:xfrm>
            <a:off x="3995738" y="52292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8" name="Line 106"/>
          <p:cNvSpPr>
            <a:spLocks noChangeShapeType="1"/>
          </p:cNvSpPr>
          <p:nvPr/>
        </p:nvSpPr>
        <p:spPr bwMode="auto">
          <a:xfrm>
            <a:off x="4643438"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9" name="Line 107"/>
          <p:cNvSpPr>
            <a:spLocks noChangeShapeType="1"/>
          </p:cNvSpPr>
          <p:nvPr/>
        </p:nvSpPr>
        <p:spPr bwMode="auto">
          <a:xfrm>
            <a:off x="39957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0" name="Line 108"/>
          <p:cNvSpPr>
            <a:spLocks noChangeShapeType="1"/>
          </p:cNvSpPr>
          <p:nvPr/>
        </p:nvSpPr>
        <p:spPr bwMode="auto">
          <a:xfrm flipH="1">
            <a:off x="44275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1" name="Text Box 109"/>
          <p:cNvSpPr txBox="1">
            <a:spLocks noChangeArrowheads="1"/>
          </p:cNvSpPr>
          <p:nvPr/>
        </p:nvSpPr>
        <p:spPr bwMode="auto">
          <a:xfrm>
            <a:off x="34909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2" name="Text Box 110"/>
          <p:cNvSpPr txBox="1">
            <a:spLocks noChangeArrowheads="1"/>
          </p:cNvSpPr>
          <p:nvPr/>
        </p:nvSpPr>
        <p:spPr bwMode="auto">
          <a:xfrm>
            <a:off x="41386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3" name="Text Box 111"/>
          <p:cNvSpPr txBox="1">
            <a:spLocks noChangeArrowheads="1"/>
          </p:cNvSpPr>
          <p:nvPr/>
        </p:nvSpPr>
        <p:spPr bwMode="auto">
          <a:xfrm>
            <a:off x="8243888" y="50133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74" name="Text Box 112"/>
          <p:cNvSpPr txBox="1">
            <a:spLocks noChangeArrowheads="1"/>
          </p:cNvSpPr>
          <p:nvPr/>
        </p:nvSpPr>
        <p:spPr bwMode="auto">
          <a:xfrm>
            <a:off x="2411413" y="27813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5" name="Text Box 113"/>
          <p:cNvSpPr txBox="1">
            <a:spLocks noChangeArrowheads="1"/>
          </p:cNvSpPr>
          <p:nvPr/>
        </p:nvSpPr>
        <p:spPr bwMode="auto">
          <a:xfrm>
            <a:off x="4572000" y="436562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6" name="Text Box 114"/>
          <p:cNvSpPr txBox="1">
            <a:spLocks noChangeArrowheads="1"/>
          </p:cNvSpPr>
          <p:nvPr/>
        </p:nvSpPr>
        <p:spPr bwMode="auto">
          <a:xfrm>
            <a:off x="6732588" y="38608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7" name="Text Box 11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3" action="ppaction://hlinksldjump"/>
              </a:rPr>
              <a:t>随机接入协议</a:t>
            </a:r>
            <a:endParaRPr lang="en-US" altLang="zh-CN" sz="1200" b="0">
              <a:solidFill>
                <a:schemeClr val="tx1"/>
              </a:solidFill>
              <a:latin typeface="Times New Roman" pitchFamily="18" charset="0"/>
              <a:ea typeface="幼圆" pitchFamily="49" charset="-122"/>
            </a:endParaRPr>
          </a:p>
        </p:txBody>
      </p:sp>
      <p:cxnSp>
        <p:nvCxnSpPr>
          <p:cNvPr id="3" name="直接连接符 2"/>
          <p:cNvCxnSpPr/>
          <p:nvPr/>
        </p:nvCxnSpPr>
        <p:spPr bwMode="auto">
          <a:xfrm>
            <a:off x="1835150" y="2708275"/>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p:cNvCxnSpPr/>
          <p:nvPr/>
        </p:nvCxnSpPr>
        <p:spPr bwMode="auto">
          <a:xfrm>
            <a:off x="2618548" y="272415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a:off x="31321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p:nvPr/>
        </p:nvCxnSpPr>
        <p:spPr bwMode="auto">
          <a:xfrm>
            <a:off x="39957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p:cNvCxnSpPr/>
          <p:nvPr/>
        </p:nvCxnSpPr>
        <p:spPr bwMode="auto">
          <a:xfrm>
            <a:off x="4919519"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p:cNvCxnSpPr/>
          <p:nvPr/>
        </p:nvCxnSpPr>
        <p:spPr bwMode="auto">
          <a:xfrm>
            <a:off x="5291138"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p:cNvCxnSpPr/>
          <p:nvPr/>
        </p:nvCxnSpPr>
        <p:spPr bwMode="auto">
          <a:xfrm>
            <a:off x="6156325"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0967"/>
                                        </p:tgtEl>
                                        <p:attrNameLst>
                                          <p:attrName>style.visibility</p:attrName>
                                        </p:attrNameLst>
                                      </p:cBhvr>
                                      <p:to>
                                        <p:strVal val="visible"/>
                                      </p:to>
                                    </p:set>
                                    <p:animEffect transition="in" filter="dissolve">
                                      <p:cBhvr>
                                        <p:cTn id="7" dur="500"/>
                                        <p:tgtEl>
                                          <p:spTgt spid="85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6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en-US" altLang="zh-CN" b="1" dirty="0" smtClean="0"/>
              <a:t>CSMA/CA</a:t>
            </a:r>
            <a:br>
              <a:rPr lang="en-US" altLang="zh-CN" b="1" dirty="0" smtClean="0"/>
            </a:br>
            <a:r>
              <a:rPr lang="en-US" altLang="zh-CN" sz="2400" b="1" dirty="0" smtClean="0">
                <a:effectLst/>
              </a:rPr>
              <a:t>(CSMA with Collision Avoidance)</a:t>
            </a:r>
            <a:endParaRPr lang="zh-CN" altLang="en-US" sz="2400" dirty="0" smtClean="0">
              <a:latin typeface="华文新魏" pitchFamily="2" charset="-122"/>
            </a:endParaRPr>
          </a:p>
        </p:txBody>
      </p:sp>
      <p:sp>
        <p:nvSpPr>
          <p:cNvPr id="13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619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6197" name="内容占位符 1"/>
          <p:cNvSpPr>
            <a:spLocks noGrp="1"/>
          </p:cNvSpPr>
          <p:nvPr>
            <p:ph idx="1"/>
          </p:nvPr>
        </p:nvSpPr>
        <p:spPr/>
        <p:txBody>
          <a:bodyPr/>
          <a:lstStyle/>
          <a:p>
            <a:pPr>
              <a:lnSpc>
                <a:spcPct val="110000"/>
              </a:lnSpc>
            </a:pPr>
            <a:r>
              <a:rPr lang="en-US" altLang="zh-CN" smtClean="0"/>
              <a:t>CSMA</a:t>
            </a:r>
            <a:r>
              <a:rPr lang="zh-CN" altLang="en-US" smtClean="0"/>
              <a:t>：</a:t>
            </a:r>
            <a:r>
              <a:rPr lang="zh-CN" altLang="en-US" smtClean="0">
                <a:hlinkClick r:id="rId8" action="ppaction://hlinksldjump"/>
              </a:rPr>
              <a:t>物理载波监听和虚拟载波监听</a:t>
            </a:r>
            <a:endParaRPr lang="en-US" altLang="zh-CN" smtClean="0"/>
          </a:p>
          <a:p>
            <a:pPr>
              <a:lnSpc>
                <a:spcPct val="110000"/>
              </a:lnSpc>
            </a:pPr>
            <a:r>
              <a:rPr lang="en-US" altLang="zh-CN" smtClean="0"/>
              <a:t>CA</a:t>
            </a:r>
            <a:r>
              <a:rPr lang="zh-CN" altLang="en-US" smtClean="0"/>
              <a:t>：</a:t>
            </a:r>
            <a:r>
              <a:rPr lang="zh-CN" altLang="en-US" smtClean="0">
                <a:hlinkClick r:id="rId9" action="ppaction://hlinksldjump"/>
              </a:rPr>
              <a:t>冲突避免</a:t>
            </a:r>
            <a:endParaRPr lang="en-US" altLang="zh-CN" smtClean="0"/>
          </a:p>
          <a:p>
            <a:pPr>
              <a:lnSpc>
                <a:spcPct val="110000"/>
              </a:lnSpc>
            </a:pPr>
            <a:r>
              <a:rPr lang="zh-CN" altLang="en-US" smtClean="0">
                <a:hlinkClick r:id="rId10" action="ppaction://hlinksldjump"/>
              </a:rPr>
              <a:t>信道预约</a:t>
            </a:r>
            <a:r>
              <a:rPr lang="zh-CN" altLang="en-US" smtClean="0"/>
              <a:t>（可选）</a:t>
            </a:r>
            <a:endParaRPr lang="en-US" altLang="zh-CN" smtClean="0"/>
          </a:p>
          <a:p>
            <a:pPr>
              <a:lnSpc>
                <a:spcPct val="110000"/>
              </a:lnSpc>
            </a:pPr>
            <a:r>
              <a:rPr lang="zh-CN" altLang="en-US" smtClean="0"/>
              <a:t>其他机制：</a:t>
            </a:r>
            <a:endParaRPr lang="en-US" altLang="zh-CN" smtClean="0"/>
          </a:p>
          <a:p>
            <a:pPr lvl="1">
              <a:lnSpc>
                <a:spcPct val="110000"/>
              </a:lnSpc>
            </a:pPr>
            <a:r>
              <a:rPr lang="zh-CN" altLang="en-US" sz="3200" smtClean="0">
                <a:hlinkClick r:id="rId11" action="ppaction://hlinksldjump"/>
              </a:rPr>
              <a:t>可靠性</a:t>
            </a:r>
            <a:endParaRPr lang="en-US" altLang="zh-CN" sz="3200" smtClean="0"/>
          </a:p>
          <a:p>
            <a:pPr lvl="1">
              <a:lnSpc>
                <a:spcPct val="110000"/>
              </a:lnSpc>
            </a:pPr>
            <a:r>
              <a:rPr lang="zh-CN" altLang="en-US" sz="3200" smtClean="0">
                <a:hlinkClick r:id="rId12" action="ppaction://hlinksldjump"/>
              </a:rPr>
              <a:t>节省电源</a:t>
            </a:r>
            <a:endParaRPr lang="en-US" altLang="zh-CN" sz="3200" smtClean="0"/>
          </a:p>
          <a:p>
            <a:pPr lvl="1">
              <a:lnSpc>
                <a:spcPct val="110000"/>
              </a:lnSpc>
            </a:pPr>
            <a:r>
              <a:rPr lang="zh-CN" altLang="en-US" sz="3200" smtClean="0">
                <a:hlinkClick r:id="rId13" action="ppaction://hlinksldjump"/>
              </a:rPr>
              <a:t>服务质量</a:t>
            </a:r>
            <a:endParaRPr lang="zh-CN" altLang="en-US" sz="32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t>物理载波监听</a:t>
            </a:r>
            <a:endParaRPr lang="zh-CN" altLang="en-US" sz="2400" dirty="0" smtClean="0">
              <a:latin typeface="华文新魏" pitchFamily="2" charset="-122"/>
            </a:endParaRPr>
          </a:p>
        </p:txBody>
      </p:sp>
      <p:sp>
        <p:nvSpPr>
          <p:cNvPr id="13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72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7221" name="内容占位符 2"/>
          <p:cNvSpPr>
            <a:spLocks noGrp="1"/>
          </p:cNvSpPr>
          <p:nvPr>
            <p:ph idx="1"/>
          </p:nvPr>
        </p:nvSpPr>
        <p:spPr/>
        <p:txBody>
          <a:bodyPr/>
          <a:lstStyle/>
          <a:p>
            <a:pPr marL="0" indent="0">
              <a:lnSpc>
                <a:spcPct val="120000"/>
              </a:lnSpc>
              <a:buFont typeface="Wingdings" pitchFamily="2" charset="2"/>
              <a:buNone/>
            </a:pPr>
            <a:r>
              <a:rPr lang="zh-CN" altLang="en-US" dirty="0" smtClean="0"/>
              <a:t>       欲发送数据的站先检测信道，在物理层的空中接口进行</a:t>
            </a:r>
            <a:r>
              <a:rPr lang="zh-CN" altLang="en-US" dirty="0" smtClean="0">
                <a:solidFill>
                  <a:srgbClr val="FF0000"/>
                </a:solidFill>
              </a:rPr>
              <a:t>物理层的载波监听</a:t>
            </a:r>
            <a:r>
              <a:rPr lang="zh-CN" altLang="en-US" dirty="0" smtClean="0"/>
              <a:t>，通过收到的相对信号强度是否超过一定的门限数值就可判定是否有其他的移动站在信道上发送数据。若检测到信道空闲，且是该站要发送的第一个 </a:t>
            </a:r>
            <a:r>
              <a:rPr lang="en-US" altLang="zh-CN" dirty="0" smtClean="0"/>
              <a:t>MAC</a:t>
            </a:r>
            <a:r>
              <a:rPr lang="zh-CN" altLang="en-US" dirty="0" smtClean="0"/>
              <a:t>帧，则在等待一段时间 </a:t>
            </a:r>
            <a:r>
              <a:rPr lang="en-US" altLang="zh-CN" dirty="0" smtClean="0">
                <a:solidFill>
                  <a:srgbClr val="0000FF"/>
                </a:solidFill>
              </a:rPr>
              <a:t>DIFS</a:t>
            </a:r>
            <a:r>
              <a:rPr lang="en-US" altLang="zh-CN" dirty="0" smtClean="0"/>
              <a:t> </a:t>
            </a:r>
            <a:r>
              <a:rPr lang="zh-CN" altLang="en-US" dirty="0" smtClean="0"/>
              <a:t>后就可发送。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t>虚拟载波监听 </a:t>
            </a:r>
            <a:endParaRPr lang="zh-CN" altLang="en-US" sz="2400" dirty="0" smtClean="0">
              <a:latin typeface="华文新魏" pitchFamily="2" charset="-122"/>
            </a:endParaRPr>
          </a:p>
        </p:txBody>
      </p:sp>
      <p:sp>
        <p:nvSpPr>
          <p:cNvPr id="13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82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8245" name="内容占位符 2"/>
          <p:cNvSpPr>
            <a:spLocks noGrp="1"/>
          </p:cNvSpPr>
          <p:nvPr>
            <p:ph idx="1"/>
          </p:nvPr>
        </p:nvSpPr>
        <p:spPr>
          <a:xfrm>
            <a:off x="809625" y="2060575"/>
            <a:ext cx="7958138" cy="4176713"/>
          </a:xfrm>
        </p:spPr>
        <p:txBody>
          <a:bodyPr/>
          <a:lstStyle/>
          <a:p>
            <a:pPr marL="0" indent="0">
              <a:lnSpc>
                <a:spcPct val="150000"/>
              </a:lnSpc>
              <a:buFont typeface="Wingdings" pitchFamily="2" charset="2"/>
              <a:buNone/>
            </a:pPr>
            <a:r>
              <a:rPr lang="zh-CN" altLang="en-US" smtClean="0">
                <a:solidFill>
                  <a:srgbClr val="FF0000"/>
                </a:solidFill>
              </a:rPr>
              <a:t>       虚拟载波监听</a:t>
            </a:r>
            <a:r>
              <a:rPr lang="zh-CN" altLang="en-US" smtClean="0">
                <a:solidFill>
                  <a:schemeClr val="tx1"/>
                </a:solidFill>
              </a:rPr>
              <a:t>就</a:t>
            </a:r>
            <a:r>
              <a:rPr lang="zh-CN" altLang="en-US" smtClean="0"/>
              <a:t>是让源站将它要占用信道的时间（包括目的站发回确认帧所需的时间）通知给所有其他站，以便使其他所有站在这一段时间都停止发送数据。这可以通过</a:t>
            </a:r>
            <a:r>
              <a:rPr lang="en-US" altLang="zh-CN" smtClean="0"/>
              <a:t>MAC</a:t>
            </a:r>
            <a:r>
              <a:rPr lang="zh-CN" altLang="en-US" smtClean="0"/>
              <a:t>帧首部中的“</a:t>
            </a:r>
            <a:r>
              <a:rPr lang="zh-CN" altLang="en-US" smtClean="0">
                <a:solidFill>
                  <a:srgbClr val="0000FF"/>
                </a:solidFill>
              </a:rPr>
              <a:t>持续时间</a:t>
            </a:r>
            <a:r>
              <a:rPr lang="zh-CN" altLang="en-US" smtClean="0"/>
              <a:t>”字段实现。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ChangeArrowheads="1"/>
          </p:cNvSpPr>
          <p:nvPr>
            <p:ph type="title"/>
          </p:nvPr>
        </p:nvSpPr>
        <p:spPr/>
        <p:txBody>
          <a:bodyPr/>
          <a:lstStyle/>
          <a:p>
            <a:pPr eaLnBrk="1" hangingPunct="1">
              <a:defRPr/>
            </a:pPr>
            <a:r>
              <a:rPr kumimoji="0" lang="en-US" altLang="zh-CN" b="1" smtClean="0"/>
              <a:t>NAV </a:t>
            </a:r>
            <a:r>
              <a:rPr lang="en-US" altLang="zh-CN" b="1" smtClean="0"/>
              <a:t/>
            </a:r>
            <a:br>
              <a:rPr lang="en-US" altLang="zh-CN" b="1" smtClean="0"/>
            </a:br>
            <a:r>
              <a:rPr lang="en-US" altLang="zh-CN" sz="2800" b="1" smtClean="0"/>
              <a:t>(</a:t>
            </a:r>
            <a:r>
              <a:rPr lang="en-US" altLang="en-US" sz="2800" b="1" smtClean="0"/>
              <a:t>Network Allocation Vector</a:t>
            </a:r>
            <a:r>
              <a:rPr lang="en-US" altLang="zh-CN" sz="2800" b="1" smtClean="0"/>
              <a:t>)</a:t>
            </a:r>
            <a:endParaRPr lang="zh-CN" altLang="en-US" sz="2800" b="1" smtClean="0"/>
          </a:p>
        </p:txBody>
      </p:sp>
      <p:sp>
        <p:nvSpPr>
          <p:cNvPr id="13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92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4818" name="Rectangle 34"/>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zh-CN" altLang="en-US" dirty="0" smtClean="0"/>
              <a:t>       当一个站检测到正在信道中传送的</a:t>
            </a:r>
            <a:r>
              <a:rPr lang="en-US" altLang="zh-CN" dirty="0" smtClean="0"/>
              <a:t>MAC </a:t>
            </a:r>
            <a:r>
              <a:rPr lang="zh-CN" altLang="en-US" dirty="0" smtClean="0"/>
              <a:t>帧首部的“</a:t>
            </a:r>
            <a:r>
              <a:rPr lang="zh-CN" altLang="en-US" dirty="0" smtClean="0">
                <a:solidFill>
                  <a:srgbClr val="0000FF"/>
                </a:solidFill>
                <a:effectLst>
                  <a:outerShdw blurRad="38100" dist="38100" dir="2700000" algn="tl">
                    <a:srgbClr val="C0C0C0"/>
                  </a:outerShdw>
                </a:effectLst>
              </a:rPr>
              <a:t>持续时间</a:t>
            </a:r>
            <a:r>
              <a:rPr lang="zh-CN" altLang="en-US" dirty="0" smtClean="0"/>
              <a:t>”字段时，就调整自己的</a:t>
            </a:r>
            <a:r>
              <a:rPr lang="zh-CN" altLang="en-US" dirty="0" smtClean="0">
                <a:solidFill>
                  <a:srgbClr val="FF0000"/>
                </a:solidFill>
                <a:effectLst>
                  <a:outerShdw blurRad="38100" dist="38100" dir="2700000" algn="tl">
                    <a:srgbClr val="C0C0C0"/>
                  </a:outerShdw>
                </a:effectLst>
              </a:rPr>
              <a:t>网络分配向量</a:t>
            </a:r>
            <a:r>
              <a:rPr lang="en-US" altLang="zh-CN" dirty="0" smtClean="0">
                <a:solidFill>
                  <a:srgbClr val="FF0000"/>
                </a:solidFill>
                <a:effectLst>
                  <a:outerShdw blurRad="38100" dist="38100" dir="2700000" algn="tl">
                    <a:srgbClr val="C0C0C0"/>
                  </a:outerShdw>
                </a:effectLst>
              </a:rPr>
              <a:t>NAV</a:t>
            </a:r>
            <a:r>
              <a:rPr lang="en-US" altLang="zh-CN" dirty="0" smtClean="0"/>
              <a:t> </a:t>
            </a:r>
            <a:r>
              <a:rPr lang="zh-CN" altLang="en-US" dirty="0" smtClean="0"/>
              <a:t>。</a:t>
            </a:r>
            <a:r>
              <a:rPr lang="en-US" altLang="zh-CN" dirty="0" smtClean="0"/>
              <a:t>NAV</a:t>
            </a:r>
            <a:r>
              <a:rPr lang="zh-CN" altLang="en-US" dirty="0" smtClean="0"/>
              <a:t>指出了必须经过多少时间才能完成数据帧的这次传输，才能使信道转入到空闲状态。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en-US" altLang="zh-CN" sz="3600" dirty="0" smtClean="0">
                <a:latin typeface="华文新魏" pitchFamily="2" charset="-122"/>
              </a:rPr>
              <a:t>CSMA</a:t>
            </a:r>
            <a:r>
              <a:rPr lang="zh-CN" altLang="en-US" dirty="0" smtClean="0">
                <a:latin typeface="华文新魏" pitchFamily="2" charset="-122"/>
              </a:rPr>
              <a:t>图示</a:t>
            </a:r>
          </a:p>
        </p:txBody>
      </p:sp>
      <p:sp>
        <p:nvSpPr>
          <p:cNvPr id="14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02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6" name="Text Box 90"/>
          <p:cNvSpPr txBox="1">
            <a:spLocks noChangeArrowheads="1"/>
          </p:cNvSpPr>
          <p:nvPr/>
        </p:nvSpPr>
        <p:spPr bwMode="auto">
          <a:xfrm rot="16625066">
            <a:off x="5181601" y="3146425"/>
            <a:ext cx="6842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ACK</a:t>
            </a:r>
          </a:p>
        </p:txBody>
      </p:sp>
      <p:sp>
        <p:nvSpPr>
          <p:cNvPr id="7" name="Text Box 12"/>
          <p:cNvSpPr txBox="1">
            <a:spLocks noChangeArrowheads="1"/>
          </p:cNvSpPr>
          <p:nvPr/>
        </p:nvSpPr>
        <p:spPr bwMode="auto">
          <a:xfrm>
            <a:off x="7874000" y="2690813"/>
            <a:ext cx="6461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8" name="Text Box 15"/>
          <p:cNvSpPr txBox="1">
            <a:spLocks noChangeArrowheads="1"/>
          </p:cNvSpPr>
          <p:nvPr/>
        </p:nvSpPr>
        <p:spPr bwMode="auto">
          <a:xfrm>
            <a:off x="2579688" y="234950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DIFS</a:t>
            </a:r>
          </a:p>
        </p:txBody>
      </p:sp>
      <p:sp>
        <p:nvSpPr>
          <p:cNvPr id="9" name="Line 18"/>
          <p:cNvSpPr>
            <a:spLocks noChangeShapeType="1"/>
          </p:cNvSpPr>
          <p:nvPr/>
        </p:nvSpPr>
        <p:spPr bwMode="auto">
          <a:xfrm>
            <a:off x="2579688" y="2690813"/>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Freeform 19"/>
          <p:cNvSpPr>
            <a:spLocks/>
          </p:cNvSpPr>
          <p:nvPr/>
        </p:nvSpPr>
        <p:spPr bwMode="auto">
          <a:xfrm>
            <a:off x="1557338" y="2481263"/>
            <a:ext cx="1022350" cy="374650"/>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Text Box 20"/>
          <p:cNvSpPr txBox="1">
            <a:spLocks noChangeArrowheads="1"/>
          </p:cNvSpPr>
          <p:nvPr/>
        </p:nvSpPr>
        <p:spPr bwMode="auto">
          <a:xfrm>
            <a:off x="1512888" y="2478088"/>
            <a:ext cx="1158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b="1" dirty="0">
                <a:latin typeface="+mn-lt"/>
                <a:ea typeface="+mn-ea"/>
              </a:rPr>
              <a:t>媒体空闲                                    </a:t>
            </a:r>
          </a:p>
        </p:txBody>
      </p:sp>
      <p:sp>
        <p:nvSpPr>
          <p:cNvPr id="12" name="Line 22"/>
          <p:cNvSpPr>
            <a:spLocks noChangeShapeType="1"/>
          </p:cNvSpPr>
          <p:nvPr/>
        </p:nvSpPr>
        <p:spPr bwMode="auto">
          <a:xfrm>
            <a:off x="2579688" y="2441575"/>
            <a:ext cx="0"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3" name="Line 23"/>
          <p:cNvSpPr>
            <a:spLocks noChangeShapeType="1"/>
          </p:cNvSpPr>
          <p:nvPr/>
        </p:nvSpPr>
        <p:spPr bwMode="auto">
          <a:xfrm flipV="1">
            <a:off x="3281363" y="2441575"/>
            <a:ext cx="7937"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Text Box 27"/>
          <p:cNvSpPr txBox="1">
            <a:spLocks noChangeArrowheads="1"/>
          </p:cNvSpPr>
          <p:nvPr/>
        </p:nvSpPr>
        <p:spPr bwMode="auto">
          <a:xfrm>
            <a:off x="4962525" y="4051300"/>
            <a:ext cx="6985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SIFS</a:t>
            </a:r>
          </a:p>
        </p:txBody>
      </p:sp>
      <p:sp>
        <p:nvSpPr>
          <p:cNvPr id="15" name="Line 30"/>
          <p:cNvSpPr>
            <a:spLocks noChangeShapeType="1"/>
          </p:cNvSpPr>
          <p:nvPr/>
        </p:nvSpPr>
        <p:spPr bwMode="auto">
          <a:xfrm flipH="1" flipV="1">
            <a:off x="5008563" y="4064000"/>
            <a:ext cx="0" cy="442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32"/>
          <p:cNvSpPr>
            <a:spLocks noChangeShapeType="1"/>
          </p:cNvSpPr>
          <p:nvPr/>
        </p:nvSpPr>
        <p:spPr bwMode="auto">
          <a:xfrm>
            <a:off x="1398588" y="53451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Text Box 33"/>
          <p:cNvSpPr txBox="1">
            <a:spLocks noChangeArrowheads="1"/>
          </p:cNvSpPr>
          <p:nvPr/>
        </p:nvSpPr>
        <p:spPr bwMode="auto">
          <a:xfrm>
            <a:off x="7889875" y="5156200"/>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18" name="Freeform 34"/>
          <p:cNvSpPr>
            <a:spLocks/>
          </p:cNvSpPr>
          <p:nvPr/>
        </p:nvSpPr>
        <p:spPr bwMode="auto">
          <a:xfrm>
            <a:off x="3278188" y="4968875"/>
            <a:ext cx="2597150" cy="376238"/>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Text Box 35"/>
          <p:cNvSpPr txBox="1">
            <a:spLocks noChangeArrowheads="1"/>
          </p:cNvSpPr>
          <p:nvPr/>
        </p:nvSpPr>
        <p:spPr bwMode="auto">
          <a:xfrm>
            <a:off x="3735388" y="4956175"/>
            <a:ext cx="1828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NAV</a:t>
            </a:r>
            <a:r>
              <a:rPr lang="zh-CN" altLang="en-US" sz="1800" b="1">
                <a:latin typeface="+mn-lt"/>
                <a:ea typeface="+mn-ea"/>
              </a:rPr>
              <a:t>（媒体忙）</a:t>
            </a:r>
          </a:p>
        </p:txBody>
      </p:sp>
      <p:sp>
        <p:nvSpPr>
          <p:cNvPr id="22" name="Line 38"/>
          <p:cNvSpPr>
            <a:spLocks noChangeShapeType="1"/>
          </p:cNvSpPr>
          <p:nvPr/>
        </p:nvSpPr>
        <p:spPr bwMode="auto">
          <a:xfrm flipH="1" flipV="1">
            <a:off x="5875338" y="4052888"/>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AutoShape 52"/>
          <p:cNvSpPr>
            <a:spLocks/>
          </p:cNvSpPr>
          <p:nvPr/>
        </p:nvSpPr>
        <p:spPr bwMode="auto">
          <a:xfrm rot="16200000">
            <a:off x="4518025" y="4175125"/>
            <a:ext cx="144463"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8" name="Text Box 54"/>
          <p:cNvSpPr txBox="1">
            <a:spLocks noChangeArrowheads="1"/>
          </p:cNvSpPr>
          <p:nvPr/>
        </p:nvSpPr>
        <p:spPr bwMode="auto">
          <a:xfrm>
            <a:off x="4059238" y="5456238"/>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推迟接入</a:t>
            </a:r>
          </a:p>
        </p:txBody>
      </p:sp>
      <p:sp>
        <p:nvSpPr>
          <p:cNvPr id="40" name="Line 56"/>
          <p:cNvSpPr>
            <a:spLocks noChangeShapeType="1"/>
          </p:cNvSpPr>
          <p:nvPr/>
        </p:nvSpPr>
        <p:spPr bwMode="auto">
          <a:xfrm flipV="1">
            <a:off x="2566988" y="28813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Text Box 57"/>
          <p:cNvSpPr txBox="1">
            <a:spLocks noChangeArrowheads="1"/>
          </p:cNvSpPr>
          <p:nvPr/>
        </p:nvSpPr>
        <p:spPr bwMode="auto">
          <a:xfrm>
            <a:off x="1951038" y="3081338"/>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43" name="Text Box 59"/>
          <p:cNvSpPr txBox="1">
            <a:spLocks noChangeArrowheads="1"/>
          </p:cNvSpPr>
          <p:nvPr/>
        </p:nvSpPr>
        <p:spPr bwMode="auto">
          <a:xfrm>
            <a:off x="1103313" y="2841625"/>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源站</a:t>
            </a:r>
          </a:p>
        </p:txBody>
      </p:sp>
      <p:sp>
        <p:nvSpPr>
          <p:cNvPr id="44" name="Text Box 61"/>
          <p:cNvSpPr txBox="1">
            <a:spLocks noChangeArrowheads="1"/>
          </p:cNvSpPr>
          <p:nvPr/>
        </p:nvSpPr>
        <p:spPr bwMode="auto">
          <a:xfrm>
            <a:off x="7864475" y="381317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45" name="Text Box 62"/>
          <p:cNvSpPr txBox="1">
            <a:spLocks noChangeArrowheads="1"/>
          </p:cNvSpPr>
          <p:nvPr/>
        </p:nvSpPr>
        <p:spPr bwMode="auto">
          <a:xfrm>
            <a:off x="1074738" y="3975100"/>
            <a:ext cx="8778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目的站</a:t>
            </a:r>
          </a:p>
        </p:txBody>
      </p:sp>
      <p:sp>
        <p:nvSpPr>
          <p:cNvPr id="46" name="Line 64"/>
          <p:cNvSpPr>
            <a:spLocks noChangeShapeType="1"/>
          </p:cNvSpPr>
          <p:nvPr/>
        </p:nvSpPr>
        <p:spPr bwMode="auto">
          <a:xfrm flipH="1">
            <a:off x="5583238" y="4056063"/>
            <a:ext cx="1587"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66"/>
          <p:cNvSpPr>
            <a:spLocks noChangeShapeType="1"/>
          </p:cNvSpPr>
          <p:nvPr/>
        </p:nvSpPr>
        <p:spPr bwMode="auto">
          <a:xfrm>
            <a:off x="5872163" y="2860675"/>
            <a:ext cx="31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69"/>
          <p:cNvSpPr>
            <a:spLocks noChangeShapeType="1"/>
          </p:cNvSpPr>
          <p:nvPr/>
        </p:nvSpPr>
        <p:spPr bwMode="auto">
          <a:xfrm>
            <a:off x="3276600" y="2881313"/>
            <a:ext cx="0" cy="20367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Text Box 70"/>
          <p:cNvSpPr txBox="1">
            <a:spLocks noChangeArrowheads="1"/>
          </p:cNvSpPr>
          <p:nvPr/>
        </p:nvSpPr>
        <p:spPr bwMode="auto">
          <a:xfrm>
            <a:off x="1039813" y="5310188"/>
            <a:ext cx="9413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a:latin typeface="+mn-lt"/>
                <a:ea typeface="+mn-ea"/>
              </a:rPr>
              <a:t> </a:t>
            </a:r>
            <a:r>
              <a:rPr lang="zh-CN" altLang="en-US" sz="1800" b="1">
                <a:latin typeface="+mn-lt"/>
                <a:ea typeface="+mn-ea"/>
              </a:rPr>
              <a:t>其他站</a:t>
            </a:r>
          </a:p>
        </p:txBody>
      </p:sp>
      <p:sp>
        <p:nvSpPr>
          <p:cNvPr id="53" name="Line 71"/>
          <p:cNvSpPr>
            <a:spLocks noChangeShapeType="1"/>
          </p:cNvSpPr>
          <p:nvPr/>
        </p:nvSpPr>
        <p:spPr bwMode="auto">
          <a:xfrm flipV="1">
            <a:off x="3276600" y="53705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Text Box 72"/>
          <p:cNvSpPr txBox="1">
            <a:spLocks noChangeArrowheads="1"/>
          </p:cNvSpPr>
          <p:nvPr/>
        </p:nvSpPr>
        <p:spPr bwMode="auto">
          <a:xfrm>
            <a:off x="2635250" y="5589588"/>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55" name="Line 73"/>
          <p:cNvSpPr>
            <a:spLocks noChangeShapeType="1"/>
          </p:cNvSpPr>
          <p:nvPr/>
        </p:nvSpPr>
        <p:spPr bwMode="auto">
          <a:xfrm>
            <a:off x="5049838" y="4424363"/>
            <a:ext cx="534987" cy="4762"/>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80"/>
          <p:cNvSpPr>
            <a:spLocks noChangeShapeType="1"/>
          </p:cNvSpPr>
          <p:nvPr/>
        </p:nvSpPr>
        <p:spPr bwMode="auto">
          <a:xfrm>
            <a:off x="328136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8" name="Line 81"/>
          <p:cNvSpPr>
            <a:spLocks noChangeShapeType="1"/>
          </p:cNvSpPr>
          <p:nvPr/>
        </p:nvSpPr>
        <p:spPr bwMode="auto">
          <a:xfrm>
            <a:off x="48656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9" name="Line 82"/>
          <p:cNvSpPr>
            <a:spLocks noChangeShapeType="1"/>
          </p:cNvSpPr>
          <p:nvPr/>
        </p:nvSpPr>
        <p:spPr bwMode="auto">
          <a:xfrm flipH="1">
            <a:off x="57292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Line 83"/>
          <p:cNvSpPr>
            <a:spLocks noChangeShapeType="1"/>
          </p:cNvSpPr>
          <p:nvPr/>
        </p:nvSpPr>
        <p:spPr bwMode="auto">
          <a:xfrm flipH="1">
            <a:off x="558641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Freeform 86"/>
          <p:cNvSpPr>
            <a:spLocks/>
          </p:cNvSpPr>
          <p:nvPr/>
        </p:nvSpPr>
        <p:spPr bwMode="auto">
          <a:xfrm>
            <a:off x="3281363" y="2860675"/>
            <a:ext cx="1727200" cy="1152525"/>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AutoShape 84"/>
          <p:cNvSpPr>
            <a:spLocks noChangeArrowheads="1"/>
          </p:cNvSpPr>
          <p:nvPr/>
        </p:nvSpPr>
        <p:spPr bwMode="auto">
          <a:xfrm rot="21038972">
            <a:off x="4071938" y="3221038"/>
            <a:ext cx="215900"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b="1">
              <a:latin typeface="+mn-lt"/>
              <a:ea typeface="+mn-ea"/>
            </a:endParaRPr>
          </a:p>
        </p:txBody>
      </p:sp>
      <p:sp>
        <p:nvSpPr>
          <p:cNvPr id="63" name="Text Box 26"/>
          <p:cNvSpPr txBox="1">
            <a:spLocks noChangeArrowheads="1"/>
          </p:cNvSpPr>
          <p:nvPr/>
        </p:nvSpPr>
        <p:spPr bwMode="auto">
          <a:xfrm>
            <a:off x="3424238" y="2860675"/>
            <a:ext cx="1354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发送第 </a:t>
            </a:r>
            <a:r>
              <a:rPr lang="en-US" altLang="zh-CN" sz="1800" b="1">
                <a:latin typeface="+mn-lt"/>
                <a:ea typeface="+mn-ea"/>
              </a:rPr>
              <a:t>1 </a:t>
            </a:r>
            <a:r>
              <a:rPr lang="zh-CN" altLang="en-US" sz="1800" b="1">
                <a:latin typeface="+mn-lt"/>
                <a:ea typeface="+mn-ea"/>
              </a:rPr>
              <a:t>帧</a:t>
            </a:r>
          </a:p>
        </p:txBody>
      </p:sp>
      <p:sp>
        <p:nvSpPr>
          <p:cNvPr id="64" name="Freeform 88"/>
          <p:cNvSpPr>
            <a:spLocks/>
          </p:cNvSpPr>
          <p:nvPr/>
        </p:nvSpPr>
        <p:spPr bwMode="auto">
          <a:xfrm>
            <a:off x="5584825" y="2860675"/>
            <a:ext cx="287338" cy="1152525"/>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5" name="Line 60"/>
          <p:cNvSpPr>
            <a:spLocks noChangeShapeType="1"/>
          </p:cNvSpPr>
          <p:nvPr/>
        </p:nvSpPr>
        <p:spPr bwMode="auto">
          <a:xfrm flipV="1">
            <a:off x="1397000" y="3997325"/>
            <a:ext cx="6357938" cy="142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6" name="Line 11"/>
          <p:cNvSpPr>
            <a:spLocks noChangeShapeType="1"/>
          </p:cNvSpPr>
          <p:nvPr/>
        </p:nvSpPr>
        <p:spPr bwMode="auto">
          <a:xfrm>
            <a:off x="1398588" y="28559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89"/>
          <p:cNvSpPr>
            <a:spLocks noChangeShapeType="1"/>
          </p:cNvSpPr>
          <p:nvPr/>
        </p:nvSpPr>
        <p:spPr bwMode="auto">
          <a:xfrm flipV="1">
            <a:off x="5708650" y="3179763"/>
            <a:ext cx="57150"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AutoShape 7"/>
          <p:cNvSpPr>
            <a:spLocks noChangeArrowheads="1"/>
          </p:cNvSpPr>
          <p:nvPr/>
        </p:nvSpPr>
        <p:spPr bwMode="auto">
          <a:xfrm>
            <a:off x="2654300" y="1700213"/>
            <a:ext cx="1690688" cy="431800"/>
          </a:xfrm>
          <a:prstGeom prst="wedgeRoundRectCallout">
            <a:avLst>
              <a:gd name="adj1" fmla="val -54896"/>
              <a:gd name="adj2" fmla="val 123091"/>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物理载波监听</a:t>
            </a:r>
            <a:endParaRPr lang="zh-CN" altLang="en-US" sz="1800" b="1" dirty="0">
              <a:latin typeface="+mn-lt"/>
              <a:ea typeface="+mn-ea"/>
            </a:endParaRPr>
          </a:p>
        </p:txBody>
      </p:sp>
      <p:sp>
        <p:nvSpPr>
          <p:cNvPr id="69" name="AutoShape 7"/>
          <p:cNvSpPr>
            <a:spLocks noChangeArrowheads="1"/>
          </p:cNvSpPr>
          <p:nvPr/>
        </p:nvSpPr>
        <p:spPr bwMode="auto">
          <a:xfrm>
            <a:off x="1271588" y="4537075"/>
            <a:ext cx="1689100" cy="431800"/>
          </a:xfrm>
          <a:prstGeom prst="wedgeRoundRectCallout">
            <a:avLst>
              <a:gd name="adj1" fmla="val 66988"/>
              <a:gd name="adj2" fmla="val 54622"/>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虚拟载波监听</a:t>
            </a:r>
            <a:endParaRPr lang="zh-CN" altLang="en-US" sz="1800" b="1" dirty="0">
              <a:latin typeface="+mn-lt"/>
              <a:ea typeface="+mn-ea"/>
            </a:endParaRPr>
          </a:p>
        </p:txBody>
      </p:sp>
      <p:sp>
        <p:nvSpPr>
          <p:cNvPr id="70" name="AutoShape 7"/>
          <p:cNvSpPr>
            <a:spLocks noChangeArrowheads="1"/>
          </p:cNvSpPr>
          <p:nvPr/>
        </p:nvSpPr>
        <p:spPr bwMode="auto">
          <a:xfrm>
            <a:off x="5435600" y="1912938"/>
            <a:ext cx="1690688" cy="431800"/>
          </a:xfrm>
          <a:prstGeom prst="wedgeRoundRectCallout">
            <a:avLst>
              <a:gd name="adj1" fmla="val -49977"/>
              <a:gd name="adj2" fmla="val 155186"/>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停止等待协议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dissolve">
                                      <p:cBhvr>
                                        <p:cTn id="12" dur="500"/>
                                        <p:tgtEl>
                                          <p:spTgt spid="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冲突避免</a:t>
            </a:r>
          </a:p>
        </p:txBody>
      </p:sp>
      <p:sp>
        <p:nvSpPr>
          <p:cNvPr id="14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13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141317" name="内容占位符 2"/>
          <p:cNvSpPr>
            <a:spLocks noGrp="1"/>
          </p:cNvSpPr>
          <p:nvPr>
            <p:ph idx="1"/>
          </p:nvPr>
        </p:nvSpPr>
        <p:spPr>
          <a:xfrm>
            <a:off x="809625" y="1989138"/>
            <a:ext cx="7958138" cy="4248150"/>
          </a:xfrm>
        </p:spPr>
        <p:txBody>
          <a:bodyPr/>
          <a:lstStyle/>
          <a:p>
            <a:pPr marL="0" indent="0">
              <a:lnSpc>
                <a:spcPct val="125000"/>
              </a:lnSpc>
              <a:buFont typeface="Wingdings" pitchFamily="2" charset="2"/>
              <a:buNone/>
            </a:pPr>
            <a:r>
              <a:rPr lang="zh-CN" altLang="en-US" dirty="0" smtClean="0"/>
              <a:t>       信道从忙态变为空闲时，任何一个站要发送数据帧前，不仅都必须等待一个 </a:t>
            </a:r>
            <a:r>
              <a:rPr lang="en-US" altLang="zh-CN" dirty="0" smtClean="0"/>
              <a:t>DIFS </a:t>
            </a:r>
            <a:r>
              <a:rPr lang="zh-CN" altLang="en-US" dirty="0" smtClean="0"/>
              <a:t>的间隔，而且还要进入</a:t>
            </a:r>
            <a:r>
              <a:rPr lang="zh-CN" altLang="en-US" dirty="0" smtClean="0">
                <a:solidFill>
                  <a:srgbClr val="FF0000"/>
                </a:solidFill>
              </a:rPr>
              <a:t>争用窗口</a:t>
            </a:r>
            <a:r>
              <a:rPr lang="zh-CN" altLang="en-US" dirty="0" smtClean="0"/>
              <a:t>，并计算随机退避时间以便再次重新试图接入到信道。这样做就减少了发生冲突的概率。</a:t>
            </a:r>
            <a:r>
              <a:rPr lang="en-US" altLang="zh-CN" dirty="0" smtClean="0"/>
              <a:t>802.11 </a:t>
            </a:r>
            <a:r>
              <a:rPr lang="zh-CN" altLang="en-US" dirty="0" smtClean="0"/>
              <a:t>使用</a:t>
            </a:r>
            <a:r>
              <a:rPr lang="zh-CN" altLang="en-US" dirty="0" smtClean="0">
                <a:solidFill>
                  <a:srgbClr val="0000FF"/>
                </a:solidFill>
              </a:rPr>
              <a:t>二进制指数退避算法</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6033538" y="4687320"/>
            <a:ext cx="1380993" cy="36000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03522" name="Rectangle 2"/>
          <p:cNvSpPr>
            <a:spLocks noGrp="1" noChangeArrowheads="1"/>
          </p:cNvSpPr>
          <p:nvPr>
            <p:ph type="title"/>
          </p:nvPr>
        </p:nvSpPr>
        <p:spPr/>
        <p:txBody>
          <a:bodyPr/>
          <a:lstStyle/>
          <a:p>
            <a:pPr eaLnBrk="1" hangingPunct="1">
              <a:defRPr/>
            </a:pPr>
            <a:r>
              <a:rPr lang="en-US" altLang="zh-CN" sz="3600" dirty="0" smtClean="0">
                <a:latin typeface="华文新魏" pitchFamily="2" charset="-122"/>
              </a:rPr>
              <a:t>CSMA/CA</a:t>
            </a:r>
            <a:r>
              <a:rPr lang="zh-CN" altLang="en-US" dirty="0" smtClean="0">
                <a:latin typeface="华文新魏" pitchFamily="2" charset="-122"/>
              </a:rPr>
              <a:t>图  示</a:t>
            </a:r>
          </a:p>
        </p:txBody>
      </p:sp>
      <p:sp>
        <p:nvSpPr>
          <p:cNvPr id="14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23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110" name="Text Box 90"/>
          <p:cNvSpPr txBox="1">
            <a:spLocks noChangeArrowheads="1"/>
          </p:cNvSpPr>
          <p:nvPr/>
        </p:nvSpPr>
        <p:spPr bwMode="auto">
          <a:xfrm rot="-4974934">
            <a:off x="4567254" y="2858844"/>
            <a:ext cx="6848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ACK</a:t>
            </a:r>
          </a:p>
        </p:txBody>
      </p:sp>
      <p:sp>
        <p:nvSpPr>
          <p:cNvPr id="111" name="Text Box 12"/>
          <p:cNvSpPr txBox="1">
            <a:spLocks noChangeArrowheads="1"/>
          </p:cNvSpPr>
          <p:nvPr/>
        </p:nvSpPr>
        <p:spPr bwMode="auto">
          <a:xfrm>
            <a:off x="8496897" y="255285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12" name="Text Box 15"/>
          <p:cNvSpPr txBox="1">
            <a:spLocks noChangeArrowheads="1"/>
          </p:cNvSpPr>
          <p:nvPr/>
        </p:nvSpPr>
        <p:spPr bwMode="auto">
          <a:xfrm>
            <a:off x="1720301" y="2060848"/>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DIFS</a:t>
            </a:r>
          </a:p>
        </p:txBody>
      </p:sp>
      <p:sp>
        <p:nvSpPr>
          <p:cNvPr id="113" name="Line 18"/>
          <p:cNvSpPr>
            <a:spLocks noChangeShapeType="1"/>
          </p:cNvSpPr>
          <p:nvPr/>
        </p:nvSpPr>
        <p:spPr bwMode="auto">
          <a:xfrm>
            <a:off x="1720301" y="2402160"/>
            <a:ext cx="76874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4" name="Freeform 19"/>
          <p:cNvSpPr>
            <a:spLocks/>
          </p:cNvSpPr>
          <p:nvPr/>
        </p:nvSpPr>
        <p:spPr bwMode="auto">
          <a:xfrm>
            <a:off x="612755" y="2192610"/>
            <a:ext cx="1107546" cy="374650"/>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5" name="Text Box 20"/>
          <p:cNvSpPr txBox="1">
            <a:spLocks noChangeArrowheads="1"/>
          </p:cNvSpPr>
          <p:nvPr/>
        </p:nvSpPr>
        <p:spPr bwMode="auto">
          <a:xfrm>
            <a:off x="564601" y="2189436"/>
            <a:ext cx="125544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latin typeface="+mn-lt"/>
                <a:ea typeface="+mn-ea"/>
              </a:rPr>
              <a:t>媒体空闲                                    </a:t>
            </a:r>
          </a:p>
        </p:txBody>
      </p:sp>
      <p:sp>
        <p:nvSpPr>
          <p:cNvPr id="116" name="Line 22"/>
          <p:cNvSpPr>
            <a:spLocks noChangeShapeType="1"/>
          </p:cNvSpPr>
          <p:nvPr/>
        </p:nvSpPr>
        <p:spPr bwMode="auto">
          <a:xfrm>
            <a:off x="1720301" y="2152923"/>
            <a:ext cx="0"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7" name="Line 23"/>
          <p:cNvSpPr>
            <a:spLocks noChangeShapeType="1"/>
          </p:cNvSpPr>
          <p:nvPr/>
        </p:nvSpPr>
        <p:spPr bwMode="auto">
          <a:xfrm flipV="1">
            <a:off x="2480450" y="2152923"/>
            <a:ext cx="8598"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8" name="Text Box 27"/>
          <p:cNvSpPr txBox="1">
            <a:spLocks noChangeArrowheads="1"/>
          </p:cNvSpPr>
          <p:nvPr/>
        </p:nvSpPr>
        <p:spPr bwMode="auto">
          <a:xfrm>
            <a:off x="4301707" y="37626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SIFS</a:t>
            </a:r>
          </a:p>
        </p:txBody>
      </p:sp>
      <p:sp>
        <p:nvSpPr>
          <p:cNvPr id="119" name="Line 30"/>
          <p:cNvSpPr>
            <a:spLocks noChangeShapeType="1"/>
          </p:cNvSpPr>
          <p:nvPr/>
        </p:nvSpPr>
        <p:spPr bwMode="auto">
          <a:xfrm flipH="1" flipV="1">
            <a:off x="4351582" y="3775348"/>
            <a:ext cx="0" cy="44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0" name="Line 32"/>
          <p:cNvSpPr>
            <a:spLocks noChangeShapeType="1"/>
          </p:cNvSpPr>
          <p:nvPr/>
        </p:nvSpPr>
        <p:spPr bwMode="auto">
          <a:xfrm>
            <a:off x="440777" y="5056459"/>
            <a:ext cx="8739736" cy="6351"/>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1" name="Text Box 33"/>
          <p:cNvSpPr txBox="1">
            <a:spLocks noChangeArrowheads="1"/>
          </p:cNvSpPr>
          <p:nvPr/>
        </p:nvSpPr>
        <p:spPr bwMode="auto">
          <a:xfrm>
            <a:off x="8496898" y="509932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22" name="Freeform 34"/>
          <p:cNvSpPr>
            <a:spLocks/>
          </p:cNvSpPr>
          <p:nvPr/>
        </p:nvSpPr>
        <p:spPr bwMode="auto">
          <a:xfrm>
            <a:off x="2477009" y="4680224"/>
            <a:ext cx="2813579" cy="376237"/>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3" name="Text Box 35"/>
          <p:cNvSpPr txBox="1">
            <a:spLocks noChangeArrowheads="1"/>
          </p:cNvSpPr>
          <p:nvPr/>
        </p:nvSpPr>
        <p:spPr bwMode="auto">
          <a:xfrm>
            <a:off x="2972309" y="4667523"/>
            <a:ext cx="18170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NAV</a:t>
            </a:r>
            <a:r>
              <a:rPr kumimoji="1" lang="zh-CN" altLang="en-US" sz="1800" b="1">
                <a:latin typeface="+mn-lt"/>
                <a:ea typeface="+mn-ea"/>
              </a:rPr>
              <a:t>（媒体忙）</a:t>
            </a:r>
          </a:p>
        </p:txBody>
      </p:sp>
      <p:sp>
        <p:nvSpPr>
          <p:cNvPr id="124" name="Text Box 36"/>
          <p:cNvSpPr txBox="1">
            <a:spLocks noChangeArrowheads="1"/>
          </p:cNvSpPr>
          <p:nvPr/>
        </p:nvSpPr>
        <p:spPr bwMode="auto">
          <a:xfrm>
            <a:off x="5259632" y="4078561"/>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DIFS</a:t>
            </a:r>
          </a:p>
        </p:txBody>
      </p:sp>
      <p:sp>
        <p:nvSpPr>
          <p:cNvPr id="125" name="Line 37"/>
          <p:cNvSpPr>
            <a:spLocks noChangeShapeType="1"/>
          </p:cNvSpPr>
          <p:nvPr/>
        </p:nvSpPr>
        <p:spPr bwMode="auto">
          <a:xfrm flipV="1">
            <a:off x="5306067" y="4394473"/>
            <a:ext cx="72747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6" name="Line 38"/>
          <p:cNvSpPr>
            <a:spLocks noChangeShapeType="1"/>
          </p:cNvSpPr>
          <p:nvPr/>
        </p:nvSpPr>
        <p:spPr bwMode="auto">
          <a:xfrm flipH="1" flipV="1">
            <a:off x="5290588" y="3764235"/>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39"/>
          <p:cNvSpPr>
            <a:spLocks noChangeShapeType="1"/>
          </p:cNvSpPr>
          <p:nvPr/>
        </p:nvSpPr>
        <p:spPr bwMode="auto">
          <a:xfrm>
            <a:off x="6033538" y="3764235"/>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8" name="Freeform 40"/>
          <p:cNvSpPr>
            <a:spLocks/>
          </p:cNvSpPr>
          <p:nvPr/>
        </p:nvSpPr>
        <p:spPr bwMode="auto">
          <a:xfrm>
            <a:off x="7414531" y="4680224"/>
            <a:ext cx="1497939" cy="376237"/>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0" name="Line 42"/>
          <p:cNvSpPr>
            <a:spLocks noChangeShapeType="1"/>
          </p:cNvSpPr>
          <p:nvPr/>
        </p:nvSpPr>
        <p:spPr bwMode="auto">
          <a:xfrm>
            <a:off x="6196918"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1" name="Line 43"/>
          <p:cNvSpPr>
            <a:spLocks noChangeShapeType="1"/>
          </p:cNvSpPr>
          <p:nvPr/>
        </p:nvSpPr>
        <p:spPr bwMode="auto">
          <a:xfrm>
            <a:off x="6367178"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2" name="Line 44"/>
          <p:cNvSpPr>
            <a:spLocks noChangeShapeType="1"/>
          </p:cNvSpPr>
          <p:nvPr/>
        </p:nvSpPr>
        <p:spPr bwMode="auto">
          <a:xfrm>
            <a:off x="6537437"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3" name="Line 45"/>
          <p:cNvSpPr>
            <a:spLocks noChangeShapeType="1"/>
          </p:cNvSpPr>
          <p:nvPr/>
        </p:nvSpPr>
        <p:spPr bwMode="auto">
          <a:xfrm>
            <a:off x="6709416"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4" name="Line 46"/>
          <p:cNvSpPr>
            <a:spLocks noChangeShapeType="1"/>
          </p:cNvSpPr>
          <p:nvPr/>
        </p:nvSpPr>
        <p:spPr bwMode="auto">
          <a:xfrm>
            <a:off x="6879676"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5" name="Line 47"/>
          <p:cNvSpPr>
            <a:spLocks noChangeShapeType="1"/>
          </p:cNvSpPr>
          <p:nvPr/>
        </p:nvSpPr>
        <p:spPr bwMode="auto">
          <a:xfrm>
            <a:off x="7049935" y="468498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6" name="Line 48"/>
          <p:cNvSpPr>
            <a:spLocks noChangeShapeType="1"/>
          </p:cNvSpPr>
          <p:nvPr/>
        </p:nvSpPr>
        <p:spPr bwMode="auto">
          <a:xfrm>
            <a:off x="7232233" y="468498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7" name="Line 49"/>
          <p:cNvSpPr>
            <a:spLocks noChangeShapeType="1"/>
          </p:cNvSpPr>
          <p:nvPr/>
        </p:nvSpPr>
        <p:spPr bwMode="auto">
          <a:xfrm>
            <a:off x="6062774" y="4402410"/>
            <a:ext cx="138443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Text Box 50"/>
          <p:cNvSpPr txBox="1">
            <a:spLocks noChangeArrowheads="1"/>
          </p:cNvSpPr>
          <p:nvPr/>
        </p:nvSpPr>
        <p:spPr bwMode="auto">
          <a:xfrm>
            <a:off x="6136726" y="400871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FF0000"/>
                </a:solidFill>
                <a:latin typeface="+mn-lt"/>
                <a:ea typeface="+mn-ea"/>
              </a:rPr>
              <a:t>争用窗口</a:t>
            </a:r>
          </a:p>
        </p:txBody>
      </p:sp>
      <p:sp>
        <p:nvSpPr>
          <p:cNvPr id="139" name="Text Box 51"/>
          <p:cNvSpPr txBox="1">
            <a:spLocks noChangeArrowheads="1"/>
          </p:cNvSpPr>
          <p:nvPr/>
        </p:nvSpPr>
        <p:spPr bwMode="auto">
          <a:xfrm>
            <a:off x="7438237" y="469400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发送下一 帧</a:t>
            </a:r>
          </a:p>
        </p:txBody>
      </p:sp>
      <p:sp>
        <p:nvSpPr>
          <p:cNvPr id="140" name="AutoShape 52"/>
          <p:cNvSpPr>
            <a:spLocks/>
          </p:cNvSpPr>
          <p:nvPr/>
        </p:nvSpPr>
        <p:spPr bwMode="auto">
          <a:xfrm rot="-5400000">
            <a:off x="3826186" y="3779383"/>
            <a:ext cx="144462" cy="278434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1" name="AutoShape 53"/>
          <p:cNvSpPr>
            <a:spLocks/>
          </p:cNvSpPr>
          <p:nvPr/>
        </p:nvSpPr>
        <p:spPr bwMode="auto">
          <a:xfrm rot="-5400000">
            <a:off x="6664239" y="4469416"/>
            <a:ext cx="112712" cy="1353476"/>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2" name="Text Box 54"/>
          <p:cNvSpPr txBox="1">
            <a:spLocks noChangeArrowheads="1"/>
          </p:cNvSpPr>
          <p:nvPr/>
        </p:nvSpPr>
        <p:spPr bwMode="auto">
          <a:xfrm>
            <a:off x="3323147" y="5167585"/>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推迟接入</a:t>
            </a:r>
          </a:p>
        </p:txBody>
      </p:sp>
      <p:sp>
        <p:nvSpPr>
          <p:cNvPr id="143" name="Text Box 55"/>
          <p:cNvSpPr txBox="1">
            <a:spLocks noChangeArrowheads="1"/>
          </p:cNvSpPr>
          <p:nvPr/>
        </p:nvSpPr>
        <p:spPr bwMode="auto">
          <a:xfrm>
            <a:off x="5899395" y="5119961"/>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等待重试时间</a:t>
            </a:r>
          </a:p>
        </p:txBody>
      </p:sp>
      <p:sp>
        <p:nvSpPr>
          <p:cNvPr id="144" name="Line 56"/>
          <p:cNvSpPr>
            <a:spLocks noChangeShapeType="1"/>
          </p:cNvSpPr>
          <p:nvPr/>
        </p:nvSpPr>
        <p:spPr bwMode="auto">
          <a:xfrm flipV="1">
            <a:off x="1706543" y="2592660"/>
            <a:ext cx="0" cy="300038"/>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5" name="Text Box 57"/>
          <p:cNvSpPr txBox="1">
            <a:spLocks noChangeArrowheads="1"/>
          </p:cNvSpPr>
          <p:nvPr/>
        </p:nvSpPr>
        <p:spPr bwMode="auto">
          <a:xfrm>
            <a:off x="1088722" y="279268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有帧要发送</a:t>
            </a:r>
          </a:p>
        </p:txBody>
      </p:sp>
      <p:sp>
        <p:nvSpPr>
          <p:cNvPr id="146" name="Line 58"/>
          <p:cNvSpPr>
            <a:spLocks noChangeShapeType="1"/>
          </p:cNvSpPr>
          <p:nvPr/>
        </p:nvSpPr>
        <p:spPr bwMode="auto">
          <a:xfrm>
            <a:off x="7445487" y="4242073"/>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7" name="Text Box 59"/>
          <p:cNvSpPr txBox="1">
            <a:spLocks noChangeArrowheads="1"/>
          </p:cNvSpPr>
          <p:nvPr/>
        </p:nvSpPr>
        <p:spPr bwMode="auto">
          <a:xfrm>
            <a:off x="145127" y="255297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源站</a:t>
            </a:r>
          </a:p>
        </p:txBody>
      </p:sp>
      <p:sp>
        <p:nvSpPr>
          <p:cNvPr id="148" name="Text Box 61"/>
          <p:cNvSpPr txBox="1">
            <a:spLocks noChangeArrowheads="1"/>
          </p:cNvSpPr>
          <p:nvPr/>
        </p:nvSpPr>
        <p:spPr bwMode="auto">
          <a:xfrm>
            <a:off x="8497669" y="3750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49" name="Text Box 62"/>
          <p:cNvSpPr txBox="1">
            <a:spLocks noChangeArrowheads="1"/>
          </p:cNvSpPr>
          <p:nvPr/>
        </p:nvSpPr>
        <p:spPr bwMode="auto">
          <a:xfrm>
            <a:off x="126019" y="3686449"/>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目的站</a:t>
            </a:r>
          </a:p>
        </p:txBody>
      </p:sp>
      <p:sp>
        <p:nvSpPr>
          <p:cNvPr id="150" name="Line 64"/>
          <p:cNvSpPr>
            <a:spLocks noChangeShapeType="1"/>
          </p:cNvSpPr>
          <p:nvPr/>
        </p:nvSpPr>
        <p:spPr bwMode="auto">
          <a:xfrm flipH="1">
            <a:off x="4974147" y="3767411"/>
            <a:ext cx="1719"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Line 66"/>
          <p:cNvSpPr>
            <a:spLocks noChangeShapeType="1"/>
          </p:cNvSpPr>
          <p:nvPr/>
        </p:nvSpPr>
        <p:spPr bwMode="auto">
          <a:xfrm>
            <a:off x="5287149" y="2572023"/>
            <a:ext cx="344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Text Box 67"/>
          <p:cNvSpPr txBox="1">
            <a:spLocks noChangeArrowheads="1"/>
          </p:cNvSpPr>
          <p:nvPr/>
        </p:nvSpPr>
        <p:spPr bwMode="auto">
          <a:xfrm>
            <a:off x="5225236" y="4445273"/>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SIFS</a:t>
            </a:r>
          </a:p>
        </p:txBody>
      </p:sp>
      <p:sp>
        <p:nvSpPr>
          <p:cNvPr id="154" name="Line 68"/>
          <p:cNvSpPr>
            <a:spLocks noChangeShapeType="1"/>
          </p:cNvSpPr>
          <p:nvPr/>
        </p:nvSpPr>
        <p:spPr bwMode="auto">
          <a:xfrm>
            <a:off x="5889076" y="4704036"/>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5" name="Line 69"/>
          <p:cNvSpPr>
            <a:spLocks noChangeShapeType="1"/>
          </p:cNvSpPr>
          <p:nvPr/>
        </p:nvSpPr>
        <p:spPr bwMode="auto">
          <a:xfrm>
            <a:off x="2475289" y="2592661"/>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6" name="Text Box 70"/>
          <p:cNvSpPr txBox="1">
            <a:spLocks noChangeArrowheads="1"/>
          </p:cNvSpPr>
          <p:nvPr/>
        </p:nvSpPr>
        <p:spPr bwMode="auto">
          <a:xfrm>
            <a:off x="88976" y="5021536"/>
            <a:ext cx="9460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00" b="1">
                <a:latin typeface="+mn-lt"/>
                <a:ea typeface="+mn-ea"/>
              </a:rPr>
              <a:t> </a:t>
            </a:r>
            <a:r>
              <a:rPr kumimoji="1" lang="zh-CN" altLang="en-US" sz="1800" b="1">
                <a:latin typeface="+mn-lt"/>
                <a:ea typeface="+mn-ea"/>
              </a:rPr>
              <a:t>其他站</a:t>
            </a:r>
          </a:p>
        </p:txBody>
      </p:sp>
      <p:sp>
        <p:nvSpPr>
          <p:cNvPr id="157" name="Line 71"/>
          <p:cNvSpPr>
            <a:spLocks noChangeShapeType="1"/>
          </p:cNvSpPr>
          <p:nvPr/>
        </p:nvSpPr>
        <p:spPr bwMode="auto">
          <a:xfrm flipV="1">
            <a:off x="2475289" y="5081860"/>
            <a:ext cx="0" cy="300038"/>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8" name="Text Box 72"/>
          <p:cNvSpPr txBox="1">
            <a:spLocks noChangeArrowheads="1"/>
          </p:cNvSpPr>
          <p:nvPr/>
        </p:nvSpPr>
        <p:spPr bwMode="auto">
          <a:xfrm>
            <a:off x="1830812" y="530093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有帧要发送</a:t>
            </a:r>
          </a:p>
        </p:txBody>
      </p:sp>
      <p:sp>
        <p:nvSpPr>
          <p:cNvPr id="159" name="Line 73"/>
          <p:cNvSpPr>
            <a:spLocks noChangeShapeType="1"/>
          </p:cNvSpPr>
          <p:nvPr/>
        </p:nvSpPr>
        <p:spPr bwMode="auto">
          <a:xfrm>
            <a:off x="4396297" y="4135711"/>
            <a:ext cx="579569" cy="4763"/>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0" name="Line 74"/>
          <p:cNvSpPr>
            <a:spLocks noChangeShapeType="1"/>
          </p:cNvSpPr>
          <p:nvPr/>
        </p:nvSpPr>
        <p:spPr bwMode="auto">
          <a:xfrm flipV="1">
            <a:off x="5295748" y="4777060"/>
            <a:ext cx="576131"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1" name="Line 80"/>
          <p:cNvSpPr>
            <a:spLocks noChangeShapeType="1"/>
          </p:cNvSpPr>
          <p:nvPr/>
        </p:nvSpPr>
        <p:spPr bwMode="auto">
          <a:xfrm>
            <a:off x="2480450"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2" name="Line 81"/>
          <p:cNvSpPr>
            <a:spLocks noChangeShapeType="1"/>
          </p:cNvSpPr>
          <p:nvPr/>
        </p:nvSpPr>
        <p:spPr bwMode="auto">
          <a:xfrm>
            <a:off x="4196802"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3" name="Line 82"/>
          <p:cNvSpPr>
            <a:spLocks noChangeShapeType="1"/>
          </p:cNvSpPr>
          <p:nvPr/>
        </p:nvSpPr>
        <p:spPr bwMode="auto">
          <a:xfrm flipH="1">
            <a:off x="5132368"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4" name="Line 83"/>
          <p:cNvSpPr>
            <a:spLocks noChangeShapeType="1"/>
          </p:cNvSpPr>
          <p:nvPr/>
        </p:nvSpPr>
        <p:spPr bwMode="auto">
          <a:xfrm flipH="1">
            <a:off x="4977587"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5" name="Freeform 86"/>
          <p:cNvSpPr>
            <a:spLocks/>
          </p:cNvSpPr>
          <p:nvPr/>
        </p:nvSpPr>
        <p:spPr bwMode="auto">
          <a:xfrm>
            <a:off x="2480449" y="2572024"/>
            <a:ext cx="1871133" cy="1152525"/>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6" name="AutoShape 84"/>
          <p:cNvSpPr>
            <a:spLocks noChangeArrowheads="1"/>
          </p:cNvSpPr>
          <p:nvPr/>
        </p:nvSpPr>
        <p:spPr bwMode="auto">
          <a:xfrm rot="-561028">
            <a:off x="3336905" y="2932386"/>
            <a:ext cx="233892"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67" name="Text Box 26"/>
          <p:cNvSpPr txBox="1">
            <a:spLocks noChangeArrowheads="1"/>
          </p:cNvSpPr>
          <p:nvPr/>
        </p:nvSpPr>
        <p:spPr bwMode="auto">
          <a:xfrm>
            <a:off x="2635231" y="2572023"/>
            <a:ext cx="13708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发送第 </a:t>
            </a:r>
            <a:r>
              <a:rPr kumimoji="1" lang="en-US" altLang="zh-CN" sz="1800" b="1">
                <a:latin typeface="+mn-lt"/>
                <a:ea typeface="+mn-ea"/>
              </a:rPr>
              <a:t>1 </a:t>
            </a:r>
            <a:r>
              <a:rPr kumimoji="1" lang="zh-CN" altLang="en-US" sz="1800" b="1">
                <a:latin typeface="+mn-lt"/>
                <a:ea typeface="+mn-ea"/>
              </a:rPr>
              <a:t>帧</a:t>
            </a:r>
          </a:p>
        </p:txBody>
      </p:sp>
      <p:sp>
        <p:nvSpPr>
          <p:cNvPr id="168" name="Freeform 88"/>
          <p:cNvSpPr>
            <a:spLocks/>
          </p:cNvSpPr>
          <p:nvPr/>
        </p:nvSpPr>
        <p:spPr bwMode="auto">
          <a:xfrm>
            <a:off x="4975866" y="2572024"/>
            <a:ext cx="311283" cy="1152525"/>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9" name="Line 60"/>
          <p:cNvSpPr>
            <a:spLocks noChangeShapeType="1"/>
          </p:cNvSpPr>
          <p:nvPr/>
        </p:nvSpPr>
        <p:spPr bwMode="auto">
          <a:xfrm>
            <a:off x="439056" y="3722959"/>
            <a:ext cx="8704944" cy="1589"/>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0" name="Line 11"/>
          <p:cNvSpPr>
            <a:spLocks noChangeShapeType="1"/>
          </p:cNvSpPr>
          <p:nvPr/>
        </p:nvSpPr>
        <p:spPr bwMode="auto">
          <a:xfrm>
            <a:off x="440776" y="2567260"/>
            <a:ext cx="873973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1" name="Line 89"/>
          <p:cNvSpPr>
            <a:spLocks noChangeShapeType="1"/>
          </p:cNvSpPr>
          <p:nvPr/>
        </p:nvSpPr>
        <p:spPr bwMode="auto">
          <a:xfrm flipV="1">
            <a:off x="5110010" y="2891110"/>
            <a:ext cx="61913"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2" name="AutoShape 7"/>
          <p:cNvSpPr>
            <a:spLocks noChangeArrowheads="1"/>
          </p:cNvSpPr>
          <p:nvPr/>
        </p:nvSpPr>
        <p:spPr bwMode="auto">
          <a:xfrm>
            <a:off x="4999334" y="5670267"/>
            <a:ext cx="1305832" cy="431800"/>
          </a:xfrm>
          <a:prstGeom prst="wedgeRoundRectCallout">
            <a:avLst>
              <a:gd name="adj1" fmla="val 71975"/>
              <a:gd name="adj2" fmla="val -155963"/>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冲突避免</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11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124"/>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dissolve">
                                      <p:cBhvr>
                                        <p:cTn id="1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24" grpId="0"/>
      <p:bldP spid="17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争用</a:t>
            </a:r>
            <a:r>
              <a:rPr lang="zh-CN" altLang="en-US" dirty="0" smtClean="0">
                <a:latin typeface="华文新魏" pitchFamily="2" charset="-122"/>
              </a:rPr>
              <a:t>窗口</a:t>
            </a:r>
          </a:p>
        </p:txBody>
      </p:sp>
      <p:sp>
        <p:nvSpPr>
          <p:cNvPr id="14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23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6" name="Rectangle 4"/>
          <p:cNvSpPr>
            <a:spLocks noChangeArrowheads="1"/>
          </p:cNvSpPr>
          <p:nvPr/>
        </p:nvSpPr>
        <p:spPr bwMode="auto">
          <a:xfrm>
            <a:off x="7720013" y="2914650"/>
            <a:ext cx="885825" cy="387350"/>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Rectangle 8"/>
          <p:cNvSpPr>
            <a:spLocks noChangeArrowheads="1"/>
          </p:cNvSpPr>
          <p:nvPr/>
        </p:nvSpPr>
        <p:spPr bwMode="auto">
          <a:xfrm>
            <a:off x="2317750" y="3687763"/>
            <a:ext cx="1425575" cy="387350"/>
          </a:xfrm>
          <a:prstGeom prst="rect">
            <a:avLst/>
          </a:prstGeom>
          <a:solidFill>
            <a:srgbClr val="FF99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9"/>
          <p:cNvSpPr>
            <a:spLocks noChangeShapeType="1"/>
          </p:cNvSpPr>
          <p:nvPr/>
        </p:nvSpPr>
        <p:spPr bwMode="auto">
          <a:xfrm>
            <a:off x="3744913"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Line 10"/>
          <p:cNvSpPr>
            <a:spLocks noChangeShapeType="1"/>
          </p:cNvSpPr>
          <p:nvPr/>
        </p:nvSpPr>
        <p:spPr bwMode="auto">
          <a:xfrm>
            <a:off x="3892550" y="2008188"/>
            <a:ext cx="15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Rectangle 11"/>
          <p:cNvSpPr>
            <a:spLocks noChangeArrowheads="1"/>
          </p:cNvSpPr>
          <p:nvPr/>
        </p:nvSpPr>
        <p:spPr bwMode="auto">
          <a:xfrm>
            <a:off x="4192588" y="4460875"/>
            <a:ext cx="1276350" cy="387350"/>
          </a:xfrm>
          <a:prstGeom prst="rect">
            <a:avLst/>
          </a:prstGeom>
          <a:solidFill>
            <a:srgbClr val="CC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Rectangle 12"/>
          <p:cNvSpPr>
            <a:spLocks noChangeArrowheads="1"/>
          </p:cNvSpPr>
          <p:nvPr/>
        </p:nvSpPr>
        <p:spPr bwMode="auto">
          <a:xfrm>
            <a:off x="5918200" y="5233988"/>
            <a:ext cx="1427163" cy="385762"/>
          </a:xfrm>
          <a:prstGeom prst="rect">
            <a:avLst/>
          </a:prstGeom>
          <a:solidFill>
            <a:srgbClr val="FF9933"/>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3"/>
          <p:cNvSpPr>
            <a:spLocks noChangeShapeType="1"/>
          </p:cNvSpPr>
          <p:nvPr/>
        </p:nvSpPr>
        <p:spPr bwMode="auto">
          <a:xfrm>
            <a:off x="5470525"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Line 14"/>
          <p:cNvSpPr>
            <a:spLocks noChangeShapeType="1"/>
          </p:cNvSpPr>
          <p:nvPr/>
        </p:nvSpPr>
        <p:spPr bwMode="auto">
          <a:xfrm>
            <a:off x="5618163"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5" name="Line 15"/>
          <p:cNvSpPr>
            <a:spLocks noChangeShapeType="1"/>
          </p:cNvSpPr>
          <p:nvPr/>
        </p:nvSpPr>
        <p:spPr bwMode="auto">
          <a:xfrm>
            <a:off x="7345363" y="2008188"/>
            <a:ext cx="793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16"/>
          <p:cNvSpPr>
            <a:spLocks noChangeShapeType="1"/>
          </p:cNvSpPr>
          <p:nvPr/>
        </p:nvSpPr>
        <p:spPr bwMode="auto">
          <a:xfrm flipH="1">
            <a:off x="7494588"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Rectangle 17"/>
          <p:cNvSpPr>
            <a:spLocks noChangeArrowheads="1"/>
          </p:cNvSpPr>
          <p:nvPr/>
        </p:nvSpPr>
        <p:spPr bwMode="auto">
          <a:xfrm>
            <a:off x="681038" y="2144713"/>
            <a:ext cx="1101725" cy="385762"/>
          </a:xfrm>
          <a:prstGeom prst="rect">
            <a:avLst/>
          </a:prstGeom>
          <a:solidFill>
            <a:srgbClr val="FF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8" name="Line 18"/>
          <p:cNvSpPr>
            <a:spLocks noChangeShapeType="1"/>
          </p:cNvSpPr>
          <p:nvPr/>
        </p:nvSpPr>
        <p:spPr bwMode="auto">
          <a:xfrm>
            <a:off x="666750" y="2144713"/>
            <a:ext cx="1125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Freeform 19"/>
          <p:cNvSpPr>
            <a:spLocks/>
          </p:cNvSpPr>
          <p:nvPr/>
        </p:nvSpPr>
        <p:spPr bwMode="auto">
          <a:xfrm>
            <a:off x="7720013" y="2908300"/>
            <a:ext cx="898525" cy="393700"/>
          </a:xfrm>
          <a:custGeom>
            <a:avLst/>
            <a:gdLst>
              <a:gd name="T0" fmla="*/ 0 w 543"/>
              <a:gd name="T1" fmla="*/ 231 h 231"/>
              <a:gd name="T2" fmla="*/ 0 w 543"/>
              <a:gd name="T3" fmla="*/ 0 h 231"/>
              <a:gd name="T4" fmla="*/ 543 w 543"/>
              <a:gd name="T5" fmla="*/ 0 h 231"/>
            </a:gdLst>
            <a:ahLst/>
            <a:cxnLst>
              <a:cxn ang="0">
                <a:pos x="T0" y="T1"/>
              </a:cxn>
              <a:cxn ang="0">
                <a:pos x="T2" y="T3"/>
              </a:cxn>
              <a:cxn ang="0">
                <a:pos x="T4" y="T5"/>
              </a:cxn>
            </a:cxnLst>
            <a:rect l="0" t="0" r="r" b="b"/>
            <a:pathLst>
              <a:path w="543" h="231">
                <a:moveTo>
                  <a:pt x="0" y="231"/>
                </a:moveTo>
                <a:lnTo>
                  <a:pt x="0" y="0"/>
                </a:lnTo>
                <a:lnTo>
                  <a:pt x="543"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0" name="Text Box 20"/>
          <p:cNvSpPr txBox="1">
            <a:spLocks noChangeArrowheads="1"/>
          </p:cNvSpPr>
          <p:nvPr/>
        </p:nvSpPr>
        <p:spPr bwMode="auto">
          <a:xfrm>
            <a:off x="1012825" y="21177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1" name="Text Box 21"/>
          <p:cNvSpPr txBox="1">
            <a:spLocks noChangeArrowheads="1"/>
          </p:cNvSpPr>
          <p:nvPr/>
        </p:nvSpPr>
        <p:spPr bwMode="auto">
          <a:xfrm>
            <a:off x="6383338" y="51911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2" name="Text Box 22"/>
          <p:cNvSpPr txBox="1">
            <a:spLocks noChangeArrowheads="1"/>
          </p:cNvSpPr>
          <p:nvPr/>
        </p:nvSpPr>
        <p:spPr bwMode="auto">
          <a:xfrm>
            <a:off x="4587875" y="4437063"/>
            <a:ext cx="414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3" name="Text Box 23"/>
          <p:cNvSpPr txBox="1">
            <a:spLocks noChangeArrowheads="1"/>
          </p:cNvSpPr>
          <p:nvPr/>
        </p:nvSpPr>
        <p:spPr bwMode="auto">
          <a:xfrm>
            <a:off x="7962900" y="2898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4" name="Text Box 24"/>
          <p:cNvSpPr txBox="1">
            <a:spLocks noChangeArrowheads="1"/>
          </p:cNvSpPr>
          <p:nvPr/>
        </p:nvSpPr>
        <p:spPr bwMode="auto">
          <a:xfrm>
            <a:off x="2792413"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5" name="Text Box 25"/>
          <p:cNvSpPr txBox="1">
            <a:spLocks noChangeArrowheads="1"/>
          </p:cNvSpPr>
          <p:nvPr/>
        </p:nvSpPr>
        <p:spPr bwMode="auto">
          <a:xfrm>
            <a:off x="1568450" y="170021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6" name="Text Box 26"/>
          <p:cNvSpPr txBox="1">
            <a:spLocks noChangeArrowheads="1"/>
          </p:cNvSpPr>
          <p:nvPr/>
        </p:nvSpPr>
        <p:spPr bwMode="auto">
          <a:xfrm>
            <a:off x="35179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7" name="Text Box 27"/>
          <p:cNvSpPr txBox="1">
            <a:spLocks noChangeArrowheads="1"/>
          </p:cNvSpPr>
          <p:nvPr/>
        </p:nvSpPr>
        <p:spPr bwMode="auto">
          <a:xfrm>
            <a:off x="52197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8" name="Text Box 28"/>
          <p:cNvSpPr txBox="1">
            <a:spLocks noChangeArrowheads="1"/>
          </p:cNvSpPr>
          <p:nvPr/>
        </p:nvSpPr>
        <p:spPr bwMode="auto">
          <a:xfrm>
            <a:off x="709295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9" name="Line 29"/>
          <p:cNvSpPr>
            <a:spLocks noChangeShapeType="1"/>
          </p:cNvSpPr>
          <p:nvPr/>
        </p:nvSpPr>
        <p:spPr bwMode="auto">
          <a:xfrm flipV="1">
            <a:off x="890588" y="2994025"/>
            <a:ext cx="0" cy="307975"/>
          </a:xfrm>
          <a:prstGeom prst="line">
            <a:avLst/>
          </a:prstGeom>
          <a:noFill/>
          <a:ln w="381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0" name="Line 30"/>
          <p:cNvSpPr>
            <a:spLocks noChangeShapeType="1"/>
          </p:cNvSpPr>
          <p:nvPr/>
        </p:nvSpPr>
        <p:spPr bwMode="auto">
          <a:xfrm flipV="1">
            <a:off x="1343025" y="3767138"/>
            <a:ext cx="0" cy="307975"/>
          </a:xfrm>
          <a:prstGeom prst="line">
            <a:avLst/>
          </a:prstGeom>
          <a:noFill/>
          <a:ln w="38100">
            <a:solidFill>
              <a:srgbClr val="FF66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1" name="Line 31"/>
          <p:cNvSpPr>
            <a:spLocks noChangeShapeType="1"/>
          </p:cNvSpPr>
          <p:nvPr/>
        </p:nvSpPr>
        <p:spPr bwMode="auto">
          <a:xfrm flipV="1">
            <a:off x="1116013" y="4538663"/>
            <a:ext cx="0" cy="309562"/>
          </a:xfrm>
          <a:prstGeom prst="line">
            <a:avLst/>
          </a:prstGeom>
          <a:noFill/>
          <a:ln w="38100">
            <a:solidFill>
              <a:srgbClr val="CC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2" name="Line 32"/>
          <p:cNvSpPr>
            <a:spLocks noChangeShapeType="1"/>
          </p:cNvSpPr>
          <p:nvPr/>
        </p:nvSpPr>
        <p:spPr bwMode="auto">
          <a:xfrm flipV="1">
            <a:off x="3143250" y="5311775"/>
            <a:ext cx="0" cy="307975"/>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3" name="Line 33"/>
          <p:cNvSpPr>
            <a:spLocks noChangeShapeType="1"/>
          </p:cNvSpPr>
          <p:nvPr/>
        </p:nvSpPr>
        <p:spPr bwMode="auto">
          <a:xfrm>
            <a:off x="1941513" y="2374900"/>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4" name="Text Box 34"/>
          <p:cNvSpPr txBox="1">
            <a:spLocks noChangeArrowheads="1"/>
          </p:cNvSpPr>
          <p:nvPr/>
        </p:nvSpPr>
        <p:spPr bwMode="auto">
          <a:xfrm>
            <a:off x="2092325" y="19621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35" name="Line 35"/>
          <p:cNvSpPr>
            <a:spLocks noChangeShapeType="1"/>
          </p:cNvSpPr>
          <p:nvPr/>
        </p:nvSpPr>
        <p:spPr bwMode="auto">
          <a:xfrm>
            <a:off x="3292475" y="2220913"/>
            <a:ext cx="0" cy="309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6"/>
          <p:cNvSpPr>
            <a:spLocks noChangeShapeType="1"/>
          </p:cNvSpPr>
          <p:nvPr/>
        </p:nvSpPr>
        <p:spPr bwMode="auto">
          <a:xfrm>
            <a:off x="3883826" y="2374900"/>
            <a:ext cx="1350963"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7"/>
          <p:cNvSpPr>
            <a:spLocks noChangeShapeType="1"/>
          </p:cNvSpPr>
          <p:nvPr/>
        </p:nvSpPr>
        <p:spPr bwMode="auto">
          <a:xfrm>
            <a:off x="5237164" y="2219695"/>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8"/>
          <p:cNvSpPr>
            <a:spLocks noChangeShapeType="1"/>
          </p:cNvSpPr>
          <p:nvPr/>
        </p:nvSpPr>
        <p:spPr bwMode="auto">
          <a:xfrm>
            <a:off x="7493000" y="2373092"/>
            <a:ext cx="1352550"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39"/>
          <p:cNvSpPr>
            <a:spLocks noChangeShapeType="1"/>
          </p:cNvSpPr>
          <p:nvPr/>
        </p:nvSpPr>
        <p:spPr bwMode="auto">
          <a:xfrm>
            <a:off x="8845550" y="2217517"/>
            <a:ext cx="0" cy="309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0"/>
          <p:cNvSpPr>
            <a:spLocks noChangeShapeType="1"/>
          </p:cNvSpPr>
          <p:nvPr/>
        </p:nvSpPr>
        <p:spPr bwMode="auto">
          <a:xfrm>
            <a:off x="5618163" y="2375145"/>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Line 41"/>
          <p:cNvSpPr>
            <a:spLocks noChangeShapeType="1"/>
          </p:cNvSpPr>
          <p:nvPr/>
        </p:nvSpPr>
        <p:spPr bwMode="auto">
          <a:xfrm>
            <a:off x="6969125" y="2219570"/>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2" name="Text Box 42"/>
          <p:cNvSpPr txBox="1">
            <a:spLocks noChangeArrowheads="1"/>
          </p:cNvSpPr>
          <p:nvPr/>
        </p:nvSpPr>
        <p:spPr bwMode="auto">
          <a:xfrm>
            <a:off x="4010032" y="1970882"/>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3" name="Text Box 43"/>
          <p:cNvSpPr txBox="1">
            <a:spLocks noChangeArrowheads="1"/>
          </p:cNvSpPr>
          <p:nvPr/>
        </p:nvSpPr>
        <p:spPr bwMode="auto">
          <a:xfrm>
            <a:off x="5767388" y="196239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4" name="Text Box 44"/>
          <p:cNvSpPr txBox="1">
            <a:spLocks noChangeArrowheads="1"/>
          </p:cNvSpPr>
          <p:nvPr/>
        </p:nvSpPr>
        <p:spPr bwMode="auto">
          <a:xfrm>
            <a:off x="7631113" y="1984155"/>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5" name="Line 45"/>
          <p:cNvSpPr>
            <a:spLocks noChangeShapeType="1"/>
          </p:cNvSpPr>
          <p:nvPr/>
        </p:nvSpPr>
        <p:spPr bwMode="auto">
          <a:xfrm>
            <a:off x="1941513" y="4254500"/>
            <a:ext cx="3762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Rectangle 46"/>
          <p:cNvSpPr>
            <a:spLocks noChangeArrowheads="1"/>
          </p:cNvSpPr>
          <p:nvPr/>
        </p:nvSpPr>
        <p:spPr bwMode="auto">
          <a:xfrm>
            <a:off x="3892550" y="4614863"/>
            <a:ext cx="300038" cy="233362"/>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7" name="Rectangle 47"/>
          <p:cNvSpPr>
            <a:spLocks noChangeArrowheads="1"/>
          </p:cNvSpPr>
          <p:nvPr/>
        </p:nvSpPr>
        <p:spPr bwMode="auto">
          <a:xfrm>
            <a:off x="2317750" y="4614863"/>
            <a:ext cx="300038" cy="233362"/>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8" name="Line 48"/>
          <p:cNvSpPr>
            <a:spLocks noChangeShapeType="1"/>
          </p:cNvSpPr>
          <p:nvPr/>
        </p:nvSpPr>
        <p:spPr bwMode="auto">
          <a:xfrm>
            <a:off x="1943100" y="5000625"/>
            <a:ext cx="673100"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Rectangle 49"/>
          <p:cNvSpPr>
            <a:spLocks noChangeArrowheads="1"/>
          </p:cNvSpPr>
          <p:nvPr/>
        </p:nvSpPr>
        <p:spPr bwMode="auto">
          <a:xfrm>
            <a:off x="7494588" y="3070225"/>
            <a:ext cx="225425" cy="2317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0" name="Line 50"/>
          <p:cNvSpPr>
            <a:spLocks noChangeShapeType="1"/>
          </p:cNvSpPr>
          <p:nvPr/>
        </p:nvSpPr>
        <p:spPr bwMode="auto">
          <a:xfrm>
            <a:off x="5918200" y="3302000"/>
            <a:ext cx="0" cy="193040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Rectangle 51"/>
          <p:cNvSpPr>
            <a:spLocks noChangeArrowheads="1"/>
          </p:cNvSpPr>
          <p:nvPr/>
        </p:nvSpPr>
        <p:spPr bwMode="auto">
          <a:xfrm>
            <a:off x="5918200" y="3070225"/>
            <a:ext cx="225425"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2" name="Rectangle 52"/>
          <p:cNvSpPr>
            <a:spLocks noChangeArrowheads="1"/>
          </p:cNvSpPr>
          <p:nvPr/>
        </p:nvSpPr>
        <p:spPr bwMode="auto">
          <a:xfrm>
            <a:off x="5619750"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3" name="Line 53"/>
          <p:cNvSpPr>
            <a:spLocks noChangeShapeType="1"/>
          </p:cNvSpPr>
          <p:nvPr/>
        </p:nvSpPr>
        <p:spPr bwMode="auto">
          <a:xfrm>
            <a:off x="4192588" y="3302000"/>
            <a:ext cx="0" cy="2085975"/>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Rectangle 55"/>
          <p:cNvSpPr>
            <a:spLocks noChangeArrowheads="1"/>
          </p:cNvSpPr>
          <p:nvPr/>
        </p:nvSpPr>
        <p:spPr bwMode="auto">
          <a:xfrm>
            <a:off x="3894138"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Rectangle 56"/>
          <p:cNvSpPr>
            <a:spLocks noChangeArrowheads="1"/>
          </p:cNvSpPr>
          <p:nvPr/>
        </p:nvSpPr>
        <p:spPr bwMode="auto">
          <a:xfrm>
            <a:off x="4192588" y="3070225"/>
            <a:ext cx="525462"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Rectangle 57"/>
          <p:cNvSpPr>
            <a:spLocks noChangeArrowheads="1"/>
          </p:cNvSpPr>
          <p:nvPr/>
        </p:nvSpPr>
        <p:spPr bwMode="auto">
          <a:xfrm>
            <a:off x="2317750" y="3070225"/>
            <a:ext cx="823913"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Rectangle 58"/>
          <p:cNvSpPr>
            <a:spLocks noChangeArrowheads="1"/>
          </p:cNvSpPr>
          <p:nvPr/>
        </p:nvSpPr>
        <p:spPr bwMode="auto">
          <a:xfrm>
            <a:off x="4192588" y="5387975"/>
            <a:ext cx="300037" cy="230188"/>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Rectangle 59"/>
          <p:cNvSpPr>
            <a:spLocks noChangeArrowheads="1"/>
          </p:cNvSpPr>
          <p:nvPr/>
        </p:nvSpPr>
        <p:spPr bwMode="auto">
          <a:xfrm>
            <a:off x="5619750" y="5387975"/>
            <a:ext cx="298450" cy="230188"/>
          </a:xfrm>
          <a:prstGeom prst="rect">
            <a:avLst/>
          </a:prstGeom>
          <a:solidFill>
            <a:schemeClr val="bg1"/>
          </a:solidFill>
          <a:ln w="12700">
            <a:solidFill>
              <a:schemeClr val="tx2"/>
            </a:solidFill>
            <a:miter lim="800000"/>
            <a:headEnd/>
            <a:tailEnd/>
          </a:ln>
          <a:effectLst/>
          <a:extLst/>
        </p:spPr>
        <p:txBody>
          <a:bodyPr wrap="none" anchor="ctr"/>
          <a:lstStyle/>
          <a:p>
            <a:pPr>
              <a:defRPr/>
            </a:pPr>
            <a:endParaRPr lang="zh-CN" altLang="en-US" b="1">
              <a:latin typeface="+mn-lt"/>
              <a:ea typeface="+mn-ea"/>
            </a:endParaRPr>
          </a:p>
        </p:txBody>
      </p:sp>
      <p:sp>
        <p:nvSpPr>
          <p:cNvPr id="60" name="Line 60"/>
          <p:cNvSpPr>
            <a:spLocks noChangeShapeType="1"/>
          </p:cNvSpPr>
          <p:nvPr/>
        </p:nvSpPr>
        <p:spPr bwMode="auto">
          <a:xfrm flipV="1">
            <a:off x="1941513" y="3455988"/>
            <a:ext cx="12017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Line 61"/>
          <p:cNvSpPr>
            <a:spLocks noChangeShapeType="1"/>
          </p:cNvSpPr>
          <p:nvPr/>
        </p:nvSpPr>
        <p:spPr bwMode="auto">
          <a:xfrm>
            <a:off x="3894138" y="5773738"/>
            <a:ext cx="59848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62"/>
          <p:cNvSpPr txBox="1">
            <a:spLocks noChangeArrowheads="1"/>
          </p:cNvSpPr>
          <p:nvPr/>
        </p:nvSpPr>
        <p:spPr bwMode="auto">
          <a:xfrm>
            <a:off x="2314575" y="3402013"/>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3" name="Text Box 63"/>
          <p:cNvSpPr txBox="1">
            <a:spLocks noChangeArrowheads="1"/>
          </p:cNvSpPr>
          <p:nvPr/>
        </p:nvSpPr>
        <p:spPr bwMode="auto">
          <a:xfrm>
            <a:off x="1903413" y="4224338"/>
            <a:ext cx="441325" cy="246062"/>
          </a:xfrm>
          <a:prstGeom prst="rect">
            <a:avLst/>
          </a:prstGeom>
          <a:noFill/>
          <a:ln>
            <a:noFill/>
          </a:ln>
          <a:effectLst/>
        </p:spPr>
        <p:txBody>
          <a:bodyPr wrap="none">
            <a:spAutoFit/>
          </a:bodyPr>
          <a:lstStyle/>
          <a:p>
            <a:pPr>
              <a:defRPr/>
            </a:pPr>
            <a:r>
              <a:rPr lang="zh-CN" altLang="en-US" sz="1000" b="1" dirty="0">
                <a:solidFill>
                  <a:schemeClr val="tx2"/>
                </a:solidFill>
                <a:latin typeface="+mn-lt"/>
                <a:ea typeface="+mn-ea"/>
              </a:rPr>
              <a:t>退避</a:t>
            </a:r>
          </a:p>
        </p:txBody>
      </p:sp>
      <p:sp>
        <p:nvSpPr>
          <p:cNvPr id="64" name="Text Box 64"/>
          <p:cNvSpPr txBox="1">
            <a:spLocks noChangeArrowheads="1"/>
          </p:cNvSpPr>
          <p:nvPr/>
        </p:nvSpPr>
        <p:spPr bwMode="auto">
          <a:xfrm>
            <a:off x="1957388" y="495458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5" name="Text Box 65"/>
          <p:cNvSpPr txBox="1">
            <a:spLocks noChangeArrowheads="1"/>
          </p:cNvSpPr>
          <p:nvPr/>
        </p:nvSpPr>
        <p:spPr bwMode="auto">
          <a:xfrm>
            <a:off x="3919538" y="572293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6" name="Line 69"/>
          <p:cNvSpPr>
            <a:spLocks noChangeShapeType="1"/>
          </p:cNvSpPr>
          <p:nvPr/>
        </p:nvSpPr>
        <p:spPr bwMode="auto">
          <a:xfrm>
            <a:off x="194310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70"/>
          <p:cNvSpPr>
            <a:spLocks noChangeShapeType="1"/>
          </p:cNvSpPr>
          <p:nvPr/>
        </p:nvSpPr>
        <p:spPr bwMode="auto">
          <a:xfrm>
            <a:off x="314325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Line 71"/>
          <p:cNvSpPr>
            <a:spLocks noChangeShapeType="1"/>
          </p:cNvSpPr>
          <p:nvPr/>
        </p:nvSpPr>
        <p:spPr bwMode="auto">
          <a:xfrm>
            <a:off x="3894138" y="5618163"/>
            <a:ext cx="0" cy="311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9" name="Line 72"/>
          <p:cNvSpPr>
            <a:spLocks noChangeShapeType="1"/>
          </p:cNvSpPr>
          <p:nvPr/>
        </p:nvSpPr>
        <p:spPr bwMode="auto">
          <a:xfrm>
            <a:off x="1943100" y="4075113"/>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0" name="Line 73"/>
          <p:cNvSpPr>
            <a:spLocks noChangeShapeType="1"/>
          </p:cNvSpPr>
          <p:nvPr/>
        </p:nvSpPr>
        <p:spPr bwMode="auto">
          <a:xfrm>
            <a:off x="1943100" y="4846638"/>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74"/>
          <p:cNvSpPr>
            <a:spLocks noChangeShapeType="1"/>
          </p:cNvSpPr>
          <p:nvPr/>
        </p:nvSpPr>
        <p:spPr bwMode="auto">
          <a:xfrm>
            <a:off x="4492625" y="5616575"/>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75"/>
          <p:cNvSpPr>
            <a:spLocks noChangeShapeType="1"/>
          </p:cNvSpPr>
          <p:nvPr/>
        </p:nvSpPr>
        <p:spPr bwMode="auto">
          <a:xfrm>
            <a:off x="2317750" y="4075113"/>
            <a:ext cx="0" cy="30797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76"/>
          <p:cNvSpPr>
            <a:spLocks noChangeShapeType="1"/>
          </p:cNvSpPr>
          <p:nvPr/>
        </p:nvSpPr>
        <p:spPr bwMode="auto">
          <a:xfrm>
            <a:off x="2616200" y="4848225"/>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77"/>
          <p:cNvSpPr>
            <a:spLocks noChangeShapeType="1"/>
          </p:cNvSpPr>
          <p:nvPr/>
        </p:nvSpPr>
        <p:spPr bwMode="auto">
          <a:xfrm>
            <a:off x="4492625" y="5502275"/>
            <a:ext cx="127476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Line 78"/>
          <p:cNvSpPr>
            <a:spLocks noChangeShapeType="1"/>
          </p:cNvSpPr>
          <p:nvPr/>
        </p:nvSpPr>
        <p:spPr bwMode="auto">
          <a:xfrm>
            <a:off x="2590800" y="4732338"/>
            <a:ext cx="1484313" cy="4762"/>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6" name="Line 79"/>
          <p:cNvSpPr>
            <a:spLocks noChangeShapeType="1"/>
          </p:cNvSpPr>
          <p:nvPr/>
        </p:nvSpPr>
        <p:spPr bwMode="auto">
          <a:xfrm>
            <a:off x="3143250" y="3184525"/>
            <a:ext cx="90011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7" name="Line 80"/>
          <p:cNvSpPr>
            <a:spLocks noChangeShapeType="1"/>
          </p:cNvSpPr>
          <p:nvPr/>
        </p:nvSpPr>
        <p:spPr bwMode="auto">
          <a:xfrm>
            <a:off x="4718050" y="3184525"/>
            <a:ext cx="104933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8" name="Line 81"/>
          <p:cNvSpPr>
            <a:spLocks noChangeShapeType="1"/>
          </p:cNvSpPr>
          <p:nvPr/>
        </p:nvSpPr>
        <p:spPr bwMode="auto">
          <a:xfrm>
            <a:off x="6143625" y="3184525"/>
            <a:ext cx="150018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9" name="Text Box 82"/>
          <p:cNvSpPr txBox="1">
            <a:spLocks noChangeArrowheads="1"/>
          </p:cNvSpPr>
          <p:nvPr/>
        </p:nvSpPr>
        <p:spPr bwMode="auto">
          <a:xfrm>
            <a:off x="684213" y="2546350"/>
            <a:ext cx="3508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A</a:t>
            </a:r>
          </a:p>
        </p:txBody>
      </p:sp>
      <p:sp>
        <p:nvSpPr>
          <p:cNvPr id="80" name="Text Box 83"/>
          <p:cNvSpPr txBox="1">
            <a:spLocks noChangeArrowheads="1"/>
          </p:cNvSpPr>
          <p:nvPr/>
        </p:nvSpPr>
        <p:spPr bwMode="auto">
          <a:xfrm>
            <a:off x="684213" y="3311525"/>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B</a:t>
            </a:r>
          </a:p>
        </p:txBody>
      </p:sp>
      <p:sp>
        <p:nvSpPr>
          <p:cNvPr id="81" name="Text Box 84"/>
          <p:cNvSpPr txBox="1">
            <a:spLocks noChangeArrowheads="1"/>
          </p:cNvSpPr>
          <p:nvPr/>
        </p:nvSpPr>
        <p:spPr bwMode="auto">
          <a:xfrm>
            <a:off x="684213" y="4089400"/>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C</a:t>
            </a:r>
          </a:p>
        </p:txBody>
      </p:sp>
      <p:sp>
        <p:nvSpPr>
          <p:cNvPr id="82" name="Text Box 85"/>
          <p:cNvSpPr txBox="1">
            <a:spLocks noChangeArrowheads="1"/>
          </p:cNvSpPr>
          <p:nvPr/>
        </p:nvSpPr>
        <p:spPr bwMode="auto">
          <a:xfrm>
            <a:off x="684213" y="4851400"/>
            <a:ext cx="3619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a:t>
            </a:r>
          </a:p>
        </p:txBody>
      </p:sp>
      <p:sp>
        <p:nvSpPr>
          <p:cNvPr id="83" name="Text Box 86"/>
          <p:cNvSpPr txBox="1">
            <a:spLocks noChangeArrowheads="1"/>
          </p:cNvSpPr>
          <p:nvPr/>
        </p:nvSpPr>
        <p:spPr bwMode="auto">
          <a:xfrm>
            <a:off x="684213" y="5624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E</a:t>
            </a:r>
          </a:p>
        </p:txBody>
      </p:sp>
      <p:sp>
        <p:nvSpPr>
          <p:cNvPr id="84" name="Text Box 87"/>
          <p:cNvSpPr txBox="1">
            <a:spLocks noChangeArrowheads="1"/>
          </p:cNvSpPr>
          <p:nvPr/>
        </p:nvSpPr>
        <p:spPr bwMode="auto">
          <a:xfrm>
            <a:off x="8715375" y="2544763"/>
            <a:ext cx="261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5" name="Text Box 88"/>
          <p:cNvSpPr txBox="1">
            <a:spLocks noChangeArrowheads="1"/>
          </p:cNvSpPr>
          <p:nvPr/>
        </p:nvSpPr>
        <p:spPr bwMode="auto">
          <a:xfrm>
            <a:off x="8736013" y="3311525"/>
            <a:ext cx="2619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6" name="Text Box 89"/>
          <p:cNvSpPr txBox="1">
            <a:spLocks noChangeArrowheads="1"/>
          </p:cNvSpPr>
          <p:nvPr/>
        </p:nvSpPr>
        <p:spPr bwMode="auto">
          <a:xfrm>
            <a:off x="8729663" y="4083050"/>
            <a:ext cx="2619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7" name="Text Box 90"/>
          <p:cNvSpPr txBox="1">
            <a:spLocks noChangeArrowheads="1"/>
          </p:cNvSpPr>
          <p:nvPr/>
        </p:nvSpPr>
        <p:spPr bwMode="auto">
          <a:xfrm>
            <a:off x="8774113" y="4865688"/>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8" name="Text Box 91"/>
          <p:cNvSpPr txBox="1">
            <a:spLocks noChangeArrowheads="1"/>
          </p:cNvSpPr>
          <p:nvPr/>
        </p:nvSpPr>
        <p:spPr bwMode="auto">
          <a:xfrm>
            <a:off x="8742363" y="5637213"/>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9" name="Line 92"/>
          <p:cNvSpPr>
            <a:spLocks noChangeShapeType="1"/>
          </p:cNvSpPr>
          <p:nvPr/>
        </p:nvSpPr>
        <p:spPr bwMode="auto">
          <a:xfrm>
            <a:off x="1778000" y="2008188"/>
            <a:ext cx="142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0" name="Text Box 97"/>
          <p:cNvSpPr txBox="1">
            <a:spLocks noChangeArrowheads="1"/>
          </p:cNvSpPr>
          <p:nvPr/>
        </p:nvSpPr>
        <p:spPr bwMode="auto">
          <a:xfrm>
            <a:off x="2451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chemeClr val="tx2"/>
                </a:solidFill>
                <a:latin typeface="+mn-lt"/>
                <a:ea typeface="+mn-ea"/>
              </a:rPr>
              <a:t>冻结</a:t>
            </a:r>
          </a:p>
        </p:txBody>
      </p:sp>
      <p:sp>
        <p:nvSpPr>
          <p:cNvPr id="91" name="Text Box 98"/>
          <p:cNvSpPr txBox="1">
            <a:spLocks noChangeArrowheads="1"/>
          </p:cNvSpPr>
          <p:nvPr/>
        </p:nvSpPr>
        <p:spPr bwMode="auto">
          <a:xfrm>
            <a:off x="2151063" y="42259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2" name="Text Box 99"/>
          <p:cNvSpPr txBox="1">
            <a:spLocks noChangeArrowheads="1"/>
          </p:cNvSpPr>
          <p:nvPr/>
        </p:nvSpPr>
        <p:spPr bwMode="auto">
          <a:xfrm>
            <a:off x="4095750" y="50133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3" name="Text Box 100"/>
          <p:cNvSpPr txBox="1">
            <a:spLocks noChangeArrowheads="1"/>
          </p:cNvSpPr>
          <p:nvPr/>
        </p:nvSpPr>
        <p:spPr bwMode="auto">
          <a:xfrm>
            <a:off x="5753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4" name="Text Box 101"/>
          <p:cNvSpPr txBox="1">
            <a:spLocks noChangeArrowheads="1"/>
          </p:cNvSpPr>
          <p:nvPr/>
        </p:nvSpPr>
        <p:spPr bwMode="auto">
          <a:xfrm>
            <a:off x="4116388"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5" name="Line 5"/>
          <p:cNvSpPr>
            <a:spLocks noChangeShapeType="1"/>
          </p:cNvSpPr>
          <p:nvPr/>
        </p:nvSpPr>
        <p:spPr bwMode="auto">
          <a:xfrm flipV="1">
            <a:off x="666750" y="2529258"/>
            <a:ext cx="8278813" cy="1550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6" name="Line 6"/>
          <p:cNvSpPr>
            <a:spLocks noChangeShapeType="1"/>
          </p:cNvSpPr>
          <p:nvPr/>
        </p:nvSpPr>
        <p:spPr bwMode="auto">
          <a:xfrm>
            <a:off x="666750" y="5618163"/>
            <a:ext cx="8305800" cy="1270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7" name="Line 66"/>
          <p:cNvSpPr>
            <a:spLocks noChangeShapeType="1"/>
          </p:cNvSpPr>
          <p:nvPr/>
        </p:nvSpPr>
        <p:spPr bwMode="auto">
          <a:xfrm>
            <a:off x="666750" y="4073525"/>
            <a:ext cx="8278813" cy="1588"/>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8" name="Line 67"/>
          <p:cNvSpPr>
            <a:spLocks noChangeShapeType="1"/>
          </p:cNvSpPr>
          <p:nvPr/>
        </p:nvSpPr>
        <p:spPr bwMode="auto">
          <a:xfrm>
            <a:off x="666750" y="4843463"/>
            <a:ext cx="8278813" cy="793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9" name="Line 68"/>
          <p:cNvSpPr>
            <a:spLocks noChangeShapeType="1"/>
          </p:cNvSpPr>
          <p:nvPr/>
        </p:nvSpPr>
        <p:spPr bwMode="auto">
          <a:xfrm>
            <a:off x="666750" y="3302000"/>
            <a:ext cx="827881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0" name="Text Box 94"/>
          <p:cNvSpPr txBox="1">
            <a:spLocks noChangeArrowheads="1"/>
          </p:cNvSpPr>
          <p:nvPr/>
        </p:nvSpPr>
        <p:spPr bwMode="auto">
          <a:xfrm>
            <a:off x="698500" y="6092825"/>
            <a:ext cx="5570756"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600" b="1" dirty="0" smtClean="0">
                <a:solidFill>
                  <a:srgbClr val="0000FF"/>
                </a:solidFill>
                <a:latin typeface="+mn-ea"/>
                <a:ea typeface="+mn-ea"/>
              </a:rPr>
              <a:t>图例                                  </a:t>
            </a:r>
            <a:r>
              <a:rPr lang="zh-CN" altLang="en-US" sz="1600" b="1" dirty="0" smtClean="0">
                <a:solidFill>
                  <a:schemeClr val="tx2"/>
                </a:solidFill>
                <a:latin typeface="+mn-ea"/>
                <a:ea typeface="+mn-ea"/>
              </a:rPr>
              <a:t>检测</a:t>
            </a:r>
            <a:r>
              <a:rPr lang="zh-CN" altLang="en-US" sz="1600" b="1" dirty="0">
                <a:solidFill>
                  <a:schemeClr val="tx2"/>
                </a:solidFill>
                <a:latin typeface="+mn-ea"/>
                <a:ea typeface="+mn-ea"/>
              </a:rPr>
              <a:t>到信道忙，冻结剩余的退避时间</a:t>
            </a:r>
          </a:p>
        </p:txBody>
      </p:sp>
      <p:sp>
        <p:nvSpPr>
          <p:cNvPr id="101" name="Rectangle 93"/>
          <p:cNvSpPr>
            <a:spLocks noChangeArrowheads="1"/>
          </p:cNvSpPr>
          <p:nvPr/>
        </p:nvSpPr>
        <p:spPr bwMode="auto">
          <a:xfrm>
            <a:off x="1366838" y="6165850"/>
            <a:ext cx="823912" cy="231775"/>
          </a:xfrm>
          <a:prstGeom prst="rect">
            <a:avLst/>
          </a:prstGeom>
          <a:solidFill>
            <a:srgbClr val="00CC00"/>
          </a:solidFill>
          <a:ln w="190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b="1">
              <a:latin typeface="+mn-ea"/>
              <a:ea typeface="+mn-ea"/>
            </a:endParaRPr>
          </a:p>
        </p:txBody>
      </p:sp>
      <p:sp>
        <p:nvSpPr>
          <p:cNvPr id="102" name="Line 95"/>
          <p:cNvSpPr>
            <a:spLocks noChangeShapeType="1"/>
          </p:cNvSpPr>
          <p:nvPr/>
        </p:nvSpPr>
        <p:spPr bwMode="auto">
          <a:xfrm>
            <a:off x="2279650" y="6288340"/>
            <a:ext cx="6016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atin typeface="+mn-ea"/>
              <a:ea typeface="+mn-ea"/>
            </a:endParaRPr>
          </a:p>
        </p:txBody>
      </p:sp>
      <p:sp>
        <p:nvSpPr>
          <p:cNvPr id="103" name="Line 112"/>
          <p:cNvSpPr>
            <a:spLocks noChangeShapeType="1"/>
          </p:cNvSpPr>
          <p:nvPr/>
        </p:nvSpPr>
        <p:spPr bwMode="auto">
          <a:xfrm flipV="1">
            <a:off x="6883297" y="6110287"/>
            <a:ext cx="0" cy="287338"/>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4" name="Text Box 94"/>
          <p:cNvSpPr txBox="1">
            <a:spLocks noChangeArrowheads="1"/>
          </p:cNvSpPr>
          <p:nvPr/>
        </p:nvSpPr>
        <p:spPr bwMode="auto">
          <a:xfrm>
            <a:off x="7582178" y="6106837"/>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600" b="1" dirty="0">
                <a:solidFill>
                  <a:schemeClr val="tx2"/>
                </a:solidFill>
                <a:latin typeface="+mn-ea"/>
                <a:ea typeface="+mn-ea"/>
              </a:rPr>
              <a:t>打算发送数据</a:t>
            </a:r>
          </a:p>
        </p:txBody>
      </p:sp>
      <p:sp>
        <p:nvSpPr>
          <p:cNvPr id="105" name="Line 95"/>
          <p:cNvSpPr>
            <a:spLocks noChangeShapeType="1"/>
          </p:cNvSpPr>
          <p:nvPr/>
        </p:nvSpPr>
        <p:spPr bwMode="auto">
          <a:xfrm>
            <a:off x="7005637" y="6291739"/>
            <a:ext cx="6016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atin typeface="+mn-ea"/>
              <a:ea typeface="+mn-ea"/>
            </a:endParaRPr>
          </a:p>
        </p:txBody>
      </p:sp>
      <p:sp>
        <p:nvSpPr>
          <p:cNvPr id="106" name="Rectangle 46"/>
          <p:cNvSpPr>
            <a:spLocks noChangeArrowheads="1"/>
          </p:cNvSpPr>
          <p:nvPr/>
        </p:nvSpPr>
        <p:spPr bwMode="auto">
          <a:xfrm>
            <a:off x="3908307" y="5390308"/>
            <a:ext cx="300038" cy="233362"/>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7" name="Rectangle 55"/>
          <p:cNvSpPr>
            <a:spLocks noChangeArrowheads="1"/>
          </p:cNvSpPr>
          <p:nvPr/>
        </p:nvSpPr>
        <p:spPr bwMode="auto">
          <a:xfrm>
            <a:off x="1951645" y="3064839"/>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8" name="Rectangle 55"/>
          <p:cNvSpPr>
            <a:spLocks noChangeArrowheads="1"/>
          </p:cNvSpPr>
          <p:nvPr/>
        </p:nvSpPr>
        <p:spPr bwMode="auto">
          <a:xfrm>
            <a:off x="1949450" y="3831735"/>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9" name="Rectangle 55"/>
          <p:cNvSpPr>
            <a:spLocks noChangeArrowheads="1"/>
          </p:cNvSpPr>
          <p:nvPr/>
        </p:nvSpPr>
        <p:spPr bwMode="auto">
          <a:xfrm>
            <a:off x="1949450" y="4611747"/>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7"/>
          <p:cNvSpPr>
            <a:spLocks noChangeShapeType="1"/>
          </p:cNvSpPr>
          <p:nvPr/>
        </p:nvSpPr>
        <p:spPr bwMode="auto">
          <a:xfrm flipH="1">
            <a:off x="1941513" y="2008188"/>
            <a:ext cx="15875"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54"/>
          <p:cNvSpPr>
            <a:spLocks noChangeShapeType="1"/>
          </p:cNvSpPr>
          <p:nvPr/>
        </p:nvSpPr>
        <p:spPr bwMode="auto">
          <a:xfrm flipH="1">
            <a:off x="2314575" y="2838450"/>
            <a:ext cx="3175" cy="20129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Tree>
    <p:extLst>
      <p:ext uri="{BB962C8B-B14F-4D97-AF65-F5344CB8AC3E}">
        <p14:creationId xmlns:p14="http://schemas.microsoft.com/office/powerpoint/2010/main" val="13888595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二进制指数退避算法 </a:t>
            </a:r>
            <a:endParaRPr lang="zh-CN" altLang="en-US" dirty="0" smtClean="0">
              <a:latin typeface="华文新魏" pitchFamily="2" charset="-122"/>
            </a:endParaRPr>
          </a:p>
        </p:txBody>
      </p:sp>
      <p:sp>
        <p:nvSpPr>
          <p:cNvPr id="14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33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143365" name="内容占位符 2"/>
          <p:cNvSpPr>
            <a:spLocks noGrp="1"/>
          </p:cNvSpPr>
          <p:nvPr>
            <p:ph idx="1"/>
          </p:nvPr>
        </p:nvSpPr>
        <p:spPr/>
        <p:txBody>
          <a:bodyPr/>
          <a:lstStyle/>
          <a:p>
            <a:pPr>
              <a:lnSpc>
                <a:spcPct val="110000"/>
              </a:lnSpc>
            </a:pPr>
            <a:r>
              <a:rPr lang="zh-CN" altLang="en-US" sz="2800" smtClean="0">
                <a:solidFill>
                  <a:srgbClr val="FF0000"/>
                </a:solidFill>
              </a:rPr>
              <a:t>第 </a:t>
            </a:r>
            <a:r>
              <a:rPr lang="en-US" altLang="zh-CN" sz="2800" smtClean="0">
                <a:solidFill>
                  <a:srgbClr val="FF0000"/>
                </a:solidFill>
              </a:rPr>
              <a:t>i </a:t>
            </a:r>
            <a:r>
              <a:rPr lang="zh-CN" altLang="en-US" sz="2800" smtClean="0">
                <a:solidFill>
                  <a:srgbClr val="FF0000"/>
                </a:solidFill>
              </a:rPr>
              <a:t>次退避就在 </a:t>
            </a:r>
            <a:r>
              <a:rPr lang="en-US" altLang="zh-CN" sz="2800" smtClean="0">
                <a:solidFill>
                  <a:srgbClr val="FF0000"/>
                </a:solidFill>
              </a:rPr>
              <a:t>2</a:t>
            </a:r>
            <a:r>
              <a:rPr lang="en-US" altLang="zh-CN" sz="2800" baseline="30000" smtClean="0">
                <a:solidFill>
                  <a:srgbClr val="FF0000"/>
                </a:solidFill>
              </a:rPr>
              <a:t>2 + i</a:t>
            </a:r>
            <a:r>
              <a:rPr lang="en-US" altLang="zh-CN" sz="2800" smtClean="0">
                <a:solidFill>
                  <a:srgbClr val="FF0000"/>
                </a:solidFill>
              </a:rPr>
              <a:t> </a:t>
            </a:r>
            <a:r>
              <a:rPr lang="zh-CN" altLang="en-US" sz="2800" smtClean="0">
                <a:solidFill>
                  <a:srgbClr val="FF0000"/>
                </a:solidFill>
              </a:rPr>
              <a:t>个时隙中随机地选择一个</a:t>
            </a:r>
            <a:r>
              <a:rPr lang="zh-CN" altLang="en-US" sz="2800" smtClean="0"/>
              <a:t>，即： 第 </a:t>
            </a:r>
            <a:r>
              <a:rPr lang="en-US" altLang="zh-CN" sz="2800" smtClean="0"/>
              <a:t>i</a:t>
            </a:r>
            <a:r>
              <a:rPr lang="zh-CN" altLang="en-US" sz="2800" smtClean="0"/>
              <a:t>次退避是在时隙 </a:t>
            </a:r>
            <a:r>
              <a:rPr lang="en-US" altLang="zh-CN" sz="2800" smtClean="0"/>
              <a:t>{0, 1, …, 2</a:t>
            </a:r>
            <a:r>
              <a:rPr lang="en-US" altLang="zh-CN" sz="2800" baseline="30000" smtClean="0"/>
              <a:t>2 + i </a:t>
            </a:r>
            <a:r>
              <a:rPr lang="en-US" altLang="zh-CN" sz="2800" smtClean="0"/>
              <a:t>– 1} </a:t>
            </a:r>
            <a:r>
              <a:rPr lang="zh-CN" altLang="en-US" sz="2800" smtClean="0"/>
              <a:t>中随机地选择一个。</a:t>
            </a:r>
          </a:p>
          <a:p>
            <a:pPr>
              <a:lnSpc>
                <a:spcPct val="110000"/>
              </a:lnSpc>
            </a:pPr>
            <a:r>
              <a:rPr lang="zh-CN" altLang="en-US" sz="2800" smtClean="0"/>
              <a:t>例：第 </a:t>
            </a:r>
            <a:r>
              <a:rPr lang="en-US" altLang="zh-CN" sz="2800" smtClean="0"/>
              <a:t>1 </a:t>
            </a:r>
            <a:r>
              <a:rPr lang="zh-CN" altLang="en-US" sz="2800" smtClean="0"/>
              <a:t>次退避是在 </a:t>
            </a:r>
            <a:r>
              <a:rPr lang="en-US" altLang="zh-CN" sz="2800" smtClean="0"/>
              <a:t>8 </a:t>
            </a:r>
            <a:r>
              <a:rPr lang="zh-CN" altLang="en-US" sz="2800" smtClean="0"/>
              <a:t>个时隙（而不是 </a:t>
            </a:r>
            <a:r>
              <a:rPr lang="en-US" altLang="zh-CN" sz="2800" smtClean="0"/>
              <a:t>2 </a:t>
            </a:r>
            <a:r>
              <a:rPr lang="zh-CN" altLang="en-US" sz="2800" smtClean="0"/>
              <a:t>个）中随机选择一个；第 </a:t>
            </a:r>
            <a:r>
              <a:rPr lang="en-US" altLang="zh-CN" sz="2800" smtClean="0"/>
              <a:t>2 </a:t>
            </a:r>
            <a:r>
              <a:rPr lang="zh-CN" altLang="en-US" sz="2800" smtClean="0"/>
              <a:t>次退避是在 </a:t>
            </a:r>
            <a:r>
              <a:rPr lang="en-US" altLang="zh-CN" sz="2800" smtClean="0"/>
              <a:t>16 </a:t>
            </a:r>
            <a:r>
              <a:rPr lang="zh-CN" altLang="en-US" sz="2800" smtClean="0"/>
              <a:t>个时隙（而不是 </a:t>
            </a:r>
            <a:r>
              <a:rPr lang="en-US" altLang="zh-CN" sz="2800" smtClean="0"/>
              <a:t>4 </a:t>
            </a:r>
            <a:r>
              <a:rPr lang="zh-CN" altLang="en-US" sz="2800" smtClean="0"/>
              <a:t>个）中随机选择一个。</a:t>
            </a:r>
            <a:endParaRPr lang="en-US" altLang="zh-CN" sz="2800" smtClean="0"/>
          </a:p>
          <a:p>
            <a:pPr>
              <a:lnSpc>
                <a:spcPct val="110000"/>
              </a:lnSpc>
            </a:pPr>
            <a:r>
              <a:rPr lang="zh-CN" altLang="en-US" sz="2800" smtClean="0"/>
              <a:t>仅在下面的情况下才不使用退避算法：检测到信道是空闲的，并且这个</a:t>
            </a:r>
            <a:r>
              <a:rPr lang="en-US" altLang="zh-CN" sz="2800" smtClean="0"/>
              <a:t>MAC</a:t>
            </a:r>
            <a:r>
              <a:rPr lang="zh-CN" altLang="en-US" sz="2800" smtClean="0"/>
              <a:t>帧是要发送的第一个数据帧。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退避计时器</a:t>
            </a:r>
            <a:br>
              <a:rPr lang="zh-CN" altLang="en-US" dirty="0">
                <a:latin typeface="华文新魏" pitchFamily="2" charset="-122"/>
              </a:rPr>
            </a:br>
            <a:r>
              <a:rPr lang="en-US" altLang="zh-CN" sz="2800" dirty="0">
                <a:latin typeface="华文新魏" pitchFamily="2" charset="-122"/>
              </a:rPr>
              <a:t>(</a:t>
            </a:r>
            <a:r>
              <a:rPr lang="en-US" altLang="zh-CN" sz="2800" dirty="0" err="1">
                <a:latin typeface="华文新魏" pitchFamily="2" charset="-122"/>
              </a:rPr>
              <a:t>backoff</a:t>
            </a:r>
            <a:r>
              <a:rPr lang="en-US" altLang="zh-CN" sz="2800" dirty="0">
                <a:latin typeface="华文新魏" pitchFamily="2" charset="-122"/>
              </a:rPr>
              <a:t> timer)</a:t>
            </a:r>
            <a:endParaRPr lang="zh-CN" altLang="en-US" sz="2800" dirty="0" smtClean="0">
              <a:latin typeface="华文新魏" pitchFamily="2" charset="-122"/>
            </a:endParaRPr>
          </a:p>
        </p:txBody>
      </p:sp>
      <p:sp>
        <p:nvSpPr>
          <p:cNvPr id="14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43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144389" name="内容占位符 2"/>
          <p:cNvSpPr>
            <a:spLocks noGrp="1"/>
          </p:cNvSpPr>
          <p:nvPr>
            <p:ph idx="1"/>
          </p:nvPr>
        </p:nvSpPr>
        <p:spPr/>
        <p:txBody>
          <a:bodyPr/>
          <a:lstStyle/>
          <a:p>
            <a:pPr>
              <a:lnSpc>
                <a:spcPct val="110000"/>
              </a:lnSpc>
            </a:pPr>
            <a:r>
              <a:rPr lang="zh-CN" altLang="en-US" sz="2800" smtClean="0"/>
              <a:t>站点每经历一个时隙的时间就检测一次信道。这可能发生两种情况：</a:t>
            </a:r>
          </a:p>
          <a:p>
            <a:pPr lvl="1">
              <a:lnSpc>
                <a:spcPct val="110000"/>
              </a:lnSpc>
            </a:pPr>
            <a:r>
              <a:rPr lang="zh-CN" altLang="en-US" smtClean="0"/>
              <a:t>若检测到信道空闲，</a:t>
            </a:r>
            <a:r>
              <a:rPr lang="zh-CN" altLang="en-US" smtClean="0">
                <a:solidFill>
                  <a:srgbClr val="FF0000"/>
                </a:solidFill>
              </a:rPr>
              <a:t>退避计时器</a:t>
            </a:r>
            <a:r>
              <a:rPr lang="zh-CN" altLang="en-US" smtClean="0"/>
              <a:t>就继续倒计时。</a:t>
            </a:r>
          </a:p>
          <a:p>
            <a:pPr lvl="1">
              <a:lnSpc>
                <a:spcPct val="110000"/>
              </a:lnSpc>
            </a:pPr>
            <a:r>
              <a:rPr lang="zh-CN" altLang="en-US" smtClean="0"/>
              <a:t>若检测到信道忙，就</a:t>
            </a:r>
            <a:r>
              <a:rPr lang="zh-CN" altLang="en-US" smtClean="0">
                <a:solidFill>
                  <a:srgbClr val="0000FF"/>
                </a:solidFill>
              </a:rPr>
              <a:t>冻结</a:t>
            </a:r>
            <a:r>
              <a:rPr lang="zh-CN" altLang="en-US" smtClean="0"/>
              <a:t>退避计时器的剩余时间，重新等待信道变为空闲并再经过时间</a:t>
            </a:r>
            <a:r>
              <a:rPr lang="en-US" altLang="zh-CN" smtClean="0"/>
              <a:t>DIFS </a:t>
            </a:r>
            <a:r>
              <a:rPr lang="zh-CN" altLang="en-US" smtClean="0"/>
              <a:t>后，从剩余时间开始继续倒计时。如果退避计时器的时间减小到零时，就开始发送整个数据帧。 </a:t>
            </a:r>
          </a:p>
          <a:p>
            <a:pPr>
              <a:lnSpc>
                <a:spcPct val="110000"/>
              </a:lnSpc>
            </a:pPr>
            <a:endParaRPr lang="zh-CN" altLang="en-US"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7411"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7412" name="Rectangle 5"/>
          <p:cNvSpPr>
            <a:spLocks noGrp="1" noChangeArrowheads="1"/>
          </p:cNvSpPr>
          <p:nvPr>
            <p:ph type="body" idx="1"/>
          </p:nvPr>
        </p:nvSpPr>
        <p:spPr/>
        <p:txBody>
          <a:bodyPr/>
          <a:lstStyle/>
          <a:p>
            <a:pPr eaLnBrk="1" hangingPunct="1">
              <a:lnSpc>
                <a:spcPct val="115000"/>
              </a:lnSpc>
            </a:pPr>
            <a:r>
              <a:rPr lang="zh-CN" altLang="en-US" sz="2800" smtClean="0">
                <a:solidFill>
                  <a:srgbClr val="FF0000"/>
                </a:solidFill>
              </a:rPr>
              <a:t>假设</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1</a:t>
            </a:r>
            <a:r>
              <a:rPr lang="zh-CN" altLang="en-US" sz="2400" smtClean="0"/>
              <a:t>：将每发送一帧看成有一帧到达</a:t>
            </a:r>
            <a:r>
              <a:rPr lang="en-US" altLang="zh-CN" sz="2400" smtClean="0"/>
              <a:t>ALOHA</a:t>
            </a:r>
            <a:r>
              <a:rPr lang="zh-CN" altLang="en-US" sz="2400" smtClean="0"/>
              <a:t>网络。</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2</a:t>
            </a:r>
            <a:r>
              <a:rPr lang="zh-CN" altLang="en-US" sz="2400" smtClean="0"/>
              <a:t>：数据帧的到达服从泊松分布。</a:t>
            </a:r>
          </a:p>
          <a:p>
            <a:pPr eaLnBrk="1" hangingPunct="1">
              <a:lnSpc>
                <a:spcPct val="115000"/>
              </a:lnSpc>
            </a:pPr>
            <a:r>
              <a:rPr lang="zh-CN" altLang="en-US" sz="2800" smtClean="0">
                <a:solidFill>
                  <a:srgbClr val="FF0000"/>
                </a:solidFill>
              </a:rPr>
              <a:t>概念</a:t>
            </a:r>
          </a:p>
          <a:p>
            <a:pPr lvl="1" eaLnBrk="1" hangingPunct="1">
              <a:lnSpc>
                <a:spcPct val="115000"/>
              </a:lnSpc>
            </a:pPr>
            <a:r>
              <a:rPr lang="zh-CN" altLang="en-US" sz="2400" smtClean="0">
                <a:solidFill>
                  <a:srgbClr val="0000FF"/>
                </a:solidFill>
              </a:rPr>
              <a:t>吞吐量</a:t>
            </a:r>
            <a:r>
              <a:rPr lang="en-US" altLang="zh-CN" sz="2400" smtClean="0">
                <a:solidFill>
                  <a:srgbClr val="0000FF"/>
                </a:solidFill>
              </a:rPr>
              <a:t>S</a:t>
            </a:r>
            <a:r>
              <a:rPr lang="zh-CN" altLang="en-US" sz="2400" smtClean="0"/>
              <a:t>：定义为在帧的发送时间</a:t>
            </a:r>
            <a:r>
              <a:rPr lang="en-US" altLang="zh-CN" sz="2400" smtClean="0"/>
              <a:t>T</a:t>
            </a:r>
            <a:r>
              <a:rPr lang="en-US" altLang="zh-CN" sz="2400" baseline="-25000" smtClean="0"/>
              <a:t>0</a:t>
            </a:r>
            <a:r>
              <a:rPr lang="zh-CN" altLang="en-US" sz="2400" smtClean="0"/>
              <a:t>内成功发送的平均帧数（</a:t>
            </a:r>
            <a:r>
              <a:rPr lang="en-US" altLang="zh-CN" sz="2400" smtClean="0"/>
              <a:t>0≤S≤1</a:t>
            </a:r>
            <a:r>
              <a:rPr lang="zh-CN" altLang="en-US" sz="2400" smtClean="0"/>
              <a:t>）。</a:t>
            </a:r>
          </a:p>
          <a:p>
            <a:pPr lvl="1" eaLnBrk="1" hangingPunct="1">
              <a:lnSpc>
                <a:spcPct val="115000"/>
              </a:lnSpc>
            </a:pPr>
            <a:r>
              <a:rPr lang="zh-CN" altLang="en-US" sz="2400" smtClean="0">
                <a:solidFill>
                  <a:srgbClr val="0000FF"/>
                </a:solidFill>
              </a:rPr>
              <a:t>网络负载</a:t>
            </a:r>
            <a:r>
              <a:rPr lang="en-US" altLang="zh-CN" sz="2400" smtClean="0">
                <a:solidFill>
                  <a:srgbClr val="0000FF"/>
                </a:solidFill>
              </a:rPr>
              <a:t>G</a:t>
            </a:r>
            <a:r>
              <a:rPr lang="zh-CN" altLang="en-US" sz="2400" smtClean="0"/>
              <a:t>：定义为在帧的发送时间</a:t>
            </a:r>
            <a:r>
              <a:rPr lang="en-US" altLang="zh-CN" sz="2400" smtClean="0"/>
              <a:t>T</a:t>
            </a:r>
            <a:r>
              <a:rPr lang="en-US" altLang="zh-CN" sz="2400" baseline="-25000" smtClean="0"/>
              <a:t>0</a:t>
            </a:r>
            <a:r>
              <a:rPr lang="zh-CN" altLang="en-US" sz="2400" smtClean="0"/>
              <a:t>内总共发送的平均帧数，包括成功发送的帧数和因冲突未成功发送而重发的帧数（</a:t>
            </a:r>
            <a:r>
              <a:rPr lang="en-US" altLang="zh-CN" sz="2400" smtClean="0"/>
              <a:t>G≥S</a:t>
            </a:r>
            <a:r>
              <a:rPr lang="zh-CN" altLang="en-US" sz="2400" smtClean="0"/>
              <a:t>）。</a:t>
            </a:r>
          </a:p>
        </p:txBody>
      </p:sp>
      <p:sp>
        <p:nvSpPr>
          <p:cNvPr id="17413"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pPr eaLnBrk="1" hangingPunct="1">
              <a:defRPr/>
            </a:pPr>
            <a:r>
              <a:rPr lang="en-US" altLang="zh-CN" b="1" smtClean="0"/>
              <a:t>RTS </a:t>
            </a:r>
            <a:br>
              <a:rPr lang="en-US" altLang="zh-CN" b="1" smtClean="0"/>
            </a:br>
            <a:r>
              <a:rPr lang="en-US" altLang="zh-CN" sz="2800" b="1" smtClean="0"/>
              <a:t>(Request To Send)</a:t>
            </a:r>
            <a:endParaRPr lang="zh-CN" altLang="en-US" sz="2800" b="1" smtClean="0"/>
          </a:p>
        </p:txBody>
      </p:sp>
      <p:sp>
        <p:nvSpPr>
          <p:cNvPr id="145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54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04549" name="Rectangle 5"/>
          <p:cNvSpPr>
            <a:spLocks noGrp="1" noChangeArrowheads="1"/>
          </p:cNvSpPr>
          <p:nvPr>
            <p:ph type="body" idx="1"/>
          </p:nvPr>
        </p:nvSpPr>
        <p:spPr>
          <a:xfrm>
            <a:off x="809625" y="1773238"/>
            <a:ext cx="7958138" cy="935037"/>
          </a:xfrm>
        </p:spPr>
        <p:txBody>
          <a:bodyPr/>
          <a:lstStyle/>
          <a:p>
            <a:pPr marL="0" indent="0" eaLnBrk="1" hangingPunct="1">
              <a:lnSpc>
                <a:spcPct val="120000"/>
              </a:lnSpc>
              <a:buFont typeface="Wingdings" pitchFamily="2" charset="2"/>
              <a:buNone/>
              <a:defRPr/>
            </a:pPr>
            <a:r>
              <a:rPr lang="zh-CN" altLang="en-US" sz="2000" dirty="0" smtClean="0"/>
              <a:t>       源站</a:t>
            </a:r>
            <a:r>
              <a:rPr lang="en-US" altLang="zh-CN" sz="2000" dirty="0" smtClean="0"/>
              <a:t>A</a:t>
            </a:r>
            <a:r>
              <a:rPr lang="zh-CN" altLang="en-US" sz="2000" dirty="0" smtClean="0"/>
              <a:t>在发送数据帧前先发送一个短控制帧：</a:t>
            </a:r>
            <a:r>
              <a:rPr lang="en-US" altLang="zh-CN" sz="2000" dirty="0" smtClean="0">
                <a:solidFill>
                  <a:srgbClr val="FF0000"/>
                </a:solidFill>
                <a:effectLst>
                  <a:outerShdw blurRad="38100" dist="38100" dir="2700000" algn="tl">
                    <a:srgbClr val="C0C0C0"/>
                  </a:outerShdw>
                </a:effectLst>
              </a:rPr>
              <a:t>RTS</a:t>
            </a:r>
            <a:r>
              <a:rPr lang="en-US" altLang="zh-CN" sz="2000" dirty="0" smtClean="0"/>
              <a:t> </a:t>
            </a:r>
            <a:r>
              <a:rPr lang="zh-CN" altLang="en-US" sz="2000" dirty="0" smtClean="0"/>
              <a:t>帧，它包括</a:t>
            </a:r>
            <a:r>
              <a:rPr lang="zh-CN" altLang="en-US" sz="2000" dirty="0" smtClean="0">
                <a:solidFill>
                  <a:srgbClr val="0000FF"/>
                </a:solidFill>
                <a:effectLst>
                  <a:outerShdw blurRad="38100" dist="38100" dir="2700000" algn="tl">
                    <a:srgbClr val="C0C0C0"/>
                  </a:outerShdw>
                </a:effectLst>
              </a:rPr>
              <a:t>源地址</a:t>
            </a:r>
            <a:r>
              <a:rPr lang="zh-CN" altLang="en-US" sz="2000" dirty="0" smtClean="0"/>
              <a:t>、</a:t>
            </a:r>
            <a:r>
              <a:rPr lang="zh-CN" altLang="en-US" sz="2000" dirty="0" smtClean="0">
                <a:solidFill>
                  <a:srgbClr val="0000FF"/>
                </a:solidFill>
                <a:effectLst>
                  <a:outerShdw blurRad="38100" dist="38100" dir="2700000" algn="tl">
                    <a:srgbClr val="C0C0C0"/>
                  </a:outerShdw>
                </a:effectLst>
              </a:rPr>
              <a:t>目的地址</a:t>
            </a:r>
            <a:r>
              <a:rPr lang="zh-CN" altLang="en-US" sz="2000" dirty="0" smtClean="0"/>
              <a:t>和这次通信（包括相应的确认帧）所需的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a:t>
            </a:r>
          </a:p>
        </p:txBody>
      </p:sp>
      <p:sp>
        <p:nvSpPr>
          <p:cNvPr id="1004550" name="Oval 6"/>
          <p:cNvSpPr>
            <a:spLocks noChangeArrowheads="1"/>
          </p:cNvSpPr>
          <p:nvPr/>
        </p:nvSpPr>
        <p:spPr bwMode="auto">
          <a:xfrm>
            <a:off x="2484438"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5415" name="Text Box 7"/>
          <p:cNvSpPr txBox="1">
            <a:spLocks noChangeArrowheads="1"/>
          </p:cNvSpPr>
          <p:nvPr/>
        </p:nvSpPr>
        <p:spPr bwMode="auto">
          <a:xfrm>
            <a:off x="971550"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5416" name="Line 8"/>
          <p:cNvSpPr>
            <a:spLocks noChangeShapeType="1"/>
          </p:cNvSpPr>
          <p:nvPr/>
        </p:nvSpPr>
        <p:spPr bwMode="auto">
          <a:xfrm flipV="1">
            <a:off x="2268538"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7" name="Line 9"/>
          <p:cNvSpPr>
            <a:spLocks noChangeShapeType="1"/>
          </p:cNvSpPr>
          <p:nvPr/>
        </p:nvSpPr>
        <p:spPr bwMode="auto">
          <a:xfrm flipH="1" flipV="1">
            <a:off x="7092950"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8" name="Text Box 10"/>
          <p:cNvSpPr txBox="1">
            <a:spLocks noChangeArrowheads="1"/>
          </p:cNvSpPr>
          <p:nvPr/>
        </p:nvSpPr>
        <p:spPr bwMode="auto">
          <a:xfrm>
            <a:off x="6948488"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04555" name="Oval 11"/>
          <p:cNvSpPr>
            <a:spLocks noChangeArrowheads="1"/>
          </p:cNvSpPr>
          <p:nvPr/>
        </p:nvSpPr>
        <p:spPr bwMode="auto">
          <a:xfrm>
            <a:off x="3870325"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5420" name="Picture 12"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2463800"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1" name="Line 13"/>
          <p:cNvSpPr>
            <a:spLocks noChangeShapeType="1"/>
          </p:cNvSpPr>
          <p:nvPr/>
        </p:nvSpPr>
        <p:spPr bwMode="auto">
          <a:xfrm flipH="1">
            <a:off x="28384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2" name="Text Box 14"/>
          <p:cNvSpPr txBox="1">
            <a:spLocks noChangeArrowheads="1"/>
          </p:cNvSpPr>
          <p:nvPr/>
        </p:nvSpPr>
        <p:spPr bwMode="auto">
          <a:xfrm>
            <a:off x="39147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5423" name="Text Box 15"/>
          <p:cNvSpPr txBox="1">
            <a:spLocks noChangeArrowheads="1"/>
          </p:cNvSpPr>
          <p:nvPr/>
        </p:nvSpPr>
        <p:spPr bwMode="auto">
          <a:xfrm>
            <a:off x="2503488"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5424" name="Picture 16"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6877050"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5" name="Line 17"/>
          <p:cNvSpPr>
            <a:spLocks noChangeShapeType="1"/>
          </p:cNvSpPr>
          <p:nvPr/>
        </p:nvSpPr>
        <p:spPr bwMode="auto">
          <a:xfrm flipH="1">
            <a:off x="726757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6" name="Picture 18"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543718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Line 19"/>
          <p:cNvSpPr>
            <a:spLocks noChangeShapeType="1"/>
          </p:cNvSpPr>
          <p:nvPr/>
        </p:nvSpPr>
        <p:spPr bwMode="auto">
          <a:xfrm flipH="1">
            <a:off x="5795963"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8" name="Picture 20"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3887788"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9" name="Line 21"/>
          <p:cNvSpPr>
            <a:spLocks noChangeShapeType="1"/>
          </p:cNvSpPr>
          <p:nvPr/>
        </p:nvSpPr>
        <p:spPr bwMode="auto">
          <a:xfrm flipH="1">
            <a:off x="4262438"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0" name="Text Box 22"/>
          <p:cNvSpPr txBox="1">
            <a:spLocks noChangeArrowheads="1"/>
          </p:cNvSpPr>
          <p:nvPr/>
        </p:nvSpPr>
        <p:spPr bwMode="auto">
          <a:xfrm>
            <a:off x="5508625"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5431" name="Text Box 23"/>
          <p:cNvSpPr txBox="1">
            <a:spLocks noChangeArrowheads="1"/>
          </p:cNvSpPr>
          <p:nvPr/>
        </p:nvSpPr>
        <p:spPr bwMode="auto">
          <a:xfrm>
            <a:off x="6948488"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5432" name="Picture 24"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4678363"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33" name="Line 25"/>
          <p:cNvSpPr>
            <a:spLocks noChangeShapeType="1"/>
          </p:cNvSpPr>
          <p:nvPr/>
        </p:nvSpPr>
        <p:spPr bwMode="auto">
          <a:xfrm flipH="1">
            <a:off x="5054600"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4" name="Text Box 26"/>
          <p:cNvSpPr txBox="1">
            <a:spLocks noChangeArrowheads="1"/>
          </p:cNvSpPr>
          <p:nvPr/>
        </p:nvSpPr>
        <p:spPr bwMode="auto">
          <a:xfrm>
            <a:off x="4640263"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E</a:t>
            </a:r>
          </a:p>
        </p:txBody>
      </p:sp>
      <p:grpSp>
        <p:nvGrpSpPr>
          <p:cNvPr id="1004571" name="Group 27"/>
          <p:cNvGrpSpPr>
            <a:grpSpLocks/>
          </p:cNvGrpSpPr>
          <p:nvPr/>
        </p:nvGrpSpPr>
        <p:grpSpPr bwMode="auto">
          <a:xfrm>
            <a:off x="4362450" y="4022725"/>
            <a:ext cx="1081088" cy="506413"/>
            <a:chOff x="2793" y="2625"/>
            <a:chExt cx="681" cy="319"/>
          </a:xfrm>
        </p:grpSpPr>
        <p:sp>
          <p:nvSpPr>
            <p:cNvPr id="145439" name="Line 28"/>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0" name="Rectangle 29"/>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grpSp>
      <p:grpSp>
        <p:nvGrpSpPr>
          <p:cNvPr id="1004574" name="Group 30"/>
          <p:cNvGrpSpPr>
            <a:grpSpLocks/>
          </p:cNvGrpSpPr>
          <p:nvPr/>
        </p:nvGrpSpPr>
        <p:grpSpPr bwMode="auto">
          <a:xfrm>
            <a:off x="2851150" y="4022725"/>
            <a:ext cx="1008063" cy="506413"/>
            <a:chOff x="1841" y="2625"/>
            <a:chExt cx="635" cy="319"/>
          </a:xfrm>
        </p:grpSpPr>
        <p:sp>
          <p:nvSpPr>
            <p:cNvPr id="145437" name="Rectangle 31"/>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sp>
          <p:nvSpPr>
            <p:cNvPr id="145438" name="Line 32"/>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TextBox 1"/>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04550"/>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04555"/>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04574"/>
                                        </p:tgtEl>
                                        <p:attrNameLst>
                                          <p:attrName>style.visibility</p:attrName>
                                        </p:attrNameLst>
                                      </p:cBhvr>
                                      <p:to>
                                        <p:strVal val="visible"/>
                                      </p:to>
                                    </p:set>
                                    <p:animEffect transition="in" filter="wipe(right)">
                                      <p:cBhvr>
                                        <p:cTn id="15" dur="500"/>
                                        <p:tgtEl>
                                          <p:spTgt spid="1004574"/>
                                        </p:tgtEl>
                                      </p:cBhvr>
                                    </p:animEffect>
                                  </p:childTnLst>
                                </p:cTn>
                              </p:par>
                              <p:par>
                                <p:cTn id="16" presetID="22" presetClass="entr" presetSubtype="8" fill="hold" nodeType="withEffect">
                                  <p:stCondLst>
                                    <p:cond delay="0"/>
                                  </p:stCondLst>
                                  <p:childTnLst>
                                    <p:set>
                                      <p:cBhvr>
                                        <p:cTn id="17" dur="1" fill="hold">
                                          <p:stCondLst>
                                            <p:cond delay="0"/>
                                          </p:stCondLst>
                                        </p:cTn>
                                        <p:tgtEl>
                                          <p:spTgt spid="1004571"/>
                                        </p:tgtEl>
                                        <p:attrNameLst>
                                          <p:attrName>style.visibility</p:attrName>
                                        </p:attrNameLst>
                                      </p:cBhvr>
                                      <p:to>
                                        <p:strVal val="visible"/>
                                      </p:to>
                                    </p:set>
                                    <p:animEffect transition="in" filter="wipe(left)">
                                      <p:cBhvr>
                                        <p:cTn id="18" dur="500"/>
                                        <p:tgtEl>
                                          <p:spTgt spid="1004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50" grpId="0" animBg="1"/>
      <p:bldP spid="100455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p:txBody>
          <a:bodyPr/>
          <a:lstStyle/>
          <a:p>
            <a:pPr eaLnBrk="1" hangingPunct="1">
              <a:defRPr/>
            </a:pPr>
            <a:r>
              <a:rPr lang="en-US" altLang="zh-CN" b="1" smtClean="0"/>
              <a:t>CTS </a:t>
            </a:r>
            <a:br>
              <a:rPr lang="en-US" altLang="zh-CN" b="1" smtClean="0"/>
            </a:br>
            <a:r>
              <a:rPr lang="en-US" altLang="zh-CN" sz="2800" b="1" smtClean="0"/>
              <a:t>(</a:t>
            </a:r>
            <a:r>
              <a:rPr lang="en-US" altLang="en-US" sz="2800" b="1" smtClean="0"/>
              <a:t>Clear To Send</a:t>
            </a:r>
            <a:r>
              <a:rPr lang="en-US" altLang="zh-CN" sz="2800" b="1" smtClean="0"/>
              <a:t>)</a:t>
            </a:r>
            <a:endParaRPr lang="zh-CN" altLang="en-US" sz="2800" b="1" smtClean="0"/>
          </a:p>
        </p:txBody>
      </p:sp>
      <p:sp>
        <p:nvSpPr>
          <p:cNvPr id="14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64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013765" name="Rectangle 5"/>
          <p:cNvSpPr>
            <a:spLocks noGrp="1" noChangeArrowheads="1"/>
          </p:cNvSpPr>
          <p:nvPr>
            <p:ph type="body" idx="1"/>
          </p:nvPr>
        </p:nvSpPr>
        <p:spPr>
          <a:xfrm>
            <a:off x="809625" y="1773238"/>
            <a:ext cx="7958138" cy="1223962"/>
          </a:xfrm>
        </p:spPr>
        <p:txBody>
          <a:bodyPr/>
          <a:lstStyle/>
          <a:p>
            <a:pPr marL="0" indent="0" eaLnBrk="1" hangingPunct="1">
              <a:lnSpc>
                <a:spcPct val="120000"/>
              </a:lnSpc>
              <a:buFont typeface="Wingdings" pitchFamily="2" charset="2"/>
              <a:buNone/>
              <a:defRPr/>
            </a:pPr>
            <a:r>
              <a:rPr lang="zh-CN" altLang="en-US" sz="2000" dirty="0" smtClean="0"/>
              <a:t>       若媒体空闲，则目的站</a:t>
            </a:r>
            <a:r>
              <a:rPr lang="en-US" altLang="zh-CN" sz="2000" dirty="0" smtClean="0"/>
              <a:t>B</a:t>
            </a:r>
            <a:r>
              <a:rPr lang="zh-CN" altLang="en-US" sz="2000" dirty="0" smtClean="0"/>
              <a:t>就发送一个响应控制帧：</a:t>
            </a:r>
            <a:r>
              <a:rPr lang="en-US" altLang="zh-CN" sz="2000" dirty="0" smtClean="0">
                <a:solidFill>
                  <a:srgbClr val="FF0000"/>
                </a:solidFill>
              </a:rPr>
              <a:t>CTS</a:t>
            </a:r>
            <a:r>
              <a:rPr lang="zh-CN" altLang="en-US" sz="2000" dirty="0" smtClean="0"/>
              <a:t>帧，它包括这次通信所需的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（从 </a:t>
            </a:r>
            <a:r>
              <a:rPr lang="en-US" altLang="zh-CN" sz="2000" dirty="0" smtClean="0"/>
              <a:t>RTS </a:t>
            </a:r>
            <a:r>
              <a:rPr lang="zh-CN" altLang="en-US" sz="2000" dirty="0" smtClean="0"/>
              <a:t>帧中将此持续时间复制到</a:t>
            </a:r>
            <a:r>
              <a:rPr lang="en-US" altLang="zh-CN" sz="2000" dirty="0" smtClean="0"/>
              <a:t>CTS</a:t>
            </a:r>
            <a:r>
              <a:rPr lang="zh-CN" altLang="en-US" sz="2000" dirty="0" smtClean="0"/>
              <a:t>帧中）。</a:t>
            </a:r>
          </a:p>
        </p:txBody>
      </p:sp>
      <p:sp>
        <p:nvSpPr>
          <p:cNvPr id="1013793" name="Oval 33"/>
          <p:cNvSpPr>
            <a:spLocks noChangeArrowheads="1"/>
          </p:cNvSpPr>
          <p:nvPr/>
        </p:nvSpPr>
        <p:spPr bwMode="auto">
          <a:xfrm>
            <a:off x="2411413"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6439" name="Text Box 34"/>
          <p:cNvSpPr txBox="1">
            <a:spLocks noChangeArrowheads="1"/>
          </p:cNvSpPr>
          <p:nvPr/>
        </p:nvSpPr>
        <p:spPr bwMode="auto">
          <a:xfrm>
            <a:off x="898525"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6440" name="Line 35"/>
          <p:cNvSpPr>
            <a:spLocks noChangeShapeType="1"/>
          </p:cNvSpPr>
          <p:nvPr/>
        </p:nvSpPr>
        <p:spPr bwMode="auto">
          <a:xfrm flipV="1">
            <a:off x="2195513"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1" name="Line 36"/>
          <p:cNvSpPr>
            <a:spLocks noChangeShapeType="1"/>
          </p:cNvSpPr>
          <p:nvPr/>
        </p:nvSpPr>
        <p:spPr bwMode="auto">
          <a:xfrm flipH="1" flipV="1">
            <a:off x="7019925"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2" name="Text Box 37"/>
          <p:cNvSpPr txBox="1">
            <a:spLocks noChangeArrowheads="1"/>
          </p:cNvSpPr>
          <p:nvPr/>
        </p:nvSpPr>
        <p:spPr bwMode="auto">
          <a:xfrm>
            <a:off x="6875463"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13798" name="Oval 38"/>
          <p:cNvSpPr>
            <a:spLocks noChangeArrowheads="1"/>
          </p:cNvSpPr>
          <p:nvPr/>
        </p:nvSpPr>
        <p:spPr bwMode="auto">
          <a:xfrm>
            <a:off x="3797300"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6444" name="Picture 39"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2390775"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5" name="Line 40"/>
          <p:cNvSpPr>
            <a:spLocks noChangeShapeType="1"/>
          </p:cNvSpPr>
          <p:nvPr/>
        </p:nvSpPr>
        <p:spPr bwMode="auto">
          <a:xfrm flipH="1">
            <a:off x="276542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6" name="Text Box 41"/>
          <p:cNvSpPr txBox="1">
            <a:spLocks noChangeArrowheads="1"/>
          </p:cNvSpPr>
          <p:nvPr/>
        </p:nvSpPr>
        <p:spPr bwMode="auto">
          <a:xfrm>
            <a:off x="3841750"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6447" name="Text Box 42"/>
          <p:cNvSpPr txBox="1">
            <a:spLocks noChangeArrowheads="1"/>
          </p:cNvSpPr>
          <p:nvPr/>
        </p:nvSpPr>
        <p:spPr bwMode="auto">
          <a:xfrm>
            <a:off x="2430463"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6448" name="Picture 43"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6804025"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9" name="Line 44"/>
          <p:cNvSpPr>
            <a:spLocks noChangeShapeType="1"/>
          </p:cNvSpPr>
          <p:nvPr/>
        </p:nvSpPr>
        <p:spPr bwMode="auto">
          <a:xfrm flipH="1">
            <a:off x="71945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0" name="Picture 45"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529113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Line 46"/>
          <p:cNvSpPr>
            <a:spLocks noChangeShapeType="1"/>
          </p:cNvSpPr>
          <p:nvPr/>
        </p:nvSpPr>
        <p:spPr bwMode="auto">
          <a:xfrm flipH="1">
            <a:off x="5651500"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2" name="Picture 47"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3814763"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3" name="Line 48"/>
          <p:cNvSpPr>
            <a:spLocks noChangeShapeType="1"/>
          </p:cNvSpPr>
          <p:nvPr/>
        </p:nvSpPr>
        <p:spPr bwMode="auto">
          <a:xfrm flipH="1">
            <a:off x="4189413"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4" name="Text Box 49"/>
          <p:cNvSpPr txBox="1">
            <a:spLocks noChangeArrowheads="1"/>
          </p:cNvSpPr>
          <p:nvPr/>
        </p:nvSpPr>
        <p:spPr bwMode="auto">
          <a:xfrm>
            <a:off x="5364163"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6455" name="Text Box 50"/>
          <p:cNvSpPr txBox="1">
            <a:spLocks noChangeArrowheads="1"/>
          </p:cNvSpPr>
          <p:nvPr/>
        </p:nvSpPr>
        <p:spPr bwMode="auto">
          <a:xfrm>
            <a:off x="68738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6456" name="Picture 51"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4605338"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7" name="Line 52"/>
          <p:cNvSpPr>
            <a:spLocks noChangeShapeType="1"/>
          </p:cNvSpPr>
          <p:nvPr/>
        </p:nvSpPr>
        <p:spPr bwMode="auto">
          <a:xfrm flipH="1">
            <a:off x="4981575"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8" name="Text Box 53"/>
          <p:cNvSpPr txBox="1">
            <a:spLocks noChangeArrowheads="1"/>
          </p:cNvSpPr>
          <p:nvPr/>
        </p:nvSpPr>
        <p:spPr bwMode="auto">
          <a:xfrm>
            <a:off x="4567238"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E</a:t>
            </a:r>
          </a:p>
        </p:txBody>
      </p:sp>
      <p:grpSp>
        <p:nvGrpSpPr>
          <p:cNvPr id="1013814" name="Group 54"/>
          <p:cNvGrpSpPr>
            <a:grpSpLocks/>
          </p:cNvGrpSpPr>
          <p:nvPr/>
        </p:nvGrpSpPr>
        <p:grpSpPr bwMode="auto">
          <a:xfrm>
            <a:off x="5722938" y="4005263"/>
            <a:ext cx="1081087" cy="506412"/>
            <a:chOff x="2793" y="2625"/>
            <a:chExt cx="681" cy="319"/>
          </a:xfrm>
        </p:grpSpPr>
        <p:sp>
          <p:nvSpPr>
            <p:cNvPr id="146464" name="Line 55"/>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5" name="Rectangle 56"/>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grpSp>
      <p:grpSp>
        <p:nvGrpSpPr>
          <p:cNvPr id="1013817" name="Group 57"/>
          <p:cNvGrpSpPr>
            <a:grpSpLocks/>
          </p:cNvGrpSpPr>
          <p:nvPr/>
        </p:nvGrpSpPr>
        <p:grpSpPr bwMode="auto">
          <a:xfrm>
            <a:off x="4211638" y="4005263"/>
            <a:ext cx="1079500" cy="506412"/>
            <a:chOff x="1841" y="2625"/>
            <a:chExt cx="635" cy="319"/>
          </a:xfrm>
        </p:grpSpPr>
        <p:sp>
          <p:nvSpPr>
            <p:cNvPr id="146462" name="Rectangle 58"/>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sp>
          <p:nvSpPr>
            <p:cNvPr id="146463" name="Line 59"/>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13820" name="Rectangle 60"/>
          <p:cNvSpPr>
            <a:spLocks noChangeArrowheads="1"/>
          </p:cNvSpPr>
          <p:nvPr/>
        </p:nvSpPr>
        <p:spPr bwMode="auto">
          <a:xfrm>
            <a:off x="2771775" y="3355975"/>
            <a:ext cx="4406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r>
              <a:rPr kumimoji="0" lang="en-US" altLang="zh-CN" sz="2000">
                <a:solidFill>
                  <a:srgbClr val="FF0000"/>
                </a:solidFill>
                <a:ea typeface="楷体_GB2312" pitchFamily="49" charset="-122"/>
              </a:rPr>
              <a:t>A </a:t>
            </a:r>
            <a:r>
              <a:rPr kumimoji="0" lang="zh-CN" altLang="en-US" sz="2000">
                <a:solidFill>
                  <a:srgbClr val="FF0000"/>
                </a:solidFill>
                <a:ea typeface="楷体_GB2312" pitchFamily="49" charset="-122"/>
              </a:rPr>
              <a:t>收到 </a:t>
            </a:r>
            <a:r>
              <a:rPr kumimoji="0" lang="en-US" altLang="zh-CN" sz="2000">
                <a:solidFill>
                  <a:srgbClr val="FF0000"/>
                </a:solidFill>
                <a:ea typeface="楷体_GB2312" pitchFamily="49" charset="-122"/>
              </a:rPr>
              <a:t>CTS </a:t>
            </a:r>
            <a:r>
              <a:rPr kumimoji="0" lang="zh-CN" altLang="en-US" sz="2000">
                <a:solidFill>
                  <a:srgbClr val="FF0000"/>
                </a:solidFill>
                <a:ea typeface="楷体_GB2312" pitchFamily="49" charset="-122"/>
              </a:rPr>
              <a:t>帧后就可发送其数据帧。</a:t>
            </a:r>
          </a:p>
        </p:txBody>
      </p:sp>
      <p:sp>
        <p:nvSpPr>
          <p:cNvPr id="34" name="TextBox 33"/>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13793"/>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1379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13817"/>
                                        </p:tgtEl>
                                        <p:attrNameLst>
                                          <p:attrName>style.visibility</p:attrName>
                                        </p:attrNameLst>
                                      </p:cBhvr>
                                      <p:to>
                                        <p:strVal val="visible"/>
                                      </p:to>
                                    </p:set>
                                    <p:animEffect transition="in" filter="wipe(right)">
                                      <p:cBhvr>
                                        <p:cTn id="15" dur="500"/>
                                        <p:tgtEl>
                                          <p:spTgt spid="1013817"/>
                                        </p:tgtEl>
                                      </p:cBhvr>
                                    </p:animEffect>
                                  </p:childTnLst>
                                </p:cTn>
                              </p:par>
                              <p:par>
                                <p:cTn id="16" presetID="22" presetClass="entr" presetSubtype="8" fill="hold" nodeType="withEffect">
                                  <p:stCondLst>
                                    <p:cond delay="0"/>
                                  </p:stCondLst>
                                  <p:childTnLst>
                                    <p:set>
                                      <p:cBhvr>
                                        <p:cTn id="17" dur="1" fill="hold">
                                          <p:stCondLst>
                                            <p:cond delay="0"/>
                                          </p:stCondLst>
                                        </p:cTn>
                                        <p:tgtEl>
                                          <p:spTgt spid="1013814"/>
                                        </p:tgtEl>
                                        <p:attrNameLst>
                                          <p:attrName>style.visibility</p:attrName>
                                        </p:attrNameLst>
                                      </p:cBhvr>
                                      <p:to>
                                        <p:strVal val="visible"/>
                                      </p:to>
                                    </p:set>
                                    <p:animEffect transition="in" filter="wipe(left)">
                                      <p:cBhvr>
                                        <p:cTn id="18" dur="500"/>
                                        <p:tgtEl>
                                          <p:spTgt spid="10138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1013820"/>
                                        </p:tgtEl>
                                        <p:attrNameLst>
                                          <p:attrName>style.visibility</p:attrName>
                                        </p:attrNameLst>
                                      </p:cBhvr>
                                      <p:to>
                                        <p:strVal val="visible"/>
                                      </p:to>
                                    </p:set>
                                    <p:anim calcmode="discrete" valueType="clr">
                                      <p:cBhvr override="childStyle">
                                        <p:cTn id="23" dur="80"/>
                                        <p:tgtEl>
                                          <p:spTgt spid="101382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013820"/>
                                        </p:tgtEl>
                                        <p:attrNameLst>
                                          <p:attrName>fillcolor</p:attrName>
                                        </p:attrNameLst>
                                      </p:cBhvr>
                                      <p:tavLst>
                                        <p:tav tm="0">
                                          <p:val>
                                            <p:clrVal>
                                              <a:schemeClr val="accent2"/>
                                            </p:clrVal>
                                          </p:val>
                                        </p:tav>
                                        <p:tav tm="50000">
                                          <p:val>
                                            <p:clrVal>
                                              <a:schemeClr val="hlink"/>
                                            </p:clrVal>
                                          </p:val>
                                        </p:tav>
                                      </p:tavLst>
                                    </p:anim>
                                    <p:set>
                                      <p:cBhvr>
                                        <p:cTn id="25" dur="80"/>
                                        <p:tgtEl>
                                          <p:spTgt spid="10138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3" grpId="0" animBg="1"/>
      <p:bldP spid="1013798" grpId="0" animBg="1"/>
      <p:bldP spid="101382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图  示</a:t>
            </a:r>
          </a:p>
        </p:txBody>
      </p:sp>
      <p:sp>
        <p:nvSpPr>
          <p:cNvPr id="14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74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47461" name="Rectangle 6"/>
          <p:cNvSpPr>
            <a:spLocks noChangeArrowheads="1"/>
          </p:cNvSpPr>
          <p:nvPr/>
        </p:nvSpPr>
        <p:spPr bwMode="auto">
          <a:xfrm>
            <a:off x="6819900" y="4389438"/>
            <a:ext cx="1044575" cy="3524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7462" name="Freeform 7"/>
          <p:cNvSpPr>
            <a:spLocks/>
          </p:cNvSpPr>
          <p:nvPr/>
        </p:nvSpPr>
        <p:spPr bwMode="auto">
          <a:xfrm flipV="1">
            <a:off x="3781425" y="5119688"/>
            <a:ext cx="2366963" cy="3508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3" name="Freeform 8"/>
          <p:cNvSpPr>
            <a:spLocks/>
          </p:cNvSpPr>
          <p:nvPr/>
        </p:nvSpPr>
        <p:spPr bwMode="auto">
          <a:xfrm>
            <a:off x="3781425" y="2090738"/>
            <a:ext cx="1257300"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4" name="Line 9"/>
          <p:cNvSpPr>
            <a:spLocks noChangeShapeType="1"/>
          </p:cNvSpPr>
          <p:nvPr/>
        </p:nvSpPr>
        <p:spPr bwMode="auto">
          <a:xfrm>
            <a:off x="757238" y="24225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5" name="Text Box 10"/>
          <p:cNvSpPr txBox="1">
            <a:spLocks noChangeArrowheads="1"/>
          </p:cNvSpPr>
          <p:nvPr/>
        </p:nvSpPr>
        <p:spPr bwMode="auto">
          <a:xfrm>
            <a:off x="8156575" y="20653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66" name="Text Box 11"/>
          <p:cNvSpPr txBox="1">
            <a:spLocks noChangeArrowheads="1"/>
          </p:cNvSpPr>
          <p:nvPr/>
        </p:nvSpPr>
        <p:spPr bwMode="auto">
          <a:xfrm>
            <a:off x="1057275" y="1866900"/>
            <a:ext cx="636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67" name="Line 12"/>
          <p:cNvSpPr>
            <a:spLocks noChangeShapeType="1"/>
          </p:cNvSpPr>
          <p:nvPr/>
        </p:nvSpPr>
        <p:spPr bwMode="auto">
          <a:xfrm>
            <a:off x="1042988" y="2232025"/>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8" name="Freeform 13"/>
          <p:cNvSpPr>
            <a:spLocks/>
          </p:cNvSpPr>
          <p:nvPr/>
        </p:nvSpPr>
        <p:spPr bwMode="auto">
          <a:xfrm>
            <a:off x="1708150" y="2070100"/>
            <a:ext cx="517525"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9" name="Text Box 14"/>
          <p:cNvSpPr txBox="1">
            <a:spLocks noChangeArrowheads="1"/>
          </p:cNvSpPr>
          <p:nvPr/>
        </p:nvSpPr>
        <p:spPr bwMode="auto">
          <a:xfrm>
            <a:off x="1660525" y="20748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RTS</a:t>
            </a:r>
          </a:p>
        </p:txBody>
      </p:sp>
      <p:sp>
        <p:nvSpPr>
          <p:cNvPr id="147470" name="Text Box 15"/>
          <p:cNvSpPr txBox="1">
            <a:spLocks noChangeArrowheads="1"/>
          </p:cNvSpPr>
          <p:nvPr/>
        </p:nvSpPr>
        <p:spPr bwMode="auto">
          <a:xfrm>
            <a:off x="2184400"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71" name="Line 16"/>
          <p:cNvSpPr>
            <a:spLocks noChangeShapeType="1"/>
          </p:cNvSpPr>
          <p:nvPr/>
        </p:nvSpPr>
        <p:spPr bwMode="auto">
          <a:xfrm flipH="1" flipV="1">
            <a:off x="2236788" y="2451100"/>
            <a:ext cx="0" cy="4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2" name="Line 17"/>
          <p:cNvSpPr>
            <a:spLocks noChangeShapeType="1"/>
          </p:cNvSpPr>
          <p:nvPr/>
        </p:nvSpPr>
        <p:spPr bwMode="auto">
          <a:xfrm>
            <a:off x="757238" y="47466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3" name="Text Box 18"/>
          <p:cNvSpPr txBox="1">
            <a:spLocks noChangeArrowheads="1"/>
          </p:cNvSpPr>
          <p:nvPr/>
        </p:nvSpPr>
        <p:spPr bwMode="auto">
          <a:xfrm>
            <a:off x="8154988" y="439420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74" name="Freeform 19"/>
          <p:cNvSpPr>
            <a:spLocks/>
          </p:cNvSpPr>
          <p:nvPr/>
        </p:nvSpPr>
        <p:spPr bwMode="auto">
          <a:xfrm>
            <a:off x="2225675" y="4392613"/>
            <a:ext cx="3922713"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Text Box 20"/>
          <p:cNvSpPr txBox="1">
            <a:spLocks noChangeArrowheads="1"/>
          </p:cNvSpPr>
          <p:nvPr/>
        </p:nvSpPr>
        <p:spPr bwMode="auto">
          <a:xfrm>
            <a:off x="3514725" y="4403725"/>
            <a:ext cx="1509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RTS</a:t>
            </a:r>
            <a:r>
              <a:rPr lang="zh-CN" altLang="en-US" sz="1800" b="0">
                <a:latin typeface="华文新魏" pitchFamily="2" charset="-122"/>
                <a:ea typeface="华文新魏" pitchFamily="2" charset="-122"/>
              </a:rPr>
              <a:t>）</a:t>
            </a:r>
          </a:p>
        </p:txBody>
      </p:sp>
      <p:sp>
        <p:nvSpPr>
          <p:cNvPr id="147476" name="Text Box 21"/>
          <p:cNvSpPr txBox="1">
            <a:spLocks noChangeArrowheads="1"/>
          </p:cNvSpPr>
          <p:nvPr/>
        </p:nvSpPr>
        <p:spPr bwMode="auto">
          <a:xfrm>
            <a:off x="6148388" y="3516313"/>
            <a:ext cx="636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77" name="Line 22"/>
          <p:cNvSpPr>
            <a:spLocks noChangeShapeType="1"/>
          </p:cNvSpPr>
          <p:nvPr/>
        </p:nvSpPr>
        <p:spPr bwMode="auto">
          <a:xfrm flipV="1">
            <a:off x="6148388" y="3852863"/>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8" name="Line 23"/>
          <p:cNvSpPr>
            <a:spLocks noChangeShapeType="1"/>
          </p:cNvSpPr>
          <p:nvPr/>
        </p:nvSpPr>
        <p:spPr bwMode="auto">
          <a:xfrm>
            <a:off x="6813550" y="3536950"/>
            <a:ext cx="0" cy="803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9" name="Group 24"/>
          <p:cNvGrpSpPr>
            <a:grpSpLocks/>
          </p:cNvGrpSpPr>
          <p:nvPr/>
        </p:nvGrpSpPr>
        <p:grpSpPr bwMode="auto">
          <a:xfrm>
            <a:off x="6821488" y="4389438"/>
            <a:ext cx="1050925" cy="360362"/>
            <a:chOff x="3758" y="1810"/>
            <a:chExt cx="590" cy="177"/>
          </a:xfrm>
        </p:grpSpPr>
        <p:sp>
          <p:nvSpPr>
            <p:cNvPr id="147511" name="Freeform 25"/>
            <p:cNvSpPr>
              <a:spLocks/>
            </p:cNvSpPr>
            <p:nvPr/>
          </p:nvSpPr>
          <p:spPr bwMode="auto">
            <a:xfrm>
              <a:off x="3758" y="1812"/>
              <a:ext cx="590" cy="173"/>
            </a:xfrm>
            <a:custGeom>
              <a:avLst/>
              <a:gdLst>
                <a:gd name="T0" fmla="*/ 0 w 682"/>
                <a:gd name="T1" fmla="*/ 1 h 240"/>
                <a:gd name="T2" fmla="*/ 0 w 682"/>
                <a:gd name="T3" fmla="*/ 0 h 240"/>
                <a:gd name="T4" fmla="*/ 50 w 682"/>
                <a:gd name="T5" fmla="*/ 0 h 240"/>
                <a:gd name="T6" fmla="*/ 0 60000 65536"/>
                <a:gd name="T7" fmla="*/ 0 60000 65536"/>
                <a:gd name="T8" fmla="*/ 0 60000 65536"/>
              </a:gdLst>
              <a:ahLst/>
              <a:cxnLst>
                <a:cxn ang="T6">
                  <a:pos x="T0" y="T1"/>
                </a:cxn>
                <a:cxn ang="T7">
                  <a:pos x="T2" y="T3"/>
                </a:cxn>
                <a:cxn ang="T8">
                  <a:pos x="T4" y="T5"/>
                </a:cxn>
              </a:cxnLst>
              <a:rect l="0" t="0" r="r" b="b"/>
              <a:pathLst>
                <a:path w="682" h="240">
                  <a:moveTo>
                    <a:pt x="0" y="240"/>
                  </a:moveTo>
                  <a:lnTo>
                    <a:pt x="0" y="0"/>
                  </a:lnTo>
                  <a:lnTo>
                    <a:pt x="682" y="0"/>
                  </a:lnTo>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2" name="Line 26"/>
            <p:cNvSpPr>
              <a:spLocks noChangeShapeType="1"/>
            </p:cNvSpPr>
            <p:nvPr/>
          </p:nvSpPr>
          <p:spPr bwMode="auto">
            <a:xfrm>
              <a:off x="3841"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3" name="Line 27"/>
            <p:cNvSpPr>
              <a:spLocks noChangeShapeType="1"/>
            </p:cNvSpPr>
            <p:nvPr/>
          </p:nvSpPr>
          <p:spPr bwMode="auto">
            <a:xfrm>
              <a:off x="3924"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4" name="Line 28"/>
            <p:cNvSpPr>
              <a:spLocks noChangeShapeType="1"/>
            </p:cNvSpPr>
            <p:nvPr/>
          </p:nvSpPr>
          <p:spPr bwMode="auto">
            <a:xfrm>
              <a:off x="4007"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5" name="Line 29"/>
            <p:cNvSpPr>
              <a:spLocks noChangeShapeType="1"/>
            </p:cNvSpPr>
            <p:nvPr/>
          </p:nvSpPr>
          <p:spPr bwMode="auto">
            <a:xfrm>
              <a:off x="4090"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6" name="Line 30"/>
            <p:cNvSpPr>
              <a:spLocks noChangeShapeType="1"/>
            </p:cNvSpPr>
            <p:nvPr/>
          </p:nvSpPr>
          <p:spPr bwMode="auto">
            <a:xfrm>
              <a:off x="4173"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7" name="Line 31"/>
            <p:cNvSpPr>
              <a:spLocks noChangeShapeType="1"/>
            </p:cNvSpPr>
            <p:nvPr/>
          </p:nvSpPr>
          <p:spPr bwMode="auto">
            <a:xfrm>
              <a:off x="4257"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8" name="Line 32"/>
            <p:cNvSpPr>
              <a:spLocks noChangeShapeType="1"/>
            </p:cNvSpPr>
            <p:nvPr/>
          </p:nvSpPr>
          <p:spPr bwMode="auto">
            <a:xfrm>
              <a:off x="4345"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80" name="Line 33"/>
          <p:cNvSpPr>
            <a:spLocks noChangeShapeType="1"/>
          </p:cNvSpPr>
          <p:nvPr/>
        </p:nvSpPr>
        <p:spPr bwMode="auto">
          <a:xfrm>
            <a:off x="6813550" y="4205288"/>
            <a:ext cx="1035050"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1" name="Text Box 34"/>
          <p:cNvSpPr txBox="1">
            <a:spLocks noChangeArrowheads="1"/>
          </p:cNvSpPr>
          <p:nvPr/>
        </p:nvSpPr>
        <p:spPr bwMode="auto">
          <a:xfrm>
            <a:off x="6832600" y="37909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争用窗口</a:t>
            </a:r>
          </a:p>
        </p:txBody>
      </p:sp>
      <p:sp>
        <p:nvSpPr>
          <p:cNvPr id="147482" name="AutoShape 35"/>
          <p:cNvSpPr>
            <a:spLocks/>
          </p:cNvSpPr>
          <p:nvPr/>
        </p:nvSpPr>
        <p:spPr bwMode="auto">
          <a:xfrm rot="-5400000">
            <a:off x="4082257" y="3606006"/>
            <a:ext cx="209550" cy="3922713"/>
          </a:xfrm>
          <a:prstGeom prst="leftBrace">
            <a:avLst>
              <a:gd name="adj1" fmla="val 155997"/>
              <a:gd name="adj2" fmla="val 501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b="0">
              <a:solidFill>
                <a:schemeClr val="tx1"/>
              </a:solidFill>
              <a:latin typeface="华文新魏" pitchFamily="2" charset="-122"/>
              <a:ea typeface="华文新魏" pitchFamily="2" charset="-122"/>
            </a:endParaRPr>
          </a:p>
        </p:txBody>
      </p:sp>
      <p:sp>
        <p:nvSpPr>
          <p:cNvPr id="147483" name="Text Box 36"/>
          <p:cNvSpPr txBox="1">
            <a:spLocks noChangeArrowheads="1"/>
          </p:cNvSpPr>
          <p:nvPr/>
        </p:nvSpPr>
        <p:spPr bwMode="auto">
          <a:xfrm>
            <a:off x="3670300" y="56832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推迟接入</a:t>
            </a:r>
          </a:p>
        </p:txBody>
      </p:sp>
      <p:sp>
        <p:nvSpPr>
          <p:cNvPr id="147484" name="Line 37"/>
          <p:cNvSpPr>
            <a:spLocks noChangeShapeType="1"/>
          </p:cNvSpPr>
          <p:nvPr/>
        </p:nvSpPr>
        <p:spPr bwMode="auto">
          <a:xfrm>
            <a:off x="7864475" y="3984625"/>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5" name="Text Box 38"/>
          <p:cNvSpPr txBox="1">
            <a:spLocks noChangeArrowheads="1"/>
          </p:cNvSpPr>
          <p:nvPr/>
        </p:nvSpPr>
        <p:spPr bwMode="auto">
          <a:xfrm>
            <a:off x="646113" y="2419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源站</a:t>
            </a:r>
          </a:p>
        </p:txBody>
      </p:sp>
      <p:sp>
        <p:nvSpPr>
          <p:cNvPr id="147486" name="Line 39"/>
          <p:cNvSpPr>
            <a:spLocks noChangeShapeType="1"/>
          </p:cNvSpPr>
          <p:nvPr/>
        </p:nvSpPr>
        <p:spPr bwMode="auto">
          <a:xfrm>
            <a:off x="755650" y="3500438"/>
            <a:ext cx="79819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7" name="Text Box 40"/>
          <p:cNvSpPr txBox="1">
            <a:spLocks noChangeArrowheads="1"/>
          </p:cNvSpPr>
          <p:nvPr/>
        </p:nvSpPr>
        <p:spPr bwMode="auto">
          <a:xfrm>
            <a:off x="8154988" y="3163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88" name="Freeform 41"/>
          <p:cNvSpPr>
            <a:spLocks/>
          </p:cNvSpPr>
          <p:nvPr/>
        </p:nvSpPr>
        <p:spPr bwMode="auto">
          <a:xfrm>
            <a:off x="5556250" y="3148013"/>
            <a:ext cx="59213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Line 42"/>
          <p:cNvSpPr>
            <a:spLocks noChangeShapeType="1"/>
          </p:cNvSpPr>
          <p:nvPr/>
        </p:nvSpPr>
        <p:spPr bwMode="auto">
          <a:xfrm>
            <a:off x="2754313" y="2727325"/>
            <a:ext cx="0" cy="4206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Text Box 43"/>
          <p:cNvSpPr txBox="1">
            <a:spLocks noChangeArrowheads="1"/>
          </p:cNvSpPr>
          <p:nvPr/>
        </p:nvSpPr>
        <p:spPr bwMode="auto">
          <a:xfrm>
            <a:off x="5548313" y="3155950"/>
            <a:ext cx="630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1800" b="0">
                <a:latin typeface="华文新魏" pitchFamily="2" charset="-122"/>
                <a:ea typeface="华文新魏" pitchFamily="2" charset="-122"/>
              </a:rPr>
              <a:t>ACK</a:t>
            </a:r>
          </a:p>
        </p:txBody>
      </p:sp>
      <p:sp>
        <p:nvSpPr>
          <p:cNvPr id="147491" name="Line 44"/>
          <p:cNvSpPr>
            <a:spLocks noChangeShapeType="1"/>
          </p:cNvSpPr>
          <p:nvPr/>
        </p:nvSpPr>
        <p:spPr bwMode="auto">
          <a:xfrm>
            <a:off x="6146800" y="3546475"/>
            <a:ext cx="1588" cy="79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Line 45"/>
          <p:cNvSpPr>
            <a:spLocks noChangeShapeType="1"/>
          </p:cNvSpPr>
          <p:nvPr/>
        </p:nvSpPr>
        <p:spPr bwMode="auto">
          <a:xfrm>
            <a:off x="2238375" y="2884488"/>
            <a:ext cx="0" cy="1476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Line 46"/>
          <p:cNvSpPr>
            <a:spLocks noChangeShapeType="1"/>
          </p:cNvSpPr>
          <p:nvPr/>
        </p:nvSpPr>
        <p:spPr bwMode="auto">
          <a:xfrm flipV="1">
            <a:off x="2254250" y="2794000"/>
            <a:ext cx="500063" cy="158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4" name="Freeform 47"/>
          <p:cNvSpPr>
            <a:spLocks/>
          </p:cNvSpPr>
          <p:nvPr/>
        </p:nvSpPr>
        <p:spPr bwMode="auto">
          <a:xfrm>
            <a:off x="2751138" y="3148013"/>
            <a:ext cx="512762"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5" name="Text Box 48"/>
          <p:cNvSpPr txBox="1">
            <a:spLocks noChangeArrowheads="1"/>
          </p:cNvSpPr>
          <p:nvPr/>
        </p:nvSpPr>
        <p:spPr bwMode="auto">
          <a:xfrm>
            <a:off x="2708275" y="3155950"/>
            <a:ext cx="56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CTS</a:t>
            </a:r>
          </a:p>
        </p:txBody>
      </p:sp>
      <p:sp>
        <p:nvSpPr>
          <p:cNvPr id="147496" name="Text Box 49"/>
          <p:cNvSpPr txBox="1">
            <a:spLocks noChangeArrowheads="1"/>
          </p:cNvSpPr>
          <p:nvPr/>
        </p:nvSpPr>
        <p:spPr bwMode="auto">
          <a:xfrm>
            <a:off x="3192463" y="244157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97" name="Line 50"/>
          <p:cNvSpPr>
            <a:spLocks noChangeShapeType="1"/>
          </p:cNvSpPr>
          <p:nvPr/>
        </p:nvSpPr>
        <p:spPr bwMode="auto">
          <a:xfrm flipH="1" flipV="1">
            <a:off x="3263900" y="2733675"/>
            <a:ext cx="0" cy="414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8" name="Line 51"/>
          <p:cNvSpPr>
            <a:spLocks noChangeShapeType="1"/>
          </p:cNvSpPr>
          <p:nvPr/>
        </p:nvSpPr>
        <p:spPr bwMode="auto">
          <a:xfrm>
            <a:off x="3781425" y="2444750"/>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9" name="Line 52"/>
          <p:cNvSpPr>
            <a:spLocks noChangeShapeType="1"/>
          </p:cNvSpPr>
          <p:nvPr/>
        </p:nvSpPr>
        <p:spPr bwMode="auto">
          <a:xfrm flipV="1">
            <a:off x="3263900" y="2789238"/>
            <a:ext cx="500063"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0" name="Text Box 53"/>
          <p:cNvSpPr txBox="1">
            <a:spLocks noChangeArrowheads="1"/>
          </p:cNvSpPr>
          <p:nvPr/>
        </p:nvSpPr>
        <p:spPr bwMode="auto">
          <a:xfrm>
            <a:off x="5002213"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501" name="Line 54"/>
          <p:cNvSpPr>
            <a:spLocks noChangeShapeType="1"/>
          </p:cNvSpPr>
          <p:nvPr/>
        </p:nvSpPr>
        <p:spPr bwMode="auto">
          <a:xfrm flipH="1" flipV="1">
            <a:off x="5038725" y="2436813"/>
            <a:ext cx="0" cy="414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2" name="Line 55"/>
          <p:cNvSpPr>
            <a:spLocks noChangeShapeType="1"/>
          </p:cNvSpPr>
          <p:nvPr/>
        </p:nvSpPr>
        <p:spPr bwMode="auto">
          <a:xfrm>
            <a:off x="5556250" y="2709863"/>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3" name="Line 56"/>
          <p:cNvSpPr>
            <a:spLocks noChangeShapeType="1"/>
          </p:cNvSpPr>
          <p:nvPr/>
        </p:nvSpPr>
        <p:spPr bwMode="auto">
          <a:xfrm>
            <a:off x="5038725" y="2781300"/>
            <a:ext cx="508000" cy="793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4" name="Text Box 57"/>
          <p:cNvSpPr txBox="1">
            <a:spLocks noChangeArrowheads="1"/>
          </p:cNvSpPr>
          <p:nvPr/>
        </p:nvSpPr>
        <p:spPr bwMode="auto">
          <a:xfrm>
            <a:off x="4097338" y="20637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latin typeface="华文新魏" pitchFamily="2" charset="-122"/>
                <a:ea typeface="华文新魏" pitchFamily="2" charset="-122"/>
              </a:rPr>
              <a:t>数据</a:t>
            </a:r>
          </a:p>
        </p:txBody>
      </p:sp>
      <p:sp>
        <p:nvSpPr>
          <p:cNvPr id="147505" name="Freeform 58"/>
          <p:cNvSpPr>
            <a:spLocks/>
          </p:cNvSpPr>
          <p:nvPr/>
        </p:nvSpPr>
        <p:spPr bwMode="auto">
          <a:xfrm flipV="1">
            <a:off x="3263900" y="4767263"/>
            <a:ext cx="288448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6" name="Text Box 59"/>
          <p:cNvSpPr txBox="1">
            <a:spLocks noChangeArrowheads="1"/>
          </p:cNvSpPr>
          <p:nvPr/>
        </p:nvSpPr>
        <p:spPr bwMode="auto">
          <a:xfrm>
            <a:off x="4016375" y="4764088"/>
            <a:ext cx="1514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CTS</a:t>
            </a:r>
            <a:r>
              <a:rPr lang="zh-CN" altLang="en-US" sz="1800" b="0">
                <a:latin typeface="华文新魏" pitchFamily="2" charset="-122"/>
                <a:ea typeface="华文新魏" pitchFamily="2" charset="-122"/>
              </a:rPr>
              <a:t>）</a:t>
            </a:r>
          </a:p>
        </p:txBody>
      </p:sp>
      <p:sp>
        <p:nvSpPr>
          <p:cNvPr id="147507" name="Text Box 60"/>
          <p:cNvSpPr txBox="1">
            <a:spLocks noChangeArrowheads="1"/>
          </p:cNvSpPr>
          <p:nvPr/>
        </p:nvSpPr>
        <p:spPr bwMode="auto">
          <a:xfrm>
            <a:off x="4292600" y="5106988"/>
            <a:ext cx="158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（数据）</a:t>
            </a:r>
          </a:p>
        </p:txBody>
      </p:sp>
      <p:sp>
        <p:nvSpPr>
          <p:cNvPr id="147508" name="Line 61"/>
          <p:cNvSpPr>
            <a:spLocks noChangeShapeType="1"/>
          </p:cNvSpPr>
          <p:nvPr/>
        </p:nvSpPr>
        <p:spPr bwMode="auto">
          <a:xfrm>
            <a:off x="3263900" y="3500438"/>
            <a:ext cx="0" cy="9159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9" name="Line 62"/>
          <p:cNvSpPr>
            <a:spLocks noChangeShapeType="1"/>
          </p:cNvSpPr>
          <p:nvPr/>
        </p:nvSpPr>
        <p:spPr bwMode="auto">
          <a:xfrm>
            <a:off x="3781425" y="2936875"/>
            <a:ext cx="0" cy="14795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0" name="Text Box 63"/>
          <p:cNvSpPr txBox="1">
            <a:spLocks noChangeArrowheads="1"/>
          </p:cNvSpPr>
          <p:nvPr/>
        </p:nvSpPr>
        <p:spPr bwMode="auto">
          <a:xfrm>
            <a:off x="530225" y="35369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目的站</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p:txBody>
          <a:bodyPr/>
          <a:lstStyle/>
          <a:p>
            <a:pPr eaLnBrk="1" hangingPunct="1">
              <a:defRPr/>
            </a:pPr>
            <a:r>
              <a:rPr lang="en-US" altLang="zh-CN" b="1" dirty="0" smtClean="0"/>
              <a:t>RTS/CTS</a:t>
            </a:r>
            <a:r>
              <a:rPr lang="zh-CN" altLang="en-US" dirty="0" smtClean="0">
                <a:latin typeface="华文新魏" pitchFamily="2" charset="-122"/>
              </a:rPr>
              <a:t>的选择</a:t>
            </a:r>
          </a:p>
        </p:txBody>
      </p:sp>
      <p:sp>
        <p:nvSpPr>
          <p:cNvPr id="14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84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48485" name="Rectangle 5"/>
          <p:cNvSpPr>
            <a:spLocks noGrp="1" noChangeArrowheads="1"/>
          </p:cNvSpPr>
          <p:nvPr>
            <p:ph type="body" idx="1"/>
          </p:nvPr>
        </p:nvSpPr>
        <p:spPr/>
        <p:txBody>
          <a:bodyPr/>
          <a:lstStyle/>
          <a:p>
            <a:pPr eaLnBrk="1" hangingPunct="1">
              <a:lnSpc>
                <a:spcPct val="150000"/>
              </a:lnSpc>
            </a:pPr>
            <a:r>
              <a:rPr lang="zh-CN" altLang="en-US" sz="2800" smtClean="0"/>
              <a:t>使用</a:t>
            </a:r>
            <a:r>
              <a:rPr lang="en-US" altLang="zh-CN" sz="2800" smtClean="0"/>
              <a:t>RTS</a:t>
            </a:r>
            <a:r>
              <a:rPr lang="zh-CN" altLang="en-US" sz="2800" smtClean="0"/>
              <a:t>和</a:t>
            </a:r>
            <a:r>
              <a:rPr lang="en-US" altLang="zh-CN" sz="2800" smtClean="0"/>
              <a:t>CTS</a:t>
            </a:r>
            <a:r>
              <a:rPr lang="zh-CN" altLang="en-US" sz="2800" smtClean="0"/>
              <a:t>帧会使整个网络的效率有所下降，为此协议提供三种选项供用户选择：</a:t>
            </a:r>
          </a:p>
          <a:p>
            <a:pPr lvl="1" eaLnBrk="1" hangingPunct="1">
              <a:lnSpc>
                <a:spcPct val="150000"/>
              </a:lnSpc>
            </a:pPr>
            <a:r>
              <a:rPr lang="zh-CN" altLang="en-US" smtClean="0"/>
              <a:t>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当数据帧长度超过某一数据值时才使用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不使用</a:t>
            </a:r>
            <a:r>
              <a:rPr lang="en-US" altLang="zh-CN" smtClean="0"/>
              <a:t>RTS</a:t>
            </a:r>
            <a:r>
              <a:rPr lang="zh-CN" altLang="en-US" smtClean="0"/>
              <a:t>和</a:t>
            </a:r>
            <a:r>
              <a:rPr lang="en-US" altLang="zh-CN" smtClean="0"/>
              <a:t>CTS</a:t>
            </a:r>
            <a:r>
              <a:rPr lang="zh-CN" altLang="en-US"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可靠性</a:t>
            </a:r>
          </a:p>
        </p:txBody>
      </p:sp>
      <p:sp>
        <p:nvSpPr>
          <p:cNvPr id="149507" name="Text Box 3"/>
          <p:cNvSpPr txBox="1">
            <a:spLocks noChangeArrowheads="1"/>
          </p:cNvSpPr>
          <p:nvPr/>
        </p:nvSpPr>
        <p:spPr bwMode="auto">
          <a:xfrm>
            <a:off x="1346200" y="87313"/>
            <a:ext cx="7113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9508" name="内容占位符 1"/>
          <p:cNvSpPr>
            <a:spLocks noGrp="1"/>
          </p:cNvSpPr>
          <p:nvPr>
            <p:ph idx="1"/>
          </p:nvPr>
        </p:nvSpPr>
        <p:spPr>
          <a:xfrm>
            <a:off x="809625" y="1773238"/>
            <a:ext cx="7958138" cy="1584325"/>
          </a:xfrm>
        </p:spPr>
        <p:txBody>
          <a:bodyPr/>
          <a:lstStyle/>
          <a:p>
            <a:r>
              <a:rPr lang="zh-CN" altLang="en-US" sz="2400" smtClean="0">
                <a:solidFill>
                  <a:srgbClr val="FF0000"/>
                </a:solidFill>
              </a:rPr>
              <a:t>停止等待协议</a:t>
            </a:r>
            <a:r>
              <a:rPr lang="zh-CN" altLang="en-US" sz="2400" smtClean="0"/>
              <a:t>；</a:t>
            </a:r>
            <a:endParaRPr lang="en-US" altLang="zh-CN" sz="2400" smtClean="0"/>
          </a:p>
          <a:p>
            <a:r>
              <a:rPr lang="zh-CN" altLang="en-US" sz="2400" smtClean="0">
                <a:solidFill>
                  <a:srgbClr val="FF0000"/>
                </a:solidFill>
              </a:rPr>
              <a:t>降低传输速率</a:t>
            </a:r>
            <a:r>
              <a:rPr lang="zh-CN" altLang="en-US" sz="2400" smtClean="0"/>
              <a:t>：多个速率，</a:t>
            </a:r>
            <a:r>
              <a:rPr lang="zh-CN" altLang="en-US" sz="2400" smtClean="0">
                <a:solidFill>
                  <a:srgbClr val="0000FF"/>
                </a:solidFill>
              </a:rPr>
              <a:t>速率自适应</a:t>
            </a:r>
            <a:r>
              <a:rPr lang="zh-CN" altLang="en-US" sz="2400" smtClean="0"/>
              <a:t>；</a:t>
            </a:r>
            <a:endParaRPr lang="en-US" altLang="zh-CN" sz="2400" smtClean="0"/>
          </a:p>
          <a:p>
            <a:r>
              <a:rPr lang="zh-CN" altLang="en-US" sz="2400" smtClean="0">
                <a:solidFill>
                  <a:srgbClr val="FF0000"/>
                </a:solidFill>
              </a:rPr>
              <a:t>发送短帧</a:t>
            </a:r>
            <a:r>
              <a:rPr lang="zh-CN" altLang="en-US" sz="2400" smtClean="0"/>
              <a:t>：</a:t>
            </a:r>
            <a:r>
              <a:rPr lang="zh-CN" altLang="en-US" sz="2400" smtClean="0">
                <a:solidFill>
                  <a:srgbClr val="0000FF"/>
                </a:solidFill>
              </a:rPr>
              <a:t>帧分段</a:t>
            </a:r>
            <a:r>
              <a:rPr lang="zh-CN" altLang="en-US" sz="2400" smtClean="0"/>
              <a:t>和</a:t>
            </a:r>
            <a:r>
              <a:rPr lang="zh-CN" altLang="en-US" sz="2400" smtClean="0">
                <a:solidFill>
                  <a:srgbClr val="0000FF"/>
                </a:solidFill>
              </a:rPr>
              <a:t>分段突发</a:t>
            </a:r>
            <a:r>
              <a:rPr lang="zh-CN" altLang="en-US" sz="2400" smtClean="0"/>
              <a:t>；</a:t>
            </a:r>
          </a:p>
        </p:txBody>
      </p:sp>
      <p:sp>
        <p:nvSpPr>
          <p:cNvPr id="6"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7"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8"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9"/>
          <p:cNvSpPr txBox="1">
            <a:spLocks noChangeArrowheads="1"/>
          </p:cNvSpPr>
          <p:nvPr/>
        </p:nvSpPr>
        <p:spPr bwMode="auto">
          <a:xfrm>
            <a:off x="795338" y="38385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源站</a:t>
            </a:r>
          </a:p>
        </p:txBody>
      </p:sp>
      <p:sp>
        <p:nvSpPr>
          <p:cNvPr id="10" name="Text Box 12"/>
          <p:cNvSpPr txBox="1">
            <a:spLocks noChangeArrowheads="1"/>
          </p:cNvSpPr>
          <p:nvPr/>
        </p:nvSpPr>
        <p:spPr bwMode="auto">
          <a:xfrm>
            <a:off x="755650" y="47561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目的站</a:t>
            </a:r>
          </a:p>
        </p:txBody>
      </p:sp>
      <p:sp>
        <p:nvSpPr>
          <p:cNvPr id="11" name="Text Box 13"/>
          <p:cNvSpPr txBox="1">
            <a:spLocks noChangeArrowheads="1"/>
          </p:cNvSpPr>
          <p:nvPr/>
        </p:nvSpPr>
        <p:spPr bwMode="auto">
          <a:xfrm>
            <a:off x="684213" y="5618163"/>
            <a:ext cx="933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其他站</a:t>
            </a:r>
          </a:p>
        </p:txBody>
      </p:sp>
      <p:sp>
        <p:nvSpPr>
          <p:cNvPr id="12" name="Rectangle 14"/>
          <p:cNvSpPr>
            <a:spLocks noChangeArrowheads="1"/>
          </p:cNvSpPr>
          <p:nvPr/>
        </p:nvSpPr>
        <p:spPr bwMode="auto">
          <a:xfrm>
            <a:off x="1481138" y="3838575"/>
            <a:ext cx="5762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RTS</a:t>
            </a:r>
          </a:p>
        </p:txBody>
      </p:sp>
      <p:sp>
        <p:nvSpPr>
          <p:cNvPr id="13" name="Rectangle 15"/>
          <p:cNvSpPr>
            <a:spLocks noChangeArrowheads="1"/>
          </p:cNvSpPr>
          <p:nvPr/>
        </p:nvSpPr>
        <p:spPr bwMode="auto">
          <a:xfrm>
            <a:off x="2251075" y="4725988"/>
            <a:ext cx="577850" cy="39687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CTS</a:t>
            </a:r>
          </a:p>
        </p:txBody>
      </p:sp>
      <p:sp>
        <p:nvSpPr>
          <p:cNvPr id="14" name="Rectangle 16"/>
          <p:cNvSpPr>
            <a:spLocks noChangeArrowheads="1"/>
          </p:cNvSpPr>
          <p:nvPr/>
        </p:nvSpPr>
        <p:spPr bwMode="auto">
          <a:xfrm>
            <a:off x="3022600" y="3838575"/>
            <a:ext cx="866775" cy="396875"/>
          </a:xfrm>
          <a:prstGeom prst="rect">
            <a:avLst/>
          </a:prstGeom>
          <a:solidFill>
            <a:srgbClr val="CCCC00"/>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a:t>
            </a:r>
            <a:r>
              <a:rPr lang="zh-CN" altLang="en-US" sz="1000" b="1" dirty="0">
                <a:latin typeface="+mn-lt"/>
                <a:ea typeface="+mn-ea"/>
              </a:rPr>
              <a:t> </a:t>
            </a:r>
            <a:r>
              <a:rPr lang="en-US" altLang="zh-CN" sz="1800" b="1" dirty="0">
                <a:latin typeface="+mn-lt"/>
                <a:ea typeface="+mn-ea"/>
              </a:rPr>
              <a:t>0</a:t>
            </a:r>
          </a:p>
        </p:txBody>
      </p:sp>
      <p:sp>
        <p:nvSpPr>
          <p:cNvPr id="15" name="Line 17"/>
          <p:cNvSpPr>
            <a:spLocks noChangeShapeType="1"/>
          </p:cNvSpPr>
          <p:nvPr/>
        </p:nvSpPr>
        <p:spPr bwMode="auto">
          <a:xfrm>
            <a:off x="2057400" y="3543300"/>
            <a:ext cx="0" cy="207327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18"/>
          <p:cNvSpPr>
            <a:spLocks noChangeShapeType="1"/>
          </p:cNvSpPr>
          <p:nvPr/>
        </p:nvSpPr>
        <p:spPr bwMode="auto">
          <a:xfrm>
            <a:off x="2251075" y="3543300"/>
            <a:ext cx="0" cy="157956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Line 19"/>
          <p:cNvSpPr>
            <a:spLocks noChangeShapeType="1"/>
          </p:cNvSpPr>
          <p:nvPr/>
        </p:nvSpPr>
        <p:spPr bwMode="auto">
          <a:xfrm>
            <a:off x="2828925" y="4725988"/>
            <a:ext cx="0" cy="890587"/>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8" name="Line 20"/>
          <p:cNvSpPr>
            <a:spLocks noChangeShapeType="1"/>
          </p:cNvSpPr>
          <p:nvPr/>
        </p:nvSpPr>
        <p:spPr bwMode="auto">
          <a:xfrm>
            <a:off x="3022600" y="3838575"/>
            <a:ext cx="0" cy="128428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Rectangle 21"/>
          <p:cNvSpPr>
            <a:spLocks noChangeArrowheads="1"/>
          </p:cNvSpPr>
          <p:nvPr/>
        </p:nvSpPr>
        <p:spPr bwMode="auto">
          <a:xfrm>
            <a:off x="4083050" y="4725988"/>
            <a:ext cx="579438"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ACK0</a:t>
            </a:r>
          </a:p>
        </p:txBody>
      </p:sp>
      <p:sp>
        <p:nvSpPr>
          <p:cNvPr id="20" name="Line 22"/>
          <p:cNvSpPr>
            <a:spLocks noChangeShapeType="1"/>
          </p:cNvSpPr>
          <p:nvPr/>
        </p:nvSpPr>
        <p:spPr bwMode="auto">
          <a:xfrm>
            <a:off x="3889375" y="4135438"/>
            <a:ext cx="0" cy="9874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1" name="Line 23"/>
          <p:cNvSpPr>
            <a:spLocks noChangeShapeType="1"/>
          </p:cNvSpPr>
          <p:nvPr/>
        </p:nvSpPr>
        <p:spPr bwMode="auto">
          <a:xfrm>
            <a:off x="4083050"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2" name="Rectangle 24"/>
          <p:cNvSpPr>
            <a:spLocks noChangeArrowheads="1"/>
          </p:cNvSpPr>
          <p:nvPr/>
        </p:nvSpPr>
        <p:spPr bwMode="auto">
          <a:xfrm>
            <a:off x="4854575" y="383857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 </a:t>
            </a:r>
            <a:r>
              <a:rPr lang="en-US" altLang="zh-CN" sz="1800" b="1" dirty="0">
                <a:latin typeface="+mn-lt"/>
                <a:ea typeface="+mn-ea"/>
              </a:rPr>
              <a:t>1</a:t>
            </a:r>
          </a:p>
        </p:txBody>
      </p:sp>
      <p:sp>
        <p:nvSpPr>
          <p:cNvPr id="23" name="Rectangle 25"/>
          <p:cNvSpPr>
            <a:spLocks noChangeArrowheads="1"/>
          </p:cNvSpPr>
          <p:nvPr/>
        </p:nvSpPr>
        <p:spPr bwMode="auto">
          <a:xfrm>
            <a:off x="5915025" y="4725988"/>
            <a:ext cx="615950"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ACK1</a:t>
            </a:r>
          </a:p>
        </p:txBody>
      </p:sp>
      <p:sp>
        <p:nvSpPr>
          <p:cNvPr id="24" name="Line 27"/>
          <p:cNvSpPr>
            <a:spLocks noChangeShapeType="1"/>
          </p:cNvSpPr>
          <p:nvPr/>
        </p:nvSpPr>
        <p:spPr bwMode="auto">
          <a:xfrm flipH="1">
            <a:off x="4643438" y="4235450"/>
            <a:ext cx="19050" cy="137795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5" name="Line 28"/>
          <p:cNvSpPr>
            <a:spLocks noChangeShapeType="1"/>
          </p:cNvSpPr>
          <p:nvPr/>
        </p:nvSpPr>
        <p:spPr bwMode="auto">
          <a:xfrm>
            <a:off x="485616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6" name="Line 29"/>
          <p:cNvSpPr>
            <a:spLocks noChangeShapeType="1"/>
          </p:cNvSpPr>
          <p:nvPr/>
        </p:nvSpPr>
        <p:spPr bwMode="auto">
          <a:xfrm>
            <a:off x="572293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7" name="Line 30"/>
          <p:cNvSpPr>
            <a:spLocks noChangeShapeType="1"/>
          </p:cNvSpPr>
          <p:nvPr/>
        </p:nvSpPr>
        <p:spPr bwMode="auto">
          <a:xfrm>
            <a:off x="591661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8" name="Line 31"/>
          <p:cNvSpPr>
            <a:spLocks noChangeShapeType="1"/>
          </p:cNvSpPr>
          <p:nvPr/>
        </p:nvSpPr>
        <p:spPr bwMode="auto">
          <a:xfrm>
            <a:off x="6516688" y="4235450"/>
            <a:ext cx="7937" cy="146208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9" name="Line 32"/>
          <p:cNvSpPr>
            <a:spLocks noChangeShapeType="1"/>
          </p:cNvSpPr>
          <p:nvPr/>
        </p:nvSpPr>
        <p:spPr bwMode="auto">
          <a:xfrm>
            <a:off x="668813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0" name="Line 33"/>
          <p:cNvSpPr>
            <a:spLocks noChangeShapeType="1"/>
          </p:cNvSpPr>
          <p:nvPr/>
        </p:nvSpPr>
        <p:spPr bwMode="auto">
          <a:xfrm>
            <a:off x="755491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1" name="Line 34"/>
          <p:cNvSpPr>
            <a:spLocks noChangeShapeType="1"/>
          </p:cNvSpPr>
          <p:nvPr/>
        </p:nvSpPr>
        <p:spPr bwMode="auto">
          <a:xfrm>
            <a:off x="774858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2" name="Rectangle 35"/>
          <p:cNvSpPr>
            <a:spLocks noChangeArrowheads="1"/>
          </p:cNvSpPr>
          <p:nvPr/>
        </p:nvSpPr>
        <p:spPr bwMode="auto">
          <a:xfrm>
            <a:off x="6688138" y="383857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 </a:t>
            </a:r>
            <a:r>
              <a:rPr lang="en-US" altLang="zh-CN" sz="1800" b="1" dirty="0">
                <a:latin typeface="+mn-lt"/>
                <a:ea typeface="+mn-ea"/>
              </a:rPr>
              <a:t>2</a:t>
            </a:r>
          </a:p>
        </p:txBody>
      </p:sp>
      <p:sp>
        <p:nvSpPr>
          <p:cNvPr id="33" name="Rectangle 36"/>
          <p:cNvSpPr>
            <a:spLocks noChangeArrowheads="1"/>
          </p:cNvSpPr>
          <p:nvPr/>
        </p:nvSpPr>
        <p:spPr bwMode="auto">
          <a:xfrm>
            <a:off x="7748588" y="4725988"/>
            <a:ext cx="642937"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ACK2</a:t>
            </a:r>
          </a:p>
        </p:txBody>
      </p:sp>
      <p:sp>
        <p:nvSpPr>
          <p:cNvPr id="34" name="Line 37"/>
          <p:cNvSpPr>
            <a:spLocks noChangeShapeType="1"/>
          </p:cNvSpPr>
          <p:nvPr/>
        </p:nvSpPr>
        <p:spPr bwMode="auto">
          <a:xfrm>
            <a:off x="1674813" y="3641725"/>
            <a:ext cx="382587"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5" name="Line 38"/>
          <p:cNvSpPr>
            <a:spLocks noChangeShapeType="1"/>
          </p:cNvSpPr>
          <p:nvPr/>
        </p:nvSpPr>
        <p:spPr bwMode="auto">
          <a:xfrm flipH="1">
            <a:off x="2254250" y="3641725"/>
            <a:ext cx="3841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Text Box 39"/>
          <p:cNvSpPr txBox="1">
            <a:spLocks noChangeArrowheads="1"/>
          </p:cNvSpPr>
          <p:nvPr/>
        </p:nvSpPr>
        <p:spPr bwMode="auto">
          <a:xfrm>
            <a:off x="1911350" y="3059113"/>
            <a:ext cx="69691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SIFS</a:t>
            </a:r>
          </a:p>
        </p:txBody>
      </p:sp>
      <p:sp>
        <p:nvSpPr>
          <p:cNvPr id="37" name="Line 40"/>
          <p:cNvSpPr>
            <a:spLocks noChangeShapeType="1"/>
          </p:cNvSpPr>
          <p:nvPr/>
        </p:nvSpPr>
        <p:spPr bwMode="auto">
          <a:xfrm flipH="1">
            <a:off x="2155825" y="3344863"/>
            <a:ext cx="95250" cy="2968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Rectangle 41"/>
          <p:cNvSpPr>
            <a:spLocks noChangeArrowheads="1"/>
          </p:cNvSpPr>
          <p:nvPr/>
        </p:nvSpPr>
        <p:spPr bwMode="auto">
          <a:xfrm>
            <a:off x="2057400" y="5624513"/>
            <a:ext cx="2605088"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(RTS)</a:t>
            </a:r>
          </a:p>
        </p:txBody>
      </p:sp>
      <p:sp>
        <p:nvSpPr>
          <p:cNvPr id="39" name="Rectangle 42"/>
          <p:cNvSpPr>
            <a:spLocks noChangeArrowheads="1"/>
          </p:cNvSpPr>
          <p:nvPr/>
        </p:nvSpPr>
        <p:spPr bwMode="auto">
          <a:xfrm>
            <a:off x="2828925" y="6021388"/>
            <a:ext cx="1833563"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(CTS)</a:t>
            </a:r>
          </a:p>
        </p:txBody>
      </p:sp>
      <p:sp>
        <p:nvSpPr>
          <p:cNvPr id="40" name="AutoShape 43"/>
          <p:cNvSpPr>
            <a:spLocks/>
          </p:cNvSpPr>
          <p:nvPr/>
        </p:nvSpPr>
        <p:spPr bwMode="auto">
          <a:xfrm rot="16200000">
            <a:off x="5477669" y="1061244"/>
            <a:ext cx="296862" cy="5207000"/>
          </a:xfrm>
          <a:prstGeom prst="rightBrace">
            <a:avLst>
              <a:gd name="adj1" fmla="val 146167"/>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1" name="Text Box 44"/>
          <p:cNvSpPr txBox="1">
            <a:spLocks noChangeArrowheads="1"/>
          </p:cNvSpPr>
          <p:nvPr/>
        </p:nvSpPr>
        <p:spPr bwMode="auto">
          <a:xfrm>
            <a:off x="3995738" y="3132138"/>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长的帧划分为许多分段，分段突发</a:t>
            </a:r>
          </a:p>
        </p:txBody>
      </p:sp>
      <p:sp>
        <p:nvSpPr>
          <p:cNvPr id="43" name="Line 10"/>
          <p:cNvSpPr>
            <a:spLocks noChangeShapeType="1"/>
          </p:cNvSpPr>
          <p:nvPr/>
        </p:nvSpPr>
        <p:spPr bwMode="auto">
          <a:xfrm>
            <a:off x="1187450" y="5122863"/>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5"/>
          <p:cNvSpPr>
            <a:spLocks noChangeShapeType="1"/>
          </p:cNvSpPr>
          <p:nvPr/>
        </p:nvSpPr>
        <p:spPr bwMode="auto">
          <a:xfrm>
            <a:off x="1187450" y="4235450"/>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Rectangle 48"/>
          <p:cNvSpPr>
            <a:spLocks noChangeArrowheads="1"/>
          </p:cNvSpPr>
          <p:nvPr/>
        </p:nvSpPr>
        <p:spPr bwMode="auto">
          <a:xfrm>
            <a:off x="4656138" y="5624513"/>
            <a:ext cx="18589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NAV (</a:t>
            </a:r>
            <a:r>
              <a:rPr lang="zh-CN" altLang="en-US" sz="1800" b="1" dirty="0">
                <a:latin typeface="+mn-lt"/>
                <a:ea typeface="+mn-ea"/>
              </a:rPr>
              <a:t>分段</a:t>
            </a:r>
            <a:r>
              <a:rPr lang="en-US" altLang="zh-CN" sz="1800" b="1" dirty="0">
                <a:latin typeface="+mn-lt"/>
                <a:ea typeface="+mn-ea"/>
              </a:rPr>
              <a:t>0)</a:t>
            </a:r>
          </a:p>
        </p:txBody>
      </p:sp>
      <p:sp>
        <p:nvSpPr>
          <p:cNvPr id="46" name="Rectangle 49"/>
          <p:cNvSpPr>
            <a:spLocks noChangeArrowheads="1"/>
          </p:cNvSpPr>
          <p:nvPr/>
        </p:nvSpPr>
        <p:spPr bwMode="auto">
          <a:xfrm>
            <a:off x="4646613" y="6021388"/>
            <a:ext cx="1870075"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(ACK0)</a:t>
            </a:r>
          </a:p>
        </p:txBody>
      </p:sp>
      <p:sp>
        <p:nvSpPr>
          <p:cNvPr id="47" name="Rectangle 50"/>
          <p:cNvSpPr>
            <a:spLocks noChangeArrowheads="1"/>
          </p:cNvSpPr>
          <p:nvPr/>
        </p:nvSpPr>
        <p:spPr bwMode="auto">
          <a:xfrm>
            <a:off x="6508750" y="6021388"/>
            <a:ext cx="1874838"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(ACK1)</a:t>
            </a:r>
          </a:p>
        </p:txBody>
      </p:sp>
      <p:sp>
        <p:nvSpPr>
          <p:cNvPr id="48" name="Line 51"/>
          <p:cNvSpPr>
            <a:spLocks noChangeShapeType="1"/>
          </p:cNvSpPr>
          <p:nvPr/>
        </p:nvSpPr>
        <p:spPr bwMode="auto">
          <a:xfrm>
            <a:off x="8388350" y="4222750"/>
            <a:ext cx="0" cy="139065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Rectangle 52"/>
          <p:cNvSpPr>
            <a:spLocks noChangeArrowheads="1"/>
          </p:cNvSpPr>
          <p:nvPr/>
        </p:nvSpPr>
        <p:spPr bwMode="auto">
          <a:xfrm>
            <a:off x="6516688" y="5624513"/>
            <a:ext cx="18716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NAV (</a:t>
            </a:r>
            <a:r>
              <a:rPr lang="zh-CN" altLang="en-US" sz="1800" b="1" dirty="0">
                <a:latin typeface="+mn-lt"/>
                <a:ea typeface="+mn-ea"/>
              </a:rPr>
              <a:t>分段</a:t>
            </a:r>
            <a:r>
              <a:rPr lang="en-US" altLang="zh-CN" sz="1800" b="1" dirty="0">
                <a:latin typeface="+mn-lt"/>
                <a:ea typeface="+mn-ea"/>
              </a:rPr>
              <a:t>1)</a:t>
            </a:r>
          </a:p>
        </p:txBody>
      </p:sp>
      <p:sp>
        <p:nvSpPr>
          <p:cNvPr id="42" name="Line 7"/>
          <p:cNvSpPr>
            <a:spLocks noChangeShapeType="1"/>
          </p:cNvSpPr>
          <p:nvPr/>
        </p:nvSpPr>
        <p:spPr bwMode="auto">
          <a:xfrm flipV="1">
            <a:off x="1187450" y="6010275"/>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lvl="1">
              <a:defRPr/>
            </a:pPr>
            <a:r>
              <a:rPr lang="zh-CN" altLang="en-US" dirty="0" smtClean="0"/>
              <a:t>节省电源</a:t>
            </a:r>
            <a:endParaRPr lang="en-US" altLang="zh-CN" dirty="0" smtClean="0"/>
          </a:p>
        </p:txBody>
      </p:sp>
      <p:sp>
        <p:nvSpPr>
          <p:cNvPr id="150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05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0533" name="内容占位符 1"/>
          <p:cNvSpPr>
            <a:spLocks noGrp="1"/>
          </p:cNvSpPr>
          <p:nvPr>
            <p:ph idx="1"/>
          </p:nvPr>
        </p:nvSpPr>
        <p:spPr/>
        <p:txBody>
          <a:bodyPr/>
          <a:lstStyle/>
          <a:p>
            <a:r>
              <a:rPr lang="zh-CN" altLang="en-US" sz="2400" dirty="0" smtClean="0">
                <a:solidFill>
                  <a:srgbClr val="FF0000"/>
                </a:solidFill>
              </a:rPr>
              <a:t>原理</a:t>
            </a:r>
            <a:r>
              <a:rPr lang="zh-CN" altLang="en-US" sz="2400" dirty="0" smtClean="0"/>
              <a:t>：客户没有信息需要发送或接收时不应浪费能量；</a:t>
            </a:r>
            <a:endParaRPr lang="en-US" altLang="zh-CN" sz="2400" dirty="0" smtClean="0"/>
          </a:p>
          <a:p>
            <a:r>
              <a:rPr lang="zh-CN" altLang="en-US" sz="2400" dirty="0" smtClean="0">
                <a:solidFill>
                  <a:srgbClr val="FF0000"/>
                </a:solidFill>
              </a:rPr>
              <a:t>电源管理</a:t>
            </a:r>
            <a:endParaRPr lang="en-US" altLang="zh-CN" sz="2400" dirty="0" smtClean="0">
              <a:solidFill>
                <a:srgbClr val="FF0000"/>
              </a:solidFill>
            </a:endParaRPr>
          </a:p>
          <a:p>
            <a:pPr lvl="1"/>
            <a:r>
              <a:rPr lang="zh-CN" altLang="en-US" sz="2400" dirty="0" smtClean="0"/>
              <a:t>节能的基本机制建立在</a:t>
            </a:r>
            <a:r>
              <a:rPr lang="zh-CN" altLang="en-US" sz="2400" dirty="0" smtClean="0">
                <a:solidFill>
                  <a:srgbClr val="0000FF"/>
                </a:solidFill>
              </a:rPr>
              <a:t>信标帧</a:t>
            </a:r>
            <a:r>
              <a:rPr lang="zh-CN" altLang="en-US" sz="2400" dirty="0" smtClean="0"/>
              <a:t>的基础上；</a:t>
            </a:r>
            <a:endParaRPr lang="en-US" altLang="zh-CN" sz="2400" dirty="0" smtClean="0"/>
          </a:p>
          <a:p>
            <a:pPr lvl="1"/>
            <a:r>
              <a:rPr lang="zh-CN" altLang="en-US" sz="2400" dirty="0" smtClean="0"/>
              <a:t>信标帧由</a:t>
            </a:r>
            <a:r>
              <a:rPr lang="en-US" altLang="zh-CN" sz="2400" dirty="0" smtClean="0"/>
              <a:t>AP</a:t>
            </a:r>
            <a:r>
              <a:rPr lang="zh-CN" altLang="en-US" sz="2400" dirty="0" smtClean="0"/>
              <a:t>定期广播（例如：每</a:t>
            </a:r>
            <a:r>
              <a:rPr lang="en-US" altLang="zh-CN" sz="2400" dirty="0" smtClean="0"/>
              <a:t>100ms</a:t>
            </a:r>
            <a:r>
              <a:rPr lang="zh-CN" altLang="en-US" sz="2400" dirty="0" smtClean="0"/>
              <a:t>发一个），向客户通告</a:t>
            </a:r>
            <a:r>
              <a:rPr lang="en-US" altLang="zh-CN" sz="2400" dirty="0" smtClean="0"/>
              <a:t>AP</a:t>
            </a:r>
            <a:r>
              <a:rPr lang="zh-CN" altLang="en-US" sz="2400" dirty="0" smtClean="0"/>
              <a:t>的存在，同时传递一些系统参数，例如：</a:t>
            </a:r>
            <a:r>
              <a:rPr lang="en-US" altLang="zh-CN" sz="2400" dirty="0" smtClean="0"/>
              <a:t>AP</a:t>
            </a:r>
            <a:r>
              <a:rPr lang="zh-CN" altLang="en-US" sz="2400" dirty="0" smtClean="0"/>
              <a:t>的标识、时间（下一帧多久再来）和安全设置；</a:t>
            </a:r>
            <a:endParaRPr lang="en-US" altLang="zh-CN" sz="2400" dirty="0" smtClean="0"/>
          </a:p>
          <a:p>
            <a:r>
              <a:rPr lang="zh-CN" altLang="en-US" sz="2400" dirty="0" smtClean="0">
                <a:solidFill>
                  <a:srgbClr val="FF0000"/>
                </a:solidFill>
              </a:rPr>
              <a:t>省电机制：</a:t>
            </a:r>
            <a:endParaRPr lang="en-US" altLang="zh-CN" sz="2400" dirty="0" smtClean="0">
              <a:solidFill>
                <a:srgbClr val="FF0000"/>
              </a:solidFill>
            </a:endParaRPr>
          </a:p>
          <a:p>
            <a:pPr lvl="1"/>
            <a:r>
              <a:rPr lang="zh-CN" altLang="en-US" sz="2400" dirty="0" smtClean="0">
                <a:solidFill>
                  <a:srgbClr val="00002E"/>
                </a:solidFill>
              </a:rPr>
              <a:t>省电模式</a:t>
            </a:r>
            <a:endParaRPr lang="en-US" altLang="zh-CN" sz="2400" dirty="0" smtClean="0">
              <a:solidFill>
                <a:srgbClr val="00002E"/>
              </a:solidFill>
            </a:endParaRPr>
          </a:p>
          <a:p>
            <a:pPr lvl="1"/>
            <a:r>
              <a:rPr lang="zh-CN" altLang="en-US" sz="2400" dirty="0" smtClean="0">
                <a:solidFill>
                  <a:srgbClr val="00002E"/>
                </a:solidFill>
              </a:rPr>
              <a:t>自动省电交付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省电模式</a:t>
            </a:r>
          </a:p>
        </p:txBody>
      </p:sp>
      <p:sp>
        <p:nvSpPr>
          <p:cNvPr id="1515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155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51557" name="内容占位符 1"/>
          <p:cNvSpPr>
            <a:spLocks noGrp="1"/>
          </p:cNvSpPr>
          <p:nvPr>
            <p:ph idx="1"/>
          </p:nvPr>
        </p:nvSpPr>
        <p:spPr/>
        <p:txBody>
          <a:bodyPr/>
          <a:lstStyle/>
          <a:p>
            <a:pPr>
              <a:lnSpc>
                <a:spcPct val="120000"/>
              </a:lnSpc>
            </a:pPr>
            <a:r>
              <a:rPr lang="zh-CN" altLang="en-US" smtClean="0"/>
              <a:t>客户端在发送给</a:t>
            </a:r>
            <a:r>
              <a:rPr lang="en-US" altLang="zh-CN" smtClean="0"/>
              <a:t>AP</a:t>
            </a:r>
            <a:r>
              <a:rPr lang="zh-CN" altLang="en-US" smtClean="0"/>
              <a:t>的帧中设置</a:t>
            </a:r>
            <a:r>
              <a:rPr lang="zh-CN" altLang="en-US" smtClean="0">
                <a:solidFill>
                  <a:srgbClr val="0000FF"/>
                </a:solidFill>
              </a:rPr>
              <a:t>电源管理位</a:t>
            </a:r>
            <a:r>
              <a:rPr lang="zh-CN" altLang="en-US" smtClean="0"/>
              <a:t>，然后进入</a:t>
            </a:r>
            <a:r>
              <a:rPr lang="zh-CN" altLang="en-US" smtClean="0">
                <a:solidFill>
                  <a:srgbClr val="FF0000"/>
                </a:solidFill>
              </a:rPr>
              <a:t>省电模式</a:t>
            </a:r>
            <a:r>
              <a:rPr lang="zh-CN" altLang="en-US" smtClean="0"/>
              <a:t>；</a:t>
            </a:r>
            <a:endParaRPr lang="en-US" altLang="zh-CN" smtClean="0"/>
          </a:p>
          <a:p>
            <a:pPr>
              <a:lnSpc>
                <a:spcPct val="120000"/>
              </a:lnSpc>
            </a:pPr>
            <a:r>
              <a:rPr lang="en-US" altLang="zh-CN" smtClean="0"/>
              <a:t>AP</a:t>
            </a:r>
            <a:r>
              <a:rPr lang="zh-CN" altLang="en-US" smtClean="0"/>
              <a:t>缓冲所有发送给该客户的流量；</a:t>
            </a:r>
            <a:endParaRPr lang="en-US" altLang="zh-CN" smtClean="0"/>
          </a:p>
          <a:p>
            <a:pPr>
              <a:lnSpc>
                <a:spcPct val="120000"/>
              </a:lnSpc>
            </a:pPr>
            <a:r>
              <a:rPr lang="zh-CN" altLang="en-US" smtClean="0"/>
              <a:t>客户端在每次</a:t>
            </a:r>
            <a:r>
              <a:rPr lang="zh-CN" altLang="en-US" smtClean="0">
                <a:solidFill>
                  <a:srgbClr val="0000FF"/>
                </a:solidFill>
              </a:rPr>
              <a:t>信标帧</a:t>
            </a:r>
            <a:r>
              <a:rPr lang="zh-CN" altLang="en-US" smtClean="0"/>
              <a:t>来时苏醒过来，检查是否为它缓冲了流量；如有则与</a:t>
            </a:r>
            <a:r>
              <a:rPr lang="en-US" altLang="zh-CN" smtClean="0"/>
              <a:t>AP</a:t>
            </a:r>
            <a:r>
              <a:rPr lang="zh-CN" altLang="en-US" smtClean="0"/>
              <a:t>交流获取流量，然后再次进入省电模式，直至下一个信标帧到来。</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自动省电交付</a:t>
            </a:r>
          </a:p>
        </p:txBody>
      </p:sp>
      <p:sp>
        <p:nvSpPr>
          <p:cNvPr id="1525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258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52581" name="内容占位符 1"/>
          <p:cNvSpPr>
            <a:spLocks noGrp="1"/>
          </p:cNvSpPr>
          <p:nvPr>
            <p:ph idx="1"/>
          </p:nvPr>
        </p:nvSpPr>
        <p:spPr>
          <a:xfrm>
            <a:off x="809625" y="2060575"/>
            <a:ext cx="7958138" cy="4176713"/>
          </a:xfrm>
        </p:spPr>
        <p:txBody>
          <a:bodyPr/>
          <a:lstStyle/>
          <a:p>
            <a:pPr marL="0" indent="0">
              <a:lnSpc>
                <a:spcPct val="150000"/>
              </a:lnSpc>
              <a:buFont typeface="Wingdings" pitchFamily="2" charset="2"/>
              <a:buNone/>
            </a:pPr>
            <a:r>
              <a:rPr lang="zh-CN" altLang="en-US" smtClean="0"/>
              <a:t>       在该机制中，</a:t>
            </a:r>
            <a:r>
              <a:rPr lang="en-US" altLang="zh-CN" smtClean="0"/>
              <a:t>AP</a:t>
            </a:r>
            <a:r>
              <a:rPr lang="zh-CN" altLang="en-US" smtClean="0"/>
              <a:t>依然为休眠的客户端缓存帧，但只在客户端发送帧到</a:t>
            </a:r>
            <a:r>
              <a:rPr lang="en-US" altLang="zh-CN" smtClean="0"/>
              <a:t>AP</a:t>
            </a:r>
            <a:r>
              <a:rPr lang="zh-CN" altLang="en-US" smtClean="0"/>
              <a:t>后才将其缓存的帧发送到客户端；然后客户端再次进入休眠状态，直至它有更多的流量需要发送</a:t>
            </a:r>
            <a:r>
              <a:rPr lang="en-US" altLang="zh-CN" smtClean="0"/>
              <a:t>/</a:t>
            </a:r>
            <a:r>
              <a:rPr lang="zh-CN" altLang="en-US" smtClean="0"/>
              <a:t>接收才醒来。应用：</a:t>
            </a:r>
            <a:r>
              <a:rPr lang="en-US" altLang="zh-CN" smtClean="0"/>
              <a:t>VoIP</a:t>
            </a:r>
            <a:r>
              <a:rPr lang="zh-CN" altLang="en-US"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en-US" altLang="zh-CN" b="1" smtClean="0"/>
              <a:t>IFS </a:t>
            </a:r>
            <a:br>
              <a:rPr lang="en-US" altLang="zh-CN" b="1" smtClean="0"/>
            </a:br>
            <a:r>
              <a:rPr lang="en-US" altLang="zh-CN" sz="2800" b="1" smtClean="0"/>
              <a:t>(InterFrame Space)</a:t>
            </a:r>
            <a:endParaRPr lang="zh-CN" altLang="en-US" sz="2800" b="1" smtClean="0"/>
          </a:p>
        </p:txBody>
      </p:sp>
      <p:sp>
        <p:nvSpPr>
          <p:cNvPr id="153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36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3605" name="Rectangle 5"/>
          <p:cNvSpPr>
            <a:spLocks noGrp="1" noChangeArrowheads="1"/>
          </p:cNvSpPr>
          <p:nvPr>
            <p:ph type="body" idx="1"/>
          </p:nvPr>
        </p:nvSpPr>
        <p:spPr/>
        <p:txBody>
          <a:bodyPr/>
          <a:lstStyle/>
          <a:p>
            <a:pPr eaLnBrk="1" hangingPunct="1">
              <a:lnSpc>
                <a:spcPct val="150000"/>
              </a:lnSpc>
            </a:pPr>
            <a:r>
              <a:rPr lang="zh-CN" altLang="en-US" sz="2800" smtClean="0"/>
              <a:t>所有的站在完成发送后，必须再等待一段很短的时间（继续监听）才能发送下一帧。这段时间就是</a:t>
            </a:r>
            <a:r>
              <a:rPr lang="zh-CN" altLang="en-US" sz="2800" smtClean="0">
                <a:solidFill>
                  <a:srgbClr val="FF0000"/>
                </a:solidFill>
              </a:rPr>
              <a:t>帧间间隔</a:t>
            </a:r>
            <a:r>
              <a:rPr lang="en-US" altLang="zh-CN" sz="2800" smtClean="0">
                <a:solidFill>
                  <a:srgbClr val="FF0000"/>
                </a:solidFill>
              </a:rPr>
              <a:t>IFS</a:t>
            </a:r>
            <a:r>
              <a:rPr lang="zh-CN" altLang="en-US" sz="2800" smtClean="0"/>
              <a:t>。</a:t>
            </a:r>
          </a:p>
          <a:p>
            <a:pPr eaLnBrk="1" hangingPunct="1">
              <a:lnSpc>
                <a:spcPct val="150000"/>
              </a:lnSpc>
            </a:pPr>
            <a:r>
              <a:rPr lang="zh-CN" altLang="en-US" sz="2800" smtClean="0"/>
              <a:t>帧间间隔长度取决于该站欲发送帧的类型，高优先级帧</a:t>
            </a:r>
            <a:r>
              <a:rPr lang="en-US" altLang="zh-CN" sz="2800" smtClean="0"/>
              <a:t>IFS</a:t>
            </a:r>
            <a:r>
              <a:rPr lang="zh-CN" altLang="en-US" sz="2800" smtClean="0"/>
              <a:t>较短，因此可优先获得发送权，这样既可以</a:t>
            </a:r>
            <a:r>
              <a:rPr lang="zh-CN" altLang="en-US" sz="2800" smtClean="0">
                <a:solidFill>
                  <a:srgbClr val="0000FF"/>
                </a:solidFill>
              </a:rPr>
              <a:t>减少发生碰撞</a:t>
            </a:r>
            <a:r>
              <a:rPr lang="zh-CN" altLang="en-US" sz="2800" smtClean="0"/>
              <a:t>，也可以</a:t>
            </a:r>
            <a:r>
              <a:rPr lang="zh-CN" altLang="en-US" sz="2800" smtClean="0">
                <a:solidFill>
                  <a:srgbClr val="0000FF"/>
                </a:solidFill>
              </a:rPr>
              <a:t>实现服务质量</a:t>
            </a:r>
            <a:r>
              <a:rPr lang="zh-CN" altLang="en-US" sz="280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p:txBody>
          <a:bodyPr/>
          <a:lstStyle/>
          <a:p>
            <a:pPr eaLnBrk="1" hangingPunct="1">
              <a:defRPr/>
            </a:pPr>
            <a:r>
              <a:rPr lang="en-US" altLang="zh-CN" b="1" smtClean="0"/>
              <a:t>IFS</a:t>
            </a:r>
            <a:r>
              <a:rPr lang="zh-CN" altLang="en-US" smtClean="0">
                <a:latin typeface="华文新魏" pitchFamily="2" charset="-122"/>
              </a:rPr>
              <a:t>类型</a:t>
            </a:r>
          </a:p>
        </p:txBody>
      </p:sp>
      <p:sp>
        <p:nvSpPr>
          <p:cNvPr id="154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46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154629"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4430"/>
          <a:stretch>
            <a:fillRect/>
          </a:stretch>
        </p:blipFill>
        <p:spPr bwMode="auto">
          <a:xfrm>
            <a:off x="611188" y="2636614"/>
            <a:ext cx="8415337" cy="316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836613" y="5623074"/>
            <a:ext cx="7993062" cy="830262"/>
          </a:xfrm>
          <a:prstGeom prst="rect">
            <a:avLst/>
          </a:prstGeom>
          <a:noFill/>
        </p:spPr>
        <p:txBody>
          <a:bodyPr>
            <a:spAutoFit/>
          </a:bodyPr>
          <a:lstStyle/>
          <a:p>
            <a:pPr>
              <a:defRPr/>
            </a:pPr>
            <a:r>
              <a:rPr lang="zh-CN" altLang="en-US" sz="2400" b="1" dirty="0" smtClean="0">
                <a:latin typeface="+mn-lt"/>
                <a:ea typeface="+mn-ea"/>
              </a:rPr>
              <a:t>       使用 </a:t>
            </a:r>
            <a:r>
              <a:rPr lang="en-US" altLang="zh-CN" sz="2400" b="1" dirty="0">
                <a:solidFill>
                  <a:srgbClr val="FF0000"/>
                </a:solidFill>
                <a:latin typeface="+mn-lt"/>
                <a:ea typeface="+mn-ea"/>
              </a:rPr>
              <a:t>SIFS</a:t>
            </a:r>
            <a:r>
              <a:rPr lang="en-US" altLang="zh-CN" sz="2400" b="1" dirty="0">
                <a:latin typeface="+mn-lt"/>
                <a:ea typeface="+mn-ea"/>
              </a:rPr>
              <a:t> </a:t>
            </a:r>
            <a:r>
              <a:rPr lang="zh-CN" altLang="en-US" sz="2400" b="1" dirty="0">
                <a:latin typeface="+mn-lt"/>
                <a:ea typeface="+mn-ea"/>
              </a:rPr>
              <a:t>的帧类型有：</a:t>
            </a:r>
            <a:r>
              <a:rPr lang="en-US" altLang="zh-CN" sz="2400" b="1" dirty="0">
                <a:latin typeface="+mn-lt"/>
                <a:ea typeface="+mn-ea"/>
              </a:rPr>
              <a:t>ACK </a:t>
            </a:r>
            <a:r>
              <a:rPr lang="zh-CN" altLang="en-US" sz="2400" b="1" dirty="0">
                <a:latin typeface="+mn-lt"/>
                <a:ea typeface="+mn-ea"/>
              </a:rPr>
              <a:t>帧、</a:t>
            </a:r>
            <a:r>
              <a:rPr lang="en-US" altLang="zh-CN" sz="2400" b="1" dirty="0">
                <a:latin typeface="+mn-lt"/>
                <a:ea typeface="+mn-ea"/>
              </a:rPr>
              <a:t>RTS</a:t>
            </a:r>
            <a:r>
              <a:rPr lang="zh-CN" altLang="en-US" sz="2400" b="1" dirty="0">
                <a:latin typeface="+mn-lt"/>
                <a:ea typeface="+mn-ea"/>
              </a:rPr>
              <a:t>帧、</a:t>
            </a:r>
            <a:r>
              <a:rPr lang="en-US" altLang="zh-CN" sz="2400" b="1" dirty="0">
                <a:latin typeface="+mn-lt"/>
                <a:ea typeface="+mn-ea"/>
              </a:rPr>
              <a:t>CTS </a:t>
            </a:r>
            <a:r>
              <a:rPr lang="zh-CN" altLang="en-US" sz="2400" b="1" dirty="0">
                <a:latin typeface="+mn-lt"/>
                <a:ea typeface="+mn-ea"/>
              </a:rPr>
              <a:t>帧、由过长的 </a:t>
            </a:r>
            <a:r>
              <a:rPr lang="en-US" altLang="zh-CN" sz="2400" b="1" dirty="0">
                <a:latin typeface="+mn-lt"/>
                <a:ea typeface="+mn-ea"/>
              </a:rPr>
              <a:t>MAC </a:t>
            </a:r>
            <a:r>
              <a:rPr lang="zh-CN" altLang="en-US" sz="2400" b="1" dirty="0">
                <a:latin typeface="+mn-lt"/>
                <a:ea typeface="+mn-ea"/>
              </a:rPr>
              <a:t>帧分段后的数据帧等。</a:t>
            </a:r>
          </a:p>
        </p:txBody>
      </p:sp>
      <p:sp>
        <p:nvSpPr>
          <p:cNvPr id="8" name="AutoShape 8"/>
          <p:cNvSpPr>
            <a:spLocks noChangeArrowheads="1"/>
          </p:cNvSpPr>
          <p:nvPr/>
        </p:nvSpPr>
        <p:spPr bwMode="auto">
          <a:xfrm>
            <a:off x="1547664" y="2283776"/>
            <a:ext cx="864096" cy="360040"/>
          </a:xfrm>
          <a:prstGeom prst="wedgeRoundRectCallout">
            <a:avLst>
              <a:gd name="adj1" fmla="val 5762"/>
              <a:gd name="adj2" fmla="val 145040"/>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lt"/>
                <a:ea typeface="+mn-ea"/>
              </a:rPr>
              <a:t> </a:t>
            </a:r>
            <a:r>
              <a:rPr lang="en-US" altLang="zh-CN" sz="1600" b="1" dirty="0" smtClean="0">
                <a:latin typeface="+mn-lt"/>
                <a:ea typeface="+mn-ea"/>
              </a:rPr>
              <a:t>28us</a:t>
            </a:r>
            <a:r>
              <a:rPr lang="zh-CN" altLang="en-US" sz="1600" b="1" dirty="0" smtClean="0">
                <a:latin typeface="+mn-lt"/>
                <a:ea typeface="+mn-ea"/>
              </a:rPr>
              <a:t> </a:t>
            </a:r>
            <a:endParaRPr lang="zh-CN" altLang="en-US" sz="1600" b="1" dirty="0">
              <a:latin typeface="+mn-lt"/>
              <a:ea typeface="+mn-ea"/>
            </a:endParaRPr>
          </a:p>
        </p:txBody>
      </p:sp>
      <p:sp>
        <p:nvSpPr>
          <p:cNvPr id="9" name="AutoShape 8"/>
          <p:cNvSpPr>
            <a:spLocks noChangeArrowheads="1"/>
          </p:cNvSpPr>
          <p:nvPr/>
        </p:nvSpPr>
        <p:spPr bwMode="auto">
          <a:xfrm>
            <a:off x="4067944" y="2103756"/>
            <a:ext cx="864096" cy="360040"/>
          </a:xfrm>
          <a:prstGeom prst="wedgeRoundRectCallout">
            <a:avLst>
              <a:gd name="adj1" fmla="val -66692"/>
              <a:gd name="adj2" fmla="val 403588"/>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lt"/>
                <a:ea typeface="+mn-ea"/>
              </a:rPr>
              <a:t> </a:t>
            </a:r>
            <a:r>
              <a:rPr lang="en-US" altLang="zh-CN" sz="1600" b="1" dirty="0" smtClean="0">
                <a:latin typeface="+mn-lt"/>
                <a:ea typeface="+mn-ea"/>
              </a:rPr>
              <a:t>128us</a:t>
            </a:r>
            <a:r>
              <a:rPr lang="zh-CN" altLang="en-US" sz="1600" b="1" dirty="0" smtClean="0">
                <a:latin typeface="+mn-lt"/>
                <a:ea typeface="+mn-ea"/>
              </a:rPr>
              <a:t> </a:t>
            </a:r>
            <a:endParaRPr lang="zh-CN" altLang="en-US" sz="16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843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18436" name="Rectangle 6"/>
          <p:cNvSpPr>
            <a:spLocks noGrp="1" noChangeArrowheads="1"/>
          </p:cNvSpPr>
          <p:nvPr>
            <p:ph type="body" idx="1"/>
          </p:nvPr>
        </p:nvSpPr>
        <p:spPr/>
        <p:txBody>
          <a:bodyPr/>
          <a:lstStyle/>
          <a:p>
            <a:pPr eaLnBrk="1" hangingPunct="1">
              <a:lnSpc>
                <a:spcPct val="110000"/>
              </a:lnSpc>
            </a:pPr>
            <a:r>
              <a:rPr lang="zh-CN" altLang="en-US" sz="2800" dirty="0" smtClean="0">
                <a:solidFill>
                  <a:srgbClr val="FF0000"/>
                </a:solidFill>
              </a:rPr>
              <a:t>一个数据帧成功发送的概率</a:t>
            </a:r>
          </a:p>
          <a:p>
            <a:pPr lvl="1" eaLnBrk="1" hangingPunct="1">
              <a:lnSpc>
                <a:spcPct val="110000"/>
              </a:lnSpc>
              <a:buFont typeface="Wingdings" pitchFamily="2" charset="2"/>
              <a:buNone/>
            </a:pPr>
            <a:r>
              <a:rPr lang="zh-CN" altLang="en-US" sz="2400" dirty="0" smtClean="0"/>
              <a:t>根据工作原理可知：</a:t>
            </a:r>
          </a:p>
          <a:p>
            <a:pPr lvl="1" eaLnBrk="1" hangingPunct="1">
              <a:lnSpc>
                <a:spcPct val="110000"/>
              </a:lnSpc>
              <a:buFont typeface="Wingdings" pitchFamily="2" charset="2"/>
              <a:buNone/>
            </a:pPr>
            <a:r>
              <a:rPr lang="en-US" altLang="zh-CN" sz="2400" dirty="0" smtClean="0"/>
              <a:t> P[</a:t>
            </a:r>
            <a:r>
              <a:rPr lang="zh-CN" altLang="en-US" sz="2400" dirty="0" smtClean="0"/>
              <a:t>发送成功</a:t>
            </a:r>
            <a:r>
              <a:rPr lang="en-US" altLang="zh-CN" sz="2400" dirty="0" smtClean="0"/>
              <a:t>] = P[</a:t>
            </a:r>
            <a:r>
              <a:rPr lang="zh-CN" altLang="en-US" sz="2400" dirty="0" smtClean="0"/>
              <a:t>连续两个到达时间间隔</a:t>
            </a:r>
            <a:r>
              <a:rPr lang="en-US" altLang="zh-CN" sz="2400" dirty="0" smtClean="0"/>
              <a:t>&gt;T</a:t>
            </a:r>
            <a:r>
              <a:rPr lang="en-US" altLang="zh-CN" sz="2400" baseline="-25000" dirty="0" smtClean="0"/>
              <a:t>0</a:t>
            </a:r>
            <a:r>
              <a:rPr lang="en-US" altLang="zh-CN" sz="2400" dirty="0" smtClean="0"/>
              <a:t>]</a:t>
            </a:r>
          </a:p>
          <a:p>
            <a:pPr lvl="1" eaLnBrk="1" hangingPunct="1">
              <a:lnSpc>
                <a:spcPct val="110000"/>
              </a:lnSpc>
              <a:buFont typeface="Wingdings" pitchFamily="2" charset="2"/>
              <a:buNone/>
            </a:pPr>
            <a:r>
              <a:rPr lang="en-US" altLang="zh-CN" sz="2400" dirty="0" smtClean="0"/>
              <a:t>                     =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a:t>
            </a:r>
          </a:p>
          <a:p>
            <a:pPr lvl="1" eaLnBrk="1" hangingPunct="1">
              <a:lnSpc>
                <a:spcPct val="110000"/>
              </a:lnSpc>
              <a:buFont typeface="Wingdings" pitchFamily="2" charset="2"/>
              <a:buNone/>
            </a:pPr>
            <a:r>
              <a:rPr lang="zh-CN" altLang="en-US" sz="2400" dirty="0" smtClean="0"/>
              <a:t>根据假设</a:t>
            </a:r>
            <a:r>
              <a:rPr lang="en-US" altLang="zh-CN" sz="2400" dirty="0" smtClean="0"/>
              <a:t>2</a:t>
            </a:r>
            <a:r>
              <a:rPr lang="zh-CN" altLang="en-US" sz="2400" dirty="0" smtClean="0"/>
              <a:t>可知：</a:t>
            </a:r>
          </a:p>
          <a:p>
            <a:pPr lvl="1"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 = </a:t>
            </a:r>
          </a:p>
          <a:p>
            <a:pPr eaLnBrk="1" hangingPunct="1">
              <a:lnSpc>
                <a:spcPct val="110000"/>
              </a:lnSpc>
            </a:pPr>
            <a:r>
              <a:rPr lang="zh-CN" altLang="en-US" sz="2800" dirty="0" smtClean="0">
                <a:solidFill>
                  <a:srgbClr val="FF0000"/>
                </a:solidFill>
              </a:rPr>
              <a:t>吞吐量</a:t>
            </a:r>
            <a:endParaRPr lang="en-US" altLang="zh-CN" sz="2800" dirty="0" smtClean="0">
              <a:solidFill>
                <a:srgbClr val="FF0000"/>
              </a:solidFill>
            </a:endParaRPr>
          </a:p>
          <a:p>
            <a:pPr lvl="1" eaLnBrk="1" hangingPunct="1">
              <a:lnSpc>
                <a:spcPct val="110000"/>
              </a:lnSpc>
              <a:buFont typeface="Wingdings" pitchFamily="2" charset="2"/>
              <a:buNone/>
            </a:pPr>
            <a:r>
              <a:rPr lang="en-US" altLang="zh-CN" sz="2400" dirty="0" smtClean="0"/>
              <a:t>S = G·P[</a:t>
            </a:r>
            <a:r>
              <a:rPr lang="zh-CN" altLang="en-US" sz="2400" dirty="0" smtClean="0"/>
              <a:t>发送成功</a:t>
            </a:r>
            <a:r>
              <a:rPr lang="en-US" altLang="zh-CN" sz="2400" dirty="0" smtClean="0"/>
              <a:t>]</a:t>
            </a:r>
          </a:p>
          <a:p>
            <a:pPr lvl="1" eaLnBrk="1" hangingPunct="1">
              <a:lnSpc>
                <a:spcPct val="110000"/>
              </a:lnSpc>
              <a:buFont typeface="Wingdings" pitchFamily="2" charset="2"/>
              <a:buNone/>
            </a:pPr>
            <a:r>
              <a:rPr lang="en-US" altLang="zh-CN" sz="2400" dirty="0" smtClean="0"/>
              <a:t>    = G·(P[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 </a:t>
            </a:r>
            <a:r>
              <a:rPr lang="en-US" altLang="zh-CN" sz="2400" dirty="0" smtClean="0"/>
              <a:t>=</a:t>
            </a:r>
            <a:endParaRPr lang="zh-CN" altLang="en-US" sz="2400" dirty="0" smtClean="0"/>
          </a:p>
        </p:txBody>
      </p:sp>
      <p:sp>
        <p:nvSpPr>
          <p:cNvPr id="18437"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38" name="Object 7"/>
          <p:cNvGraphicFramePr>
            <a:graphicFrameLocks noChangeAspect="1"/>
          </p:cNvGraphicFramePr>
          <p:nvPr/>
        </p:nvGraphicFramePr>
        <p:xfrm>
          <a:off x="4643438" y="4092575"/>
          <a:ext cx="4248150" cy="685800"/>
        </p:xfrm>
        <a:graphic>
          <a:graphicData uri="http://schemas.openxmlformats.org/presentationml/2006/ole">
            <mc:AlternateContent xmlns:mc="http://schemas.openxmlformats.org/markup-compatibility/2006">
              <mc:Choice xmlns:v="urn:schemas-microsoft-com:vml" Requires="v">
                <p:oleObj spid="_x0000_s18674" name="公式" r:id="rId6" imgW="2654300" imgH="431800" progId="Equation.3">
                  <p:embed/>
                </p:oleObj>
              </mc:Choice>
              <mc:Fallback>
                <p:oleObj name="公式" r:id="rId6" imgW="2654300" imgH="431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4092575"/>
                        <a:ext cx="4248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9" name="Rectangle 12"/>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40" name="Object 11"/>
          <p:cNvGraphicFramePr>
            <a:graphicFrameLocks noChangeAspect="1"/>
          </p:cNvGraphicFramePr>
          <p:nvPr/>
        </p:nvGraphicFramePr>
        <p:xfrm>
          <a:off x="5734050" y="5715000"/>
          <a:ext cx="1079500" cy="444500"/>
        </p:xfrm>
        <a:graphic>
          <a:graphicData uri="http://schemas.openxmlformats.org/presentationml/2006/ole">
            <mc:AlternateContent xmlns:mc="http://schemas.openxmlformats.org/markup-compatibility/2006">
              <mc:Choice xmlns:v="urn:schemas-microsoft-com:vml" Requires="v">
                <p:oleObj spid="_x0000_s18675" name="公式" r:id="rId8" imgW="482391" imgH="203112" progId="Equation.3">
                  <p:embed/>
                </p:oleObj>
              </mc:Choice>
              <mc:Fallback>
                <p:oleObj name="公式" r:id="rId8" imgW="482391" imgH="203112"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050" y="5715000"/>
                        <a:ext cx="1079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0"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1"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Text Box 7"/>
          <p:cNvSpPr txBox="1">
            <a:spLocks noChangeArrowheads="1"/>
          </p:cNvSpPr>
          <p:nvPr/>
        </p:nvSpPr>
        <p:spPr bwMode="auto">
          <a:xfrm>
            <a:off x="2549082" y="260648"/>
            <a:ext cx="424440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dirty="0">
                <a:solidFill>
                  <a:schemeClr val="tx1"/>
                </a:solidFill>
                <a:ea typeface="楷体_GB2312" pitchFamily="49" charset="-122"/>
              </a:rPr>
              <a:t>CSMA/CA</a:t>
            </a:r>
            <a:r>
              <a:rPr lang="zh-CN" altLang="en-US" sz="2400" dirty="0">
                <a:solidFill>
                  <a:schemeClr val="tx1"/>
                </a:solidFill>
                <a:ea typeface="楷体_GB2312" pitchFamily="49" charset="-122"/>
              </a:rPr>
              <a:t>简化流程图</a:t>
            </a:r>
          </a:p>
        </p:txBody>
      </p:sp>
      <p:grpSp>
        <p:nvGrpSpPr>
          <p:cNvPr id="66" name="组合 65">
            <a:extLst>
              <a:ext uri="{FF2B5EF4-FFF2-40B4-BE49-F238E27FC236}">
                <a16:creationId xmlns="" xmlns:a16="http://schemas.microsoft.com/office/drawing/2014/main" id="{6D069BD8-974C-41BE-9AFE-874A89E94D4C}"/>
              </a:ext>
            </a:extLst>
          </p:cNvPr>
          <p:cNvGrpSpPr/>
          <p:nvPr/>
        </p:nvGrpSpPr>
        <p:grpSpPr>
          <a:xfrm>
            <a:off x="611560" y="1276773"/>
            <a:ext cx="8030509" cy="4901855"/>
            <a:chOff x="2694559" y="1920321"/>
            <a:chExt cx="7016363" cy="4220369"/>
          </a:xfrm>
        </p:grpSpPr>
        <p:sp>
          <p:nvSpPr>
            <p:cNvPr id="67" name="矩形 66">
              <a:extLst>
                <a:ext uri="{FF2B5EF4-FFF2-40B4-BE49-F238E27FC236}">
                  <a16:creationId xmlns="" xmlns:a16="http://schemas.microsoft.com/office/drawing/2014/main" id="{28BA3679-1341-4670-96C1-8E31CE8F3513}"/>
                </a:ext>
              </a:extLst>
            </p:cNvPr>
            <p:cNvSpPr/>
            <p:nvPr/>
          </p:nvSpPr>
          <p:spPr>
            <a:xfrm>
              <a:off x="3353320" y="1920321"/>
              <a:ext cx="1437445" cy="422329"/>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等待传输</a:t>
              </a:r>
            </a:p>
          </p:txBody>
        </p:sp>
        <p:sp>
          <p:nvSpPr>
            <p:cNvPr id="68" name="菱形 67">
              <a:extLst>
                <a:ext uri="{FF2B5EF4-FFF2-40B4-BE49-F238E27FC236}">
                  <a16:creationId xmlns="" xmlns:a16="http://schemas.microsoft.com/office/drawing/2014/main" id="{DCB5BDD7-0C7C-4077-B213-69C46E48357F}"/>
                </a:ext>
              </a:extLst>
            </p:cNvPr>
            <p:cNvSpPr/>
            <p:nvPr/>
          </p:nvSpPr>
          <p:spPr>
            <a:xfrm>
              <a:off x="2992736" y="3337421"/>
              <a:ext cx="2155483" cy="470658"/>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信道空闲？</a:t>
              </a:r>
            </a:p>
          </p:txBody>
        </p:sp>
        <p:sp>
          <p:nvSpPr>
            <p:cNvPr id="69" name="矩形 68">
              <a:extLst>
                <a:ext uri="{FF2B5EF4-FFF2-40B4-BE49-F238E27FC236}">
                  <a16:creationId xmlns="" xmlns:a16="http://schemas.microsoft.com/office/drawing/2014/main" id="{C727EBA9-E57A-4411-AE20-A8D090BFF2DA}"/>
                </a:ext>
              </a:extLst>
            </p:cNvPr>
            <p:cNvSpPr/>
            <p:nvPr/>
          </p:nvSpPr>
          <p:spPr>
            <a:xfrm>
              <a:off x="3522546" y="4118142"/>
              <a:ext cx="1101367" cy="481374"/>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mn-ea"/>
                </a:rPr>
                <a:t>等</a:t>
              </a:r>
              <a:r>
                <a:rPr lang="en-US" altLang="zh-CN" sz="1600" b="1" dirty="0" smtClean="0">
                  <a:solidFill>
                    <a:schemeClr val="tx1"/>
                  </a:solidFill>
                  <a:latin typeface="+mn-ea"/>
                </a:rPr>
                <a:t>DIFS</a:t>
              </a:r>
              <a:endParaRPr lang="zh-CN" altLang="en-US" sz="1600" b="1" dirty="0">
                <a:solidFill>
                  <a:schemeClr val="tx1"/>
                </a:solidFill>
                <a:latin typeface="+mn-ea"/>
              </a:endParaRPr>
            </a:p>
          </p:txBody>
        </p:sp>
        <p:sp>
          <p:nvSpPr>
            <p:cNvPr id="70" name="矩形 69">
              <a:extLst>
                <a:ext uri="{FF2B5EF4-FFF2-40B4-BE49-F238E27FC236}">
                  <a16:creationId xmlns="" xmlns:a16="http://schemas.microsoft.com/office/drawing/2014/main" id="{EDB2FA78-85C4-4E78-A08A-73441ACBF356}"/>
                </a:ext>
              </a:extLst>
            </p:cNvPr>
            <p:cNvSpPr/>
            <p:nvPr/>
          </p:nvSpPr>
          <p:spPr>
            <a:xfrm>
              <a:off x="4790766" y="5709887"/>
              <a:ext cx="1594707" cy="375636"/>
            </a:xfrm>
            <a:prstGeom prst="rect">
              <a:avLst/>
            </a:prstGeom>
            <a:solidFill>
              <a:srgbClr val="F6BF6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二进制指数退后</a:t>
              </a:r>
            </a:p>
          </p:txBody>
        </p:sp>
        <p:sp>
          <p:nvSpPr>
            <p:cNvPr id="71" name="矩形 70">
              <a:extLst>
                <a:ext uri="{FF2B5EF4-FFF2-40B4-BE49-F238E27FC236}">
                  <a16:creationId xmlns="" xmlns:a16="http://schemas.microsoft.com/office/drawing/2014/main" id="{AFCC1B59-00DB-45D7-BF30-3A38DA2BF108}"/>
                </a:ext>
              </a:extLst>
            </p:cNvPr>
            <p:cNvSpPr/>
            <p:nvPr/>
          </p:nvSpPr>
          <p:spPr>
            <a:xfrm>
              <a:off x="3055664" y="2618195"/>
              <a:ext cx="2029829" cy="447971"/>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载波侦听，检测信道</a:t>
              </a:r>
            </a:p>
          </p:txBody>
        </p:sp>
        <p:cxnSp>
          <p:nvCxnSpPr>
            <p:cNvPr id="72" name="直接箭头连接符 71">
              <a:extLst>
                <a:ext uri="{FF2B5EF4-FFF2-40B4-BE49-F238E27FC236}">
                  <a16:creationId xmlns="" xmlns:a16="http://schemas.microsoft.com/office/drawing/2014/main" id="{52F3B341-712D-4808-AC20-C11C15699D76}"/>
                </a:ext>
              </a:extLst>
            </p:cNvPr>
            <p:cNvCxnSpPr>
              <a:cxnSpLocks/>
              <a:stCxn id="77" idx="2"/>
              <a:endCxn id="88" idx="0"/>
            </p:cNvCxnSpPr>
            <p:nvPr/>
          </p:nvCxnSpPr>
          <p:spPr>
            <a:xfrm>
              <a:off x="8240967" y="4611247"/>
              <a:ext cx="1" cy="28334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 xmlns:a16="http://schemas.microsoft.com/office/drawing/2014/main" id="{90D121F3-C24C-4764-99EA-33F8BCE9889B}"/>
                </a:ext>
              </a:extLst>
            </p:cNvPr>
            <p:cNvCxnSpPr>
              <a:cxnSpLocks/>
              <a:stCxn id="84" idx="2"/>
              <a:endCxn id="86" idx="0"/>
            </p:cNvCxnSpPr>
            <p:nvPr/>
          </p:nvCxnSpPr>
          <p:spPr>
            <a:xfrm flipH="1">
              <a:off x="6115461" y="4594475"/>
              <a:ext cx="2798" cy="33515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 xmlns:a16="http://schemas.microsoft.com/office/drawing/2014/main" id="{CA87E432-2FB6-4F3D-A862-F984CB4D6145}"/>
                </a:ext>
              </a:extLst>
            </p:cNvPr>
            <p:cNvCxnSpPr>
              <a:cxnSpLocks/>
              <a:stCxn id="68" idx="2"/>
              <a:endCxn id="69" idx="0"/>
            </p:cNvCxnSpPr>
            <p:nvPr/>
          </p:nvCxnSpPr>
          <p:spPr>
            <a:xfrm>
              <a:off x="4070478" y="3808079"/>
              <a:ext cx="2752" cy="31006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 xmlns:a16="http://schemas.microsoft.com/office/drawing/2014/main" id="{0509D5A4-1A87-468F-AF0F-568B1307D19E}"/>
                </a:ext>
              </a:extLst>
            </p:cNvPr>
            <p:cNvCxnSpPr>
              <a:cxnSpLocks/>
              <a:stCxn id="71" idx="2"/>
              <a:endCxn id="68" idx="0"/>
            </p:cNvCxnSpPr>
            <p:nvPr/>
          </p:nvCxnSpPr>
          <p:spPr>
            <a:xfrm flipH="1">
              <a:off x="4070478" y="3066166"/>
              <a:ext cx="101" cy="2712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 xmlns:a16="http://schemas.microsoft.com/office/drawing/2014/main" id="{89EDB51A-F023-48A5-8978-4A3412D3017E}"/>
                </a:ext>
              </a:extLst>
            </p:cNvPr>
            <p:cNvCxnSpPr>
              <a:cxnSpLocks/>
              <a:stCxn id="67" idx="2"/>
              <a:endCxn id="71" idx="0"/>
            </p:cNvCxnSpPr>
            <p:nvPr/>
          </p:nvCxnSpPr>
          <p:spPr>
            <a:xfrm flipH="1">
              <a:off x="4070579" y="2342650"/>
              <a:ext cx="1463" cy="27554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 xmlns:a16="http://schemas.microsoft.com/office/drawing/2014/main" id="{54BF8108-2EB8-464D-A74A-5BB43F9124F8}"/>
                </a:ext>
              </a:extLst>
            </p:cNvPr>
            <p:cNvSpPr/>
            <p:nvPr/>
          </p:nvSpPr>
          <p:spPr>
            <a:xfrm>
              <a:off x="7728035" y="4096785"/>
              <a:ext cx="1025864" cy="514462"/>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等待直到传输结束</a:t>
              </a:r>
              <a:endParaRPr lang="en-US" altLang="zh-CN" sz="1600" b="1" dirty="0">
                <a:solidFill>
                  <a:schemeClr val="tx1"/>
                </a:solidFill>
                <a:latin typeface="+mn-ea"/>
              </a:endParaRPr>
            </a:p>
          </p:txBody>
        </p:sp>
        <p:cxnSp>
          <p:nvCxnSpPr>
            <p:cNvPr id="78" name="直接箭头连接符 77">
              <a:extLst>
                <a:ext uri="{FF2B5EF4-FFF2-40B4-BE49-F238E27FC236}">
                  <a16:creationId xmlns="" xmlns:a16="http://schemas.microsoft.com/office/drawing/2014/main" id="{7DA5CBEC-4DDB-4AF6-A841-A7C8A22E9F36}"/>
                </a:ext>
              </a:extLst>
            </p:cNvPr>
            <p:cNvCxnSpPr>
              <a:cxnSpLocks/>
              <a:stCxn id="86" idx="1"/>
            </p:cNvCxnSpPr>
            <p:nvPr/>
          </p:nvCxnSpPr>
          <p:spPr>
            <a:xfrm flipH="1">
              <a:off x="2694559" y="5117444"/>
              <a:ext cx="2702179"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 xmlns:a16="http://schemas.microsoft.com/office/drawing/2014/main" id="{2B70DCB3-5A31-4EC4-B380-1971C33A0CCB}"/>
                </a:ext>
              </a:extLst>
            </p:cNvPr>
            <p:cNvCxnSpPr>
              <a:cxnSpLocks/>
              <a:stCxn id="84" idx="3"/>
              <a:endCxn id="77" idx="1"/>
            </p:cNvCxnSpPr>
            <p:nvPr/>
          </p:nvCxnSpPr>
          <p:spPr>
            <a:xfrm flipV="1">
              <a:off x="7378736" y="4354016"/>
              <a:ext cx="349299" cy="1043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0" name="肘形连接符 108">
              <a:extLst>
                <a:ext uri="{FF2B5EF4-FFF2-40B4-BE49-F238E27FC236}">
                  <a16:creationId xmlns="" xmlns:a16="http://schemas.microsoft.com/office/drawing/2014/main" id="{351EC310-D73B-41A6-9526-A7B8D2EC054F}"/>
                </a:ext>
              </a:extLst>
            </p:cNvPr>
            <p:cNvCxnSpPr>
              <a:cxnSpLocks/>
              <a:stCxn id="68" idx="3"/>
              <a:endCxn id="77" idx="0"/>
            </p:cNvCxnSpPr>
            <p:nvPr/>
          </p:nvCxnSpPr>
          <p:spPr>
            <a:xfrm>
              <a:off x="5148219" y="3572750"/>
              <a:ext cx="3092748" cy="524035"/>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81" name="TextBox 109">
              <a:extLst>
                <a:ext uri="{FF2B5EF4-FFF2-40B4-BE49-F238E27FC236}">
                  <a16:creationId xmlns="" xmlns:a16="http://schemas.microsoft.com/office/drawing/2014/main" id="{7B7456FD-9A0E-46AA-852F-E7ABD8E43D51}"/>
                </a:ext>
              </a:extLst>
            </p:cNvPr>
            <p:cNvSpPr txBox="1"/>
            <p:nvPr/>
          </p:nvSpPr>
          <p:spPr>
            <a:xfrm>
              <a:off x="5079582" y="3281891"/>
              <a:ext cx="309838" cy="291486"/>
            </a:xfrm>
            <a:prstGeom prst="rect">
              <a:avLst/>
            </a:prstGeom>
            <a:noFill/>
            <a:ln w="9525">
              <a:noFill/>
            </a:ln>
          </p:spPr>
          <p:txBody>
            <a:bodyPr wrap="square" rtlCol="0">
              <a:spAutoFit/>
            </a:bodyPr>
            <a:lstStyle/>
            <a:p>
              <a:r>
                <a:rPr lang="zh-CN" altLang="en-US" sz="1600" b="1" dirty="0">
                  <a:latin typeface="+mn-ea"/>
                  <a:ea typeface="+mn-ea"/>
                </a:rPr>
                <a:t>否</a:t>
              </a:r>
            </a:p>
          </p:txBody>
        </p:sp>
        <p:sp>
          <p:nvSpPr>
            <p:cNvPr id="82" name="TextBox 111">
              <a:extLst>
                <a:ext uri="{FF2B5EF4-FFF2-40B4-BE49-F238E27FC236}">
                  <a16:creationId xmlns="" xmlns:a16="http://schemas.microsoft.com/office/drawing/2014/main" id="{D3248691-8C71-4C48-B6F4-E15F57DF7FB6}"/>
                </a:ext>
              </a:extLst>
            </p:cNvPr>
            <p:cNvSpPr txBox="1"/>
            <p:nvPr/>
          </p:nvSpPr>
          <p:spPr>
            <a:xfrm>
              <a:off x="6611390" y="5621219"/>
              <a:ext cx="313714" cy="291486"/>
            </a:xfrm>
            <a:prstGeom prst="rect">
              <a:avLst/>
            </a:prstGeom>
            <a:noFill/>
            <a:ln w="9525">
              <a:noFill/>
            </a:ln>
          </p:spPr>
          <p:txBody>
            <a:bodyPr wrap="square" rtlCol="0">
              <a:spAutoFit/>
            </a:bodyPr>
            <a:lstStyle/>
            <a:p>
              <a:r>
                <a:rPr lang="zh-CN" altLang="en-US" sz="1600" b="1" dirty="0">
                  <a:latin typeface="+mn-ea"/>
                  <a:ea typeface="+mn-ea"/>
                </a:rPr>
                <a:t>是</a:t>
              </a:r>
            </a:p>
          </p:txBody>
        </p:sp>
        <p:sp>
          <p:nvSpPr>
            <p:cNvPr id="83" name="TextBox 112">
              <a:extLst>
                <a:ext uri="{FF2B5EF4-FFF2-40B4-BE49-F238E27FC236}">
                  <a16:creationId xmlns="" xmlns:a16="http://schemas.microsoft.com/office/drawing/2014/main" id="{52C1CA73-47B5-4F70-94A2-8FAB1DDF5D40}"/>
                </a:ext>
              </a:extLst>
            </p:cNvPr>
            <p:cNvSpPr txBox="1"/>
            <p:nvPr/>
          </p:nvSpPr>
          <p:spPr>
            <a:xfrm>
              <a:off x="3761952" y="3793953"/>
              <a:ext cx="313714" cy="291486"/>
            </a:xfrm>
            <a:prstGeom prst="rect">
              <a:avLst/>
            </a:prstGeom>
            <a:noFill/>
            <a:ln w="9525">
              <a:noFill/>
            </a:ln>
          </p:spPr>
          <p:txBody>
            <a:bodyPr wrap="square" rtlCol="0">
              <a:spAutoFit/>
            </a:bodyPr>
            <a:lstStyle/>
            <a:p>
              <a:r>
                <a:rPr lang="zh-CN" altLang="en-US" sz="1600" b="1" dirty="0">
                  <a:latin typeface="+mn-ea"/>
                  <a:ea typeface="+mn-ea"/>
                </a:rPr>
                <a:t>是</a:t>
              </a:r>
            </a:p>
          </p:txBody>
        </p:sp>
        <p:sp>
          <p:nvSpPr>
            <p:cNvPr id="84" name="菱形 83">
              <a:extLst>
                <a:ext uri="{FF2B5EF4-FFF2-40B4-BE49-F238E27FC236}">
                  <a16:creationId xmlns="" xmlns:a16="http://schemas.microsoft.com/office/drawing/2014/main" id="{F834D5A9-50C2-42DE-8E71-1C27FEFC7B72}"/>
                </a:ext>
              </a:extLst>
            </p:cNvPr>
            <p:cNvSpPr/>
            <p:nvPr/>
          </p:nvSpPr>
          <p:spPr>
            <a:xfrm>
              <a:off x="4857781" y="4134427"/>
              <a:ext cx="2520955" cy="460048"/>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介质仍空闲？</a:t>
              </a:r>
            </a:p>
          </p:txBody>
        </p:sp>
        <p:cxnSp>
          <p:nvCxnSpPr>
            <p:cNvPr id="85" name="直接箭头连接符 84">
              <a:extLst>
                <a:ext uri="{FF2B5EF4-FFF2-40B4-BE49-F238E27FC236}">
                  <a16:creationId xmlns="" xmlns:a16="http://schemas.microsoft.com/office/drawing/2014/main" id="{221FC44B-55F7-4D7B-8AEA-BADB8B2D1034}"/>
                </a:ext>
              </a:extLst>
            </p:cNvPr>
            <p:cNvCxnSpPr>
              <a:cxnSpLocks/>
              <a:stCxn id="69" idx="3"/>
              <a:endCxn id="84" idx="1"/>
            </p:cNvCxnSpPr>
            <p:nvPr/>
          </p:nvCxnSpPr>
          <p:spPr>
            <a:xfrm>
              <a:off x="4623914" y="4358829"/>
              <a:ext cx="233868" cy="562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 xmlns:a16="http://schemas.microsoft.com/office/drawing/2014/main" id="{79C635C7-D4FE-4104-B997-201ED6C72A51}"/>
                </a:ext>
              </a:extLst>
            </p:cNvPr>
            <p:cNvSpPr/>
            <p:nvPr/>
          </p:nvSpPr>
          <p:spPr>
            <a:xfrm>
              <a:off x="5396738" y="4929626"/>
              <a:ext cx="1437445"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传输帧</a:t>
              </a:r>
            </a:p>
          </p:txBody>
        </p:sp>
        <p:sp>
          <p:nvSpPr>
            <p:cNvPr id="87" name="TextBox 109">
              <a:extLst>
                <a:ext uri="{FF2B5EF4-FFF2-40B4-BE49-F238E27FC236}">
                  <a16:creationId xmlns="" xmlns:a16="http://schemas.microsoft.com/office/drawing/2014/main" id="{1547DBB8-81B4-4A35-8C92-4856749C447F}"/>
                </a:ext>
              </a:extLst>
            </p:cNvPr>
            <p:cNvSpPr txBox="1"/>
            <p:nvPr/>
          </p:nvSpPr>
          <p:spPr>
            <a:xfrm>
              <a:off x="7300219" y="4085153"/>
              <a:ext cx="287639" cy="291486"/>
            </a:xfrm>
            <a:prstGeom prst="rect">
              <a:avLst/>
            </a:prstGeom>
            <a:noFill/>
            <a:ln w="9525">
              <a:noFill/>
            </a:ln>
          </p:spPr>
          <p:txBody>
            <a:bodyPr wrap="square" rtlCol="0">
              <a:spAutoFit/>
            </a:bodyPr>
            <a:lstStyle/>
            <a:p>
              <a:r>
                <a:rPr lang="zh-CN" altLang="en-US" sz="1600" b="1" dirty="0">
                  <a:latin typeface="+mn-ea"/>
                  <a:ea typeface="+mn-ea"/>
                </a:rPr>
                <a:t>否</a:t>
              </a:r>
            </a:p>
          </p:txBody>
        </p:sp>
        <p:sp>
          <p:nvSpPr>
            <p:cNvPr id="88" name="矩形 87">
              <a:extLst>
                <a:ext uri="{FF2B5EF4-FFF2-40B4-BE49-F238E27FC236}">
                  <a16:creationId xmlns="" xmlns:a16="http://schemas.microsoft.com/office/drawing/2014/main" id="{2CDDD91E-943E-446D-90FD-D8E509709249}"/>
                </a:ext>
              </a:extLst>
            </p:cNvPr>
            <p:cNvSpPr/>
            <p:nvPr/>
          </p:nvSpPr>
          <p:spPr>
            <a:xfrm>
              <a:off x="7728036" y="4894594"/>
              <a:ext cx="1025864" cy="481374"/>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mn-ea"/>
                </a:rPr>
                <a:t>等</a:t>
              </a:r>
              <a:r>
                <a:rPr lang="en-US" altLang="zh-CN" sz="1600" b="1" dirty="0" smtClean="0">
                  <a:solidFill>
                    <a:schemeClr val="tx1"/>
                  </a:solidFill>
                  <a:latin typeface="+mn-ea"/>
                </a:rPr>
                <a:t>DIFS</a:t>
              </a:r>
              <a:endParaRPr lang="zh-CN" altLang="en-US" sz="1600" b="1" dirty="0">
                <a:solidFill>
                  <a:schemeClr val="tx1"/>
                </a:solidFill>
                <a:latin typeface="+mn-ea"/>
              </a:endParaRPr>
            </a:p>
          </p:txBody>
        </p:sp>
        <p:sp>
          <p:nvSpPr>
            <p:cNvPr id="89" name="菱形 88">
              <a:extLst>
                <a:ext uri="{FF2B5EF4-FFF2-40B4-BE49-F238E27FC236}">
                  <a16:creationId xmlns="" xmlns:a16="http://schemas.microsoft.com/office/drawing/2014/main" id="{18F28F32-1962-4268-94F1-CB11AC631054}"/>
                </a:ext>
              </a:extLst>
            </p:cNvPr>
            <p:cNvSpPr/>
            <p:nvPr/>
          </p:nvSpPr>
          <p:spPr>
            <a:xfrm>
              <a:off x="6941770" y="5659315"/>
              <a:ext cx="2598394" cy="481375"/>
            </a:xfrm>
            <a:prstGeom prst="diamond">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tx1"/>
                  </a:solidFill>
                  <a:latin typeface="+mn-ea"/>
                </a:rPr>
                <a:t>介质仍空闲？</a:t>
              </a:r>
            </a:p>
          </p:txBody>
        </p:sp>
        <p:cxnSp>
          <p:nvCxnSpPr>
            <p:cNvPr id="90" name="直接箭头连接符 89">
              <a:extLst>
                <a:ext uri="{FF2B5EF4-FFF2-40B4-BE49-F238E27FC236}">
                  <a16:creationId xmlns="" xmlns:a16="http://schemas.microsoft.com/office/drawing/2014/main" id="{09B02958-3F1C-4729-AE23-02BDA0AB0898}"/>
                </a:ext>
              </a:extLst>
            </p:cNvPr>
            <p:cNvCxnSpPr>
              <a:cxnSpLocks/>
              <a:stCxn id="88" idx="2"/>
              <a:endCxn id="89" idx="0"/>
            </p:cNvCxnSpPr>
            <p:nvPr/>
          </p:nvCxnSpPr>
          <p:spPr>
            <a:xfrm flipH="1">
              <a:off x="8240967" y="5375968"/>
              <a:ext cx="1" cy="28334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1" name="肘形连接符 108">
              <a:extLst>
                <a:ext uri="{FF2B5EF4-FFF2-40B4-BE49-F238E27FC236}">
                  <a16:creationId xmlns="" xmlns:a16="http://schemas.microsoft.com/office/drawing/2014/main" id="{B9C414AF-515C-4525-8F46-3059848B514B}"/>
                </a:ext>
              </a:extLst>
            </p:cNvPr>
            <p:cNvCxnSpPr>
              <a:cxnSpLocks/>
              <a:stCxn id="89" idx="3"/>
              <a:endCxn id="77" idx="3"/>
            </p:cNvCxnSpPr>
            <p:nvPr/>
          </p:nvCxnSpPr>
          <p:spPr>
            <a:xfrm flipH="1" flipV="1">
              <a:off x="8753899" y="4354017"/>
              <a:ext cx="786265" cy="1545986"/>
            </a:xfrm>
            <a:prstGeom prst="bentConnector3">
              <a:avLst>
                <a:gd name="adj1" fmla="val -29020"/>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92" name="TextBox 109">
              <a:extLst>
                <a:ext uri="{FF2B5EF4-FFF2-40B4-BE49-F238E27FC236}">
                  <a16:creationId xmlns="" xmlns:a16="http://schemas.microsoft.com/office/drawing/2014/main" id="{797AD12D-E7F2-41CA-8877-C07647D84B14}"/>
                </a:ext>
              </a:extLst>
            </p:cNvPr>
            <p:cNvSpPr txBox="1"/>
            <p:nvPr/>
          </p:nvSpPr>
          <p:spPr>
            <a:xfrm>
              <a:off x="9423283" y="5605616"/>
              <a:ext cx="287639" cy="291486"/>
            </a:xfrm>
            <a:prstGeom prst="rect">
              <a:avLst/>
            </a:prstGeom>
            <a:noFill/>
            <a:ln w="9525">
              <a:noFill/>
            </a:ln>
          </p:spPr>
          <p:txBody>
            <a:bodyPr wrap="square" rtlCol="0">
              <a:spAutoFit/>
            </a:bodyPr>
            <a:lstStyle/>
            <a:p>
              <a:r>
                <a:rPr lang="zh-CN" altLang="en-US" sz="1600" b="1" dirty="0">
                  <a:latin typeface="+mn-ea"/>
                  <a:ea typeface="+mn-ea"/>
                </a:rPr>
                <a:t>否</a:t>
              </a:r>
            </a:p>
          </p:txBody>
        </p:sp>
        <p:cxnSp>
          <p:nvCxnSpPr>
            <p:cNvPr id="93" name="直接箭头连接符 92">
              <a:extLst>
                <a:ext uri="{FF2B5EF4-FFF2-40B4-BE49-F238E27FC236}">
                  <a16:creationId xmlns="" xmlns:a16="http://schemas.microsoft.com/office/drawing/2014/main" id="{5C47B695-8E7A-4487-ADB2-C202A959CB42}"/>
                </a:ext>
              </a:extLst>
            </p:cNvPr>
            <p:cNvCxnSpPr>
              <a:cxnSpLocks/>
              <a:stCxn id="89" idx="1"/>
              <a:endCxn id="70" idx="3"/>
            </p:cNvCxnSpPr>
            <p:nvPr/>
          </p:nvCxnSpPr>
          <p:spPr>
            <a:xfrm flipH="1" flipV="1">
              <a:off x="6385473" y="5897705"/>
              <a:ext cx="556298" cy="229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 xmlns:a16="http://schemas.microsoft.com/office/drawing/2014/main" id="{881F508A-AEF7-4EE5-9073-EFF85B53FB6B}"/>
                </a:ext>
              </a:extLst>
            </p:cNvPr>
            <p:cNvSpPr/>
            <p:nvPr/>
          </p:nvSpPr>
          <p:spPr>
            <a:xfrm>
              <a:off x="3077256" y="5712185"/>
              <a:ext cx="1229513" cy="375636"/>
            </a:xfrm>
            <a:prstGeom prst="rect">
              <a:avLst/>
            </a:prstGeom>
            <a:solidFill>
              <a:srgbClr val="EAEAF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传输帧</a:t>
              </a:r>
            </a:p>
          </p:txBody>
        </p:sp>
        <p:cxnSp>
          <p:nvCxnSpPr>
            <p:cNvPr id="95" name="直接箭头连接符 94">
              <a:extLst>
                <a:ext uri="{FF2B5EF4-FFF2-40B4-BE49-F238E27FC236}">
                  <a16:creationId xmlns="" xmlns:a16="http://schemas.microsoft.com/office/drawing/2014/main" id="{5F96CC07-53BB-4629-829D-CDE06EFB7A3E}"/>
                </a:ext>
              </a:extLst>
            </p:cNvPr>
            <p:cNvCxnSpPr>
              <a:cxnSpLocks/>
              <a:stCxn id="70" idx="1"/>
              <a:endCxn id="94" idx="3"/>
            </p:cNvCxnSpPr>
            <p:nvPr/>
          </p:nvCxnSpPr>
          <p:spPr>
            <a:xfrm flipH="1">
              <a:off x="4306769" y="5897705"/>
              <a:ext cx="483997" cy="229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6" name="肘形连接符 108">
              <a:extLst>
                <a:ext uri="{FF2B5EF4-FFF2-40B4-BE49-F238E27FC236}">
                  <a16:creationId xmlns="" xmlns:a16="http://schemas.microsoft.com/office/drawing/2014/main" id="{4E0AA353-4311-44AF-B713-B2B2FF4AED8C}"/>
                </a:ext>
              </a:extLst>
            </p:cNvPr>
            <p:cNvCxnSpPr>
              <a:cxnSpLocks/>
              <a:stCxn id="94" idx="1"/>
              <a:endCxn id="67" idx="1"/>
            </p:cNvCxnSpPr>
            <p:nvPr/>
          </p:nvCxnSpPr>
          <p:spPr>
            <a:xfrm rot="10800000" flipH="1">
              <a:off x="3077256" y="2131486"/>
              <a:ext cx="276064" cy="3768517"/>
            </a:xfrm>
            <a:prstGeom prst="bentConnector3">
              <a:avLst>
                <a:gd name="adj1" fmla="val -136076"/>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109">
              <a:extLst>
                <a:ext uri="{FF2B5EF4-FFF2-40B4-BE49-F238E27FC236}">
                  <a16:creationId xmlns="" xmlns:a16="http://schemas.microsoft.com/office/drawing/2014/main" id="{13C424ED-F9E7-497F-ACA6-2731E75D8394}"/>
                </a:ext>
              </a:extLst>
            </p:cNvPr>
            <p:cNvSpPr txBox="1"/>
            <p:nvPr/>
          </p:nvSpPr>
          <p:spPr>
            <a:xfrm>
              <a:off x="5652706" y="4564471"/>
              <a:ext cx="287639" cy="291486"/>
            </a:xfrm>
            <a:prstGeom prst="rect">
              <a:avLst/>
            </a:prstGeom>
            <a:noFill/>
            <a:ln w="9525">
              <a:noFill/>
            </a:ln>
          </p:spPr>
          <p:txBody>
            <a:bodyPr wrap="square" rtlCol="0">
              <a:spAutoFit/>
            </a:bodyPr>
            <a:lstStyle/>
            <a:p>
              <a:r>
                <a:rPr lang="zh-CN" altLang="en-US" sz="1600" b="1" dirty="0">
                  <a:latin typeface="+mn-ea"/>
                  <a:ea typeface="+mn-ea"/>
                </a:rPr>
                <a:t>是</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b="1" smtClean="0">
                <a:effectLst/>
              </a:rPr>
              <a:t>PCF</a:t>
            </a:r>
            <a:r>
              <a:rPr lang="en-US" altLang="zh-CN" sz="4000" b="1" smtClean="0">
                <a:effectLst/>
              </a:rPr>
              <a:t/>
            </a:r>
            <a:br>
              <a:rPr lang="en-US" altLang="zh-CN" sz="4000" b="1" smtClean="0">
                <a:effectLst/>
              </a:rPr>
            </a:br>
            <a:r>
              <a:rPr lang="en-US" altLang="zh-CN" sz="2800" b="1" smtClean="0">
                <a:effectLst/>
              </a:rPr>
              <a:t>(Point Coordination Function)</a:t>
            </a:r>
            <a:endParaRPr lang="zh-CN" altLang="en-US" sz="2800" b="1" smtClean="0">
              <a:effectLst/>
            </a:endParaRPr>
          </a:p>
        </p:txBody>
      </p:sp>
      <p:sp>
        <p:nvSpPr>
          <p:cNvPr id="156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001477"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en-US" altLang="zh-CN" smtClean="0"/>
              <a:t>        PCF</a:t>
            </a:r>
            <a:r>
              <a:rPr lang="zh-CN" altLang="en-US" smtClean="0"/>
              <a:t>使用集中控制的接入算法（一般在接入点</a:t>
            </a:r>
            <a:r>
              <a:rPr lang="en-US" altLang="zh-CN" smtClean="0"/>
              <a:t>AP</a:t>
            </a:r>
            <a:r>
              <a:rPr lang="zh-CN" altLang="en-US" smtClean="0"/>
              <a:t>实现集中控制），用类似于</a:t>
            </a:r>
            <a:r>
              <a:rPr lang="zh-CN" altLang="en-US" smtClean="0">
                <a:solidFill>
                  <a:srgbClr val="FF0000"/>
                </a:solidFill>
                <a:effectLst>
                  <a:outerShdw blurRad="38100" dist="38100" dir="2700000" algn="tl">
                    <a:srgbClr val="C0C0C0"/>
                  </a:outerShdw>
                </a:effectLst>
              </a:rPr>
              <a:t>探询</a:t>
            </a:r>
            <a:r>
              <a:rPr lang="zh-CN" altLang="en-US" smtClean="0"/>
              <a:t>的方法将发送数据权轮流交给各个站，从而避免了碰撞的产生。对于时间敏感的业务（例如：分组声音）就应使用</a:t>
            </a:r>
            <a:r>
              <a:rPr lang="en-US" altLang="zh-CN" smtClean="0"/>
              <a:t>PCF</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ChangeArrowheads="1"/>
          </p:cNvSpPr>
          <p:nvPr>
            <p:ph type="title"/>
          </p:nvPr>
        </p:nvSpPr>
        <p:spPr/>
        <p:txBody>
          <a:bodyPr/>
          <a:lstStyle/>
          <a:p>
            <a:pPr eaLnBrk="1" hangingPunct="1">
              <a:defRPr/>
            </a:pPr>
            <a:r>
              <a:rPr lang="zh-CN" altLang="en-US" smtClean="0"/>
              <a:t>数据帧</a:t>
            </a:r>
            <a:endParaRPr lang="zh-CN" altLang="en-US" smtClean="0">
              <a:latin typeface="华文新魏" pitchFamily="2" charset="-122"/>
            </a:endParaRPr>
          </a:p>
        </p:txBody>
      </p:sp>
      <p:sp>
        <p:nvSpPr>
          <p:cNvPr id="1576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770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157701"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611188" y="2572916"/>
            <a:ext cx="8353425"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2" name="Picture 7"/>
          <p:cNvPicPr>
            <a:picLocks noChangeAspect="1" noChangeArrowheads="1"/>
          </p:cNvPicPr>
          <p:nvPr/>
        </p:nvPicPr>
        <p:blipFill>
          <a:blip r:embed="rId8">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11188" y="5452641"/>
            <a:ext cx="8424862"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3" name="Line 8"/>
          <p:cNvSpPr>
            <a:spLocks noChangeShapeType="1"/>
          </p:cNvSpPr>
          <p:nvPr/>
        </p:nvSpPr>
        <p:spPr bwMode="auto">
          <a:xfrm flipH="1">
            <a:off x="611188" y="3704803"/>
            <a:ext cx="30162" cy="1747838"/>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7704" name="Line 9"/>
          <p:cNvSpPr>
            <a:spLocks noChangeShapeType="1"/>
          </p:cNvSpPr>
          <p:nvPr/>
        </p:nvSpPr>
        <p:spPr bwMode="auto">
          <a:xfrm>
            <a:off x="1258888" y="3723853"/>
            <a:ext cx="7704137" cy="1728788"/>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pic>
        <p:nvPicPr>
          <p:cNvPr id="9" name="Picture 8"/>
          <p:cNvPicPr>
            <a:picLocks noChangeAspect="1" noChangeArrowheads="1"/>
          </p:cNvPicPr>
          <p:nvPr/>
        </p:nvPicPr>
        <p:blipFill>
          <a:blip r:embed="rId9">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5436096" y="667999"/>
            <a:ext cx="3179866" cy="196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Rectangle 2"/>
          <p:cNvSpPr>
            <a:spLocks noGrp="1" noChangeArrowheads="1"/>
          </p:cNvSpPr>
          <p:nvPr>
            <p:ph type="title"/>
          </p:nvPr>
        </p:nvSpPr>
        <p:spPr/>
        <p:txBody>
          <a:bodyPr/>
          <a:lstStyle/>
          <a:p>
            <a:pPr eaLnBrk="1" hangingPunct="1">
              <a:defRPr/>
            </a:pPr>
            <a:r>
              <a:rPr lang="en-US" altLang="zh-CN" b="1" smtClean="0"/>
              <a:t>FC</a:t>
            </a:r>
            <a:r>
              <a:rPr lang="zh-CN" altLang="en-US" smtClean="0"/>
              <a:t>字段</a:t>
            </a:r>
            <a:r>
              <a:rPr lang="zh-CN" altLang="en-US" b="1" smtClean="0"/>
              <a:t/>
            </a:r>
            <a:br>
              <a:rPr lang="zh-CN" altLang="en-US" b="1" smtClean="0"/>
            </a:br>
            <a:r>
              <a:rPr lang="zh-CN" altLang="en-US" sz="2400" b="1" smtClean="0"/>
              <a:t>（</a:t>
            </a:r>
            <a:r>
              <a:rPr lang="en-US" altLang="zh-CN" sz="2400" b="1" smtClean="0"/>
              <a:t>Frame Control</a:t>
            </a:r>
            <a:r>
              <a:rPr lang="zh-CN" altLang="en-US" sz="2400" b="1" smtClean="0"/>
              <a:t>）</a:t>
            </a:r>
          </a:p>
        </p:txBody>
      </p:sp>
      <p:sp>
        <p:nvSpPr>
          <p:cNvPr id="1587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872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graphicFrame>
        <p:nvGraphicFramePr>
          <p:cNvPr id="1015860" name="Group 52"/>
          <p:cNvGraphicFramePr>
            <a:graphicFrameLocks noGrp="1"/>
          </p:cNvGraphicFramePr>
          <p:nvPr>
            <p:ph idx="1"/>
          </p:nvPr>
        </p:nvGraphicFramePr>
        <p:xfrm>
          <a:off x="809625" y="1700213"/>
          <a:ext cx="7958138" cy="4737104"/>
        </p:xfrm>
        <a:graphic>
          <a:graphicData uri="http://schemas.openxmlformats.org/drawingml/2006/table">
            <a:tbl>
              <a:tblPr/>
              <a:tblGrid>
                <a:gridCol w="1196975"/>
                <a:gridCol w="6761163"/>
              </a:tblGrid>
              <a:tr h="415894">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华文新魏" pitchFamily="2" charset="-122"/>
                          <a:ea typeface="华文楷体" pitchFamily="2" charset="-122"/>
                        </a:rPr>
                        <a:t>Field</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华文新魏" pitchFamily="2" charset="-122"/>
                          <a:ea typeface="华文楷体" pitchFamily="2" charset="-122"/>
                        </a:rPr>
                        <a:t>Explanation</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Version</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The current version is 0.</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Type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Type of information: management (00), control (01), or data (10).</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Subtype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Defines the subtype of each type .</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To DS</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Defined later.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From DS</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Defined later.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More flag</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more fragments.</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Retry</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retransmitted frame.</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Pwr mgt</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station is in power management mode.</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64007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More data</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station has more data to send.</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WEP</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encryption implemented. </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Order</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frames to arrive strictly in order.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p:cNvSpPr>
            <a:spLocks noGrp="1" noChangeArrowheads="1"/>
          </p:cNvSpPr>
          <p:nvPr>
            <p:ph type="title"/>
          </p:nvPr>
        </p:nvSpPr>
        <p:spPr/>
        <p:txBody>
          <a:bodyPr/>
          <a:lstStyle/>
          <a:p>
            <a:pPr eaLnBrk="1" hangingPunct="1">
              <a:defRPr/>
            </a:pPr>
            <a:r>
              <a:rPr lang="en-US" altLang="en-US" b="1" smtClean="0"/>
              <a:t>Subtype</a:t>
            </a:r>
            <a:r>
              <a:rPr lang="zh-CN" altLang="en-US" smtClean="0">
                <a:latin typeface="华文新魏" pitchFamily="2" charset="-122"/>
              </a:rPr>
              <a:t>字段</a:t>
            </a:r>
          </a:p>
        </p:txBody>
      </p:sp>
      <p:sp>
        <p:nvSpPr>
          <p:cNvPr id="1597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974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3</a:t>
            </a:r>
          </a:p>
        </p:txBody>
      </p:sp>
      <p:graphicFrame>
        <p:nvGraphicFramePr>
          <p:cNvPr id="1016838" name="Group 6"/>
          <p:cNvGraphicFramePr>
            <a:graphicFrameLocks noGrp="1"/>
          </p:cNvGraphicFramePr>
          <p:nvPr>
            <p:ph idx="1"/>
          </p:nvPr>
        </p:nvGraphicFramePr>
        <p:xfrm>
          <a:off x="809625" y="1773238"/>
          <a:ext cx="7958138" cy="4464051"/>
        </p:xfrm>
        <a:graphic>
          <a:graphicData uri="http://schemas.openxmlformats.org/drawingml/2006/table">
            <a:tbl>
              <a:tblPr/>
              <a:tblGrid>
                <a:gridCol w="1482725"/>
                <a:gridCol w="6475413"/>
              </a:tblGrid>
              <a:tr h="1284287">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tx1"/>
                          </a:solidFill>
                          <a:effectLst/>
                          <a:latin typeface="华文新魏" pitchFamily="2" charset="-122"/>
                          <a:ea typeface="华文楷体" pitchFamily="2" charset="-122"/>
                        </a:rPr>
                        <a:t>Subtype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tx1"/>
                          </a:solidFill>
                          <a:effectLst/>
                          <a:latin typeface="华文新魏" pitchFamily="2" charset="-122"/>
                          <a:ea typeface="华文楷体" pitchFamily="2" charset="-122"/>
                        </a:rPr>
                        <a:t>Meaning</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r>
              <a:tr h="105886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1011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Request to send (RTS)</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10620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1100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Clear to send (CTS)</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105886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1101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Acknowledgment (ACK)</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地址字段</a:t>
            </a:r>
          </a:p>
        </p:txBody>
      </p:sp>
      <p:sp>
        <p:nvSpPr>
          <p:cNvPr id="1607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07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4</a:t>
            </a:r>
          </a:p>
        </p:txBody>
      </p:sp>
      <p:graphicFrame>
        <p:nvGraphicFramePr>
          <p:cNvPr id="1017862" name="Group 6"/>
          <p:cNvGraphicFramePr>
            <a:graphicFrameLocks noGrp="1"/>
          </p:cNvGraphicFramePr>
          <p:nvPr>
            <p:ph idx="1"/>
            <p:extLst>
              <p:ext uri="{D42A27DB-BD31-4B8C-83A1-F6EECF244321}">
                <p14:modId xmlns:p14="http://schemas.microsoft.com/office/powerpoint/2010/main" val="2847196117"/>
              </p:ext>
            </p:extLst>
          </p:nvPr>
        </p:nvGraphicFramePr>
        <p:xfrm>
          <a:off x="809625" y="2793320"/>
          <a:ext cx="7958138" cy="3516000"/>
        </p:xfrm>
        <a:graphic>
          <a:graphicData uri="http://schemas.openxmlformats.org/drawingml/2006/table">
            <a:tbl>
              <a:tblPr/>
              <a:tblGrid>
                <a:gridCol w="522288"/>
                <a:gridCol w="719137"/>
                <a:gridCol w="1657350"/>
                <a:gridCol w="2117725"/>
                <a:gridCol w="1557338"/>
                <a:gridCol w="1384300"/>
              </a:tblGrid>
              <a:tr h="4698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To</a:t>
                      </a:r>
                      <a:b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DS</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From</a:t>
                      </a:r>
                      <a:b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b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DS</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Address2</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Address3</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Address4</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6555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BSS ID</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ysDashDot"/>
                      <a:round/>
                      <a:headEnd type="none" w="med" len="med"/>
                      <a:tailEnd type="none" w="med" len="med"/>
                    </a:lnB>
                    <a:lnTlToBr>
                      <a:noFill/>
                    </a:lnTlToBr>
                    <a:lnBlToTr>
                      <a:noFill/>
                    </a:lnBlToTr>
                    <a:noFill/>
                  </a:tcPr>
                </a:tc>
              </a:tr>
              <a:tr h="54281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Receiving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rgbClr val="FF0000"/>
                      </a:solidFill>
                      <a:prstDash val="sysDash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81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Receiving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Sending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81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Sending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8"/>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5496590" y="740007"/>
            <a:ext cx="3179866" cy="196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SSID</a:t>
            </a:r>
            <a:r>
              <a:rPr lang="zh-CN" altLang="en-US" dirty="0" smtClean="0"/>
              <a:t>和</a:t>
            </a:r>
            <a:r>
              <a:rPr lang="en-US" altLang="zh-CN" dirty="0" smtClean="0"/>
              <a:t>BSSID</a:t>
            </a:r>
            <a:endParaRPr lang="zh-CN" altLang="en-US" dirty="0"/>
          </a:p>
        </p:txBody>
      </p:sp>
      <p:sp>
        <p:nvSpPr>
          <p:cNvPr id="7" name="内容占位符 6"/>
          <p:cNvSpPr>
            <a:spLocks noGrp="1"/>
          </p:cNvSpPr>
          <p:nvPr>
            <p:ph idx="1"/>
          </p:nvPr>
        </p:nvSpPr>
        <p:spPr>
          <a:xfrm>
            <a:off x="809625" y="1773238"/>
            <a:ext cx="7958138" cy="2303834"/>
          </a:xfrm>
        </p:spPr>
        <p:txBody>
          <a:bodyPr/>
          <a:lstStyle/>
          <a:p>
            <a:pPr>
              <a:lnSpc>
                <a:spcPct val="125000"/>
              </a:lnSpc>
            </a:pPr>
            <a:r>
              <a:rPr lang="en-US" altLang="zh-CN" sz="2400" dirty="0">
                <a:solidFill>
                  <a:srgbClr val="FF0000"/>
                </a:solidFill>
              </a:rPr>
              <a:t>SSID</a:t>
            </a:r>
            <a:r>
              <a:rPr lang="zh-CN" altLang="en-US" sz="2400" dirty="0"/>
              <a:t>（</a:t>
            </a:r>
            <a:r>
              <a:rPr lang="en-US" altLang="zh-CN" sz="2400" dirty="0"/>
              <a:t>Service Set Identifier</a:t>
            </a:r>
            <a:r>
              <a:rPr lang="zh-CN" altLang="en-US" sz="2400" dirty="0" smtClean="0"/>
              <a:t>）：服务</a:t>
            </a:r>
            <a:r>
              <a:rPr lang="zh-CN" altLang="en-US" sz="2400" dirty="0"/>
              <a:t>集标识，是</a:t>
            </a:r>
            <a:r>
              <a:rPr lang="zh-CN" altLang="en-US" sz="2400" dirty="0" smtClean="0"/>
              <a:t>无线</a:t>
            </a:r>
            <a:r>
              <a:rPr lang="en-US" altLang="zh-CN" sz="2400" dirty="0" smtClean="0"/>
              <a:t>LAN</a:t>
            </a:r>
            <a:r>
              <a:rPr lang="zh-CN" altLang="en-US" sz="2400" dirty="0" smtClean="0"/>
              <a:t>的</a:t>
            </a:r>
            <a:r>
              <a:rPr lang="zh-CN" altLang="en-US" sz="2400" dirty="0"/>
              <a:t>逻辑名，即</a:t>
            </a:r>
            <a:r>
              <a:rPr lang="en-US" altLang="zh-CN" sz="2400" dirty="0" smtClean="0"/>
              <a:t>Wi-Fi</a:t>
            </a:r>
            <a:r>
              <a:rPr lang="zh-CN" altLang="en-US" sz="2400" dirty="0" smtClean="0"/>
              <a:t>名</a:t>
            </a:r>
            <a:r>
              <a:rPr lang="zh-CN" altLang="en-US" sz="2400" dirty="0"/>
              <a:t>，区分大小写 。</a:t>
            </a:r>
          </a:p>
          <a:p>
            <a:pPr>
              <a:lnSpc>
                <a:spcPct val="125000"/>
              </a:lnSpc>
            </a:pPr>
            <a:r>
              <a:rPr lang="en-US" altLang="zh-CN" sz="2400" dirty="0">
                <a:solidFill>
                  <a:srgbClr val="FF0000"/>
                </a:solidFill>
              </a:rPr>
              <a:t>BSSID</a:t>
            </a:r>
            <a:r>
              <a:rPr lang="zh-CN" altLang="en-US" sz="2400" dirty="0"/>
              <a:t>（</a:t>
            </a:r>
            <a:r>
              <a:rPr lang="en-US" altLang="zh-CN" sz="2400" dirty="0"/>
              <a:t>Basic Service Set Identifier</a:t>
            </a:r>
            <a:r>
              <a:rPr lang="zh-CN" altLang="en-US" sz="2400" dirty="0" smtClean="0"/>
              <a:t>）：基本</a:t>
            </a:r>
            <a:r>
              <a:rPr lang="zh-CN" altLang="en-US" sz="2400" dirty="0"/>
              <a:t>服务集标识，是</a:t>
            </a:r>
            <a:r>
              <a:rPr lang="en-US" altLang="zh-CN" sz="2400" dirty="0"/>
              <a:t>BSS</a:t>
            </a:r>
            <a:r>
              <a:rPr lang="zh-CN" altLang="en-US" sz="2400" dirty="0"/>
              <a:t>的二层标识符，实际上就是</a:t>
            </a:r>
            <a:r>
              <a:rPr lang="en-US" altLang="zh-CN" sz="2400" dirty="0"/>
              <a:t>AP</a:t>
            </a:r>
            <a:r>
              <a:rPr lang="zh-CN" altLang="en-US" sz="2400" dirty="0"/>
              <a:t>无线网卡的</a:t>
            </a:r>
            <a:r>
              <a:rPr lang="en-US" altLang="zh-CN" sz="2400" dirty="0"/>
              <a:t>MAC</a:t>
            </a:r>
            <a:r>
              <a:rPr lang="zh-CN" altLang="en-US" sz="2400" dirty="0"/>
              <a:t>地址（</a:t>
            </a:r>
            <a:r>
              <a:rPr lang="en-US" altLang="zh-CN" sz="2400" dirty="0"/>
              <a:t>48</a:t>
            </a:r>
            <a:r>
              <a:rPr lang="zh-CN" altLang="en-US" sz="2400" dirty="0"/>
              <a:t>位）</a:t>
            </a:r>
            <a:r>
              <a:rPr lang="zh-CN" altLang="en-US" sz="2400" dirty="0" smtClean="0"/>
              <a:t>。</a:t>
            </a:r>
            <a:endParaRPr lang="en-US" altLang="zh-CN" sz="2400" dirty="0" smtClean="0"/>
          </a:p>
          <a:p>
            <a:pPr>
              <a:lnSpc>
                <a:spcPct val="125000"/>
              </a:lnSpc>
            </a:pPr>
            <a:endParaRPr lang="zh-CN" altLang="en-US" sz="2400" dirty="0"/>
          </a:p>
        </p:txBody>
      </p:sp>
      <p:pic>
        <p:nvPicPr>
          <p:cNvPr id="8"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0112" y="3830794"/>
            <a:ext cx="3096344" cy="255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187624" y="4737338"/>
            <a:ext cx="4104456" cy="707886"/>
          </a:xfrm>
          <a:prstGeom prst="rect">
            <a:avLst/>
          </a:prstGeom>
          <a:solidFill>
            <a:srgbClr val="FFFF00"/>
          </a:solidFill>
          <a:effectLst>
            <a:outerShdw blurRad="50800" dist="38100" dir="2700000" algn="tl" rotWithShape="0">
              <a:prstClr val="black">
                <a:alpha val="40000"/>
              </a:prstClr>
            </a:outerShdw>
          </a:effectLst>
        </p:spPr>
        <p:txBody>
          <a:bodyPr wrap="square">
            <a:spAutoFit/>
          </a:bodyPr>
          <a:lstStyle/>
          <a:p>
            <a:pPr>
              <a:spcBef>
                <a:spcPct val="0"/>
              </a:spcBef>
            </a:pPr>
            <a:r>
              <a:rPr lang="zh-CN" altLang="en-US" sz="2000" b="1" dirty="0" smtClean="0">
                <a:solidFill>
                  <a:srgbClr val="000000"/>
                </a:solidFill>
                <a:latin typeface="+mn-lt"/>
                <a:ea typeface="+mn-ea"/>
              </a:rPr>
              <a:t>       一</a:t>
            </a:r>
            <a:r>
              <a:rPr lang="zh-CN" altLang="en-US" sz="2000" b="1" dirty="0">
                <a:solidFill>
                  <a:srgbClr val="000000"/>
                </a:solidFill>
                <a:latin typeface="+mn-lt"/>
                <a:ea typeface="+mn-ea"/>
              </a:rPr>
              <a:t>个</a:t>
            </a:r>
            <a:r>
              <a:rPr lang="en-US" altLang="zh-CN" sz="2000" b="1" dirty="0">
                <a:solidFill>
                  <a:srgbClr val="000000"/>
                </a:solidFill>
                <a:latin typeface="+mn-lt"/>
                <a:ea typeface="+mn-ea"/>
              </a:rPr>
              <a:t>AP</a:t>
            </a:r>
            <a:r>
              <a:rPr lang="zh-CN" altLang="en-US" sz="2000" b="1" dirty="0">
                <a:solidFill>
                  <a:srgbClr val="000000"/>
                </a:solidFill>
                <a:latin typeface="+mn-lt"/>
                <a:ea typeface="+mn-ea"/>
              </a:rPr>
              <a:t>可以创建多个</a:t>
            </a:r>
            <a:r>
              <a:rPr lang="en-US" altLang="zh-CN" sz="2000" b="1" dirty="0" smtClean="0">
                <a:solidFill>
                  <a:srgbClr val="000000"/>
                </a:solidFill>
                <a:latin typeface="+mn-lt"/>
                <a:ea typeface="+mn-ea"/>
              </a:rPr>
              <a:t>SSID</a:t>
            </a:r>
            <a:r>
              <a:rPr lang="zh-CN" altLang="en-US" sz="2000" b="1" dirty="0" smtClean="0">
                <a:solidFill>
                  <a:srgbClr val="000000"/>
                </a:solidFill>
                <a:latin typeface="+mn-lt"/>
                <a:ea typeface="+mn-ea"/>
              </a:rPr>
              <a:t>，每个</a:t>
            </a:r>
            <a:r>
              <a:rPr lang="en-US" altLang="zh-CN" sz="2000" b="1" dirty="0">
                <a:solidFill>
                  <a:srgbClr val="000000"/>
                </a:solidFill>
                <a:latin typeface="+mn-lt"/>
                <a:ea typeface="+mn-ea"/>
              </a:rPr>
              <a:t>SSID</a:t>
            </a:r>
            <a:r>
              <a:rPr lang="zh-CN" altLang="en-US" sz="2000" b="1" dirty="0">
                <a:solidFill>
                  <a:srgbClr val="000000"/>
                </a:solidFill>
                <a:latin typeface="+mn-lt"/>
                <a:ea typeface="+mn-ea"/>
              </a:rPr>
              <a:t>都会</a:t>
            </a:r>
            <a:r>
              <a:rPr lang="zh-CN" altLang="en-US" sz="2000" b="1" dirty="0" smtClean="0">
                <a:solidFill>
                  <a:srgbClr val="000000"/>
                </a:solidFill>
                <a:latin typeface="+mn-lt"/>
                <a:ea typeface="+mn-ea"/>
              </a:rPr>
              <a:t>对应</a:t>
            </a:r>
            <a:r>
              <a:rPr lang="zh-CN" altLang="en-US" sz="2000" b="1" dirty="0">
                <a:solidFill>
                  <a:srgbClr val="000000"/>
                </a:solidFill>
                <a:latin typeface="+mn-lt"/>
                <a:ea typeface="+mn-ea"/>
              </a:rPr>
              <a:t>多个</a:t>
            </a:r>
            <a:r>
              <a:rPr lang="zh-CN" altLang="en-US" sz="2000" b="1" dirty="0" smtClean="0">
                <a:solidFill>
                  <a:srgbClr val="000000"/>
                </a:solidFill>
                <a:latin typeface="+mn-lt"/>
                <a:ea typeface="+mn-ea"/>
              </a:rPr>
              <a:t>的</a:t>
            </a:r>
            <a:r>
              <a:rPr lang="en-US" altLang="zh-CN" sz="2000" b="1" dirty="0" smtClean="0">
                <a:solidFill>
                  <a:srgbClr val="000000"/>
                </a:solidFill>
                <a:latin typeface="+mn-lt"/>
                <a:ea typeface="+mn-ea"/>
              </a:rPr>
              <a:t>BSSID</a:t>
            </a:r>
            <a:r>
              <a:rPr lang="zh-CN" altLang="en-US" sz="2000" b="1" dirty="0" smtClean="0">
                <a:solidFill>
                  <a:srgbClr val="000000"/>
                </a:solidFill>
                <a:latin typeface="+mn-lt"/>
                <a:ea typeface="+mn-ea"/>
              </a:rPr>
              <a:t>。</a:t>
            </a:r>
            <a:endParaRPr lang="zh-CN" altLang="en-US" sz="2000" b="1" dirty="0">
              <a:solidFill>
                <a:srgbClr val="000000"/>
              </a:solidFill>
              <a:latin typeface="+mn-lt"/>
              <a:ea typeface="+mn-ea"/>
            </a:endParaRPr>
          </a:p>
        </p:txBody>
      </p:sp>
      <p:sp>
        <p:nvSpPr>
          <p:cNvPr id="10" name="Text Box 3"/>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无线</a:t>
            </a:r>
            <a:r>
              <a:rPr lang="en-US" altLang="zh-CN" sz="1200" b="0">
                <a:solidFill>
                  <a:schemeClr val="tx1"/>
                </a:solidFill>
                <a:latin typeface="Times New Roman" pitchFamily="18" charset="0"/>
                <a:ea typeface="幼圆" pitchFamily="49" charset="-122"/>
                <a:hlinkClick r:id="rId8" action="ppaction://hlinksldjump"/>
              </a:rPr>
              <a:t>LAN</a:t>
            </a:r>
            <a:endParaRPr lang="en-US" altLang="zh-CN" sz="1200" b="0">
              <a:solidFill>
                <a:schemeClr val="tx1"/>
              </a:solidFill>
              <a:latin typeface="Times New Roman" pitchFamily="18" charset="0"/>
              <a:ea typeface="幼圆" pitchFamily="49" charset="-122"/>
            </a:endParaRPr>
          </a:p>
        </p:txBody>
      </p:sp>
      <p:sp>
        <p:nvSpPr>
          <p:cNvPr id="11"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950630201"/>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地址案例</a:t>
            </a:r>
            <a:r>
              <a:rPr lang="en-US" altLang="zh-CN" smtClean="0">
                <a:latin typeface="华文新魏" pitchFamily="2" charset="-122"/>
              </a:rPr>
              <a:t>1</a:t>
            </a:r>
            <a:endParaRPr lang="zh-CN" altLang="en-US" smtClean="0">
              <a:latin typeface="华文新魏" pitchFamily="2" charset="-122"/>
            </a:endParaRPr>
          </a:p>
        </p:txBody>
      </p:sp>
      <p:sp>
        <p:nvSpPr>
          <p:cNvPr id="161795" name="Text Box 3"/>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179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161797" name="Picture 6"/>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827088" y="2852738"/>
            <a:ext cx="7996237"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地址案例</a:t>
            </a:r>
            <a:r>
              <a:rPr lang="en-US" altLang="zh-CN" smtClean="0">
                <a:latin typeface="华文新魏" pitchFamily="2" charset="-122"/>
              </a:rPr>
              <a:t>2</a:t>
            </a:r>
            <a:endParaRPr lang="zh-CN" altLang="en-US" smtClean="0">
              <a:latin typeface="华文新魏" pitchFamily="2" charset="-122"/>
            </a:endParaRPr>
          </a:p>
        </p:txBody>
      </p:sp>
      <p:sp>
        <p:nvSpPr>
          <p:cNvPr id="1628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28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pic>
        <p:nvPicPr>
          <p:cNvPr id="162821"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684213" y="1700213"/>
            <a:ext cx="40322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22" name="Picture 7"/>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4859338" y="3141663"/>
            <a:ext cx="3959225"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23" name="Picture 8"/>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684213" y="4581525"/>
            <a:ext cx="4103687"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6057" name="Freeform 9"/>
          <p:cNvSpPr>
            <a:spLocks/>
          </p:cNvSpPr>
          <p:nvPr/>
        </p:nvSpPr>
        <p:spPr bwMode="gray">
          <a:xfrm rot="3410747">
            <a:off x="5064919" y="1928019"/>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
        <p:nvSpPr>
          <p:cNvPr id="1026058" name="Freeform 10"/>
          <p:cNvSpPr>
            <a:spLocks/>
          </p:cNvSpPr>
          <p:nvPr/>
        </p:nvSpPr>
        <p:spPr bwMode="gray">
          <a:xfrm rot="-12346651">
            <a:off x="5148263" y="4652963"/>
            <a:ext cx="1466850" cy="1157287"/>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p:txBody>
          <a:bodyPr/>
          <a:lstStyle/>
          <a:p>
            <a:pPr eaLnBrk="1" hangingPunct="1">
              <a:defRPr/>
            </a:pPr>
            <a:r>
              <a:rPr lang="zh-CN" altLang="en-US" smtClean="0"/>
              <a:t>管理帧和控制帧</a:t>
            </a:r>
          </a:p>
        </p:txBody>
      </p:sp>
      <p:sp>
        <p:nvSpPr>
          <p:cNvPr id="1638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384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1027079" name="Rectangle 7"/>
          <p:cNvSpPr>
            <a:spLocks noGrp="1" noChangeArrowheads="1"/>
          </p:cNvSpPr>
          <p:nvPr>
            <p:ph type="body" idx="1"/>
          </p:nvPr>
        </p:nvSpPr>
        <p:spPr>
          <a:xfrm>
            <a:off x="809625" y="1773238"/>
            <a:ext cx="7958138" cy="2232025"/>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管理帧</a:t>
            </a:r>
          </a:p>
          <a:p>
            <a:pPr lvl="1" eaLnBrk="1" hangingPunct="1">
              <a:lnSpc>
                <a:spcPct val="110000"/>
              </a:lnSpc>
              <a:defRPr/>
            </a:pPr>
            <a:r>
              <a:rPr lang="zh-CN" altLang="en-US" sz="2000" dirty="0" smtClean="0"/>
              <a:t>管理帧无需一个基站地址外，其它与数据帧类似。</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控制帧</a:t>
            </a:r>
          </a:p>
          <a:p>
            <a:pPr lvl="1" eaLnBrk="1" hangingPunct="1">
              <a:lnSpc>
                <a:spcPct val="110000"/>
              </a:lnSpc>
              <a:defRPr/>
            </a:pPr>
            <a:r>
              <a:rPr lang="zh-CN" altLang="en-US" sz="2000" smtClean="0"/>
              <a:t>控制帧除仅有一或两个地址字段，无数据字段和序号字段，其它与数据帧类似。</a:t>
            </a:r>
          </a:p>
        </p:txBody>
      </p:sp>
      <p:pic>
        <p:nvPicPr>
          <p:cNvPr id="163846" name="Picture 8"/>
          <p:cNvPicPr>
            <a:picLocks noChangeAspect="1" noChangeArrowheads="1"/>
          </p:cNvPicPr>
          <p:nvPr/>
        </p:nvPicPr>
        <p:blipFill>
          <a:blip r:embed="rId7">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827088" y="4076700"/>
            <a:ext cx="77057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1945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19460" name="Rectangle 5"/>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：在纯</a:t>
            </a:r>
            <a:r>
              <a:rPr lang="en-US" altLang="zh-CN" sz="2400" smtClean="0"/>
              <a:t>ALOHA</a:t>
            </a:r>
            <a:r>
              <a:rPr lang="zh-CN" altLang="en-US" sz="2400" smtClean="0"/>
              <a:t>系统中，网络负载一定不能超过</a:t>
            </a:r>
            <a:r>
              <a:rPr lang="en-US" altLang="zh-CN" sz="2400" smtClean="0"/>
              <a:t>0.5</a:t>
            </a:r>
            <a:r>
              <a:rPr lang="zh-CN" altLang="en-US" sz="2400" smtClean="0"/>
              <a:t>（当</a:t>
            </a:r>
            <a:r>
              <a:rPr lang="en-US" altLang="zh-CN" sz="2400" smtClean="0"/>
              <a:t>G=0.5</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0.184</a:t>
            </a:r>
            <a:r>
              <a:rPr lang="zh-CN" altLang="en-US" sz="2400" smtClean="0"/>
              <a:t>）。</a:t>
            </a:r>
          </a:p>
        </p:txBody>
      </p:sp>
      <p:pic>
        <p:nvPicPr>
          <p:cNvPr id="19461" name="Picture 6" descr="4-03"/>
          <p:cNvPicPr>
            <a:picLocks noChangeAspect="1" noChangeArrowheads="1"/>
          </p:cNvPicPr>
          <p:nvPr/>
        </p:nvPicPr>
        <p:blipFill>
          <a:blip r:embed="rId5">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55048" name="Freeform 8"/>
          <p:cNvSpPr>
            <a:spLocks/>
          </p:cNvSpPr>
          <p:nvPr/>
        </p:nvSpPr>
        <p:spPr bwMode="auto">
          <a:xfrm>
            <a:off x="2051050" y="3500438"/>
            <a:ext cx="5905500" cy="936625"/>
          </a:xfrm>
          <a:custGeom>
            <a:avLst/>
            <a:gdLst>
              <a:gd name="T0" fmla="*/ 0 w 3720"/>
              <a:gd name="T1" fmla="*/ 2147483647 h 590"/>
              <a:gd name="T2" fmla="*/ 2147483647 w 3720"/>
              <a:gd name="T3" fmla="*/ 2147483647 h 590"/>
              <a:gd name="T4" fmla="*/ 2147483647 w 3720"/>
              <a:gd name="T5" fmla="*/ 2147483647 h 590"/>
              <a:gd name="T6" fmla="*/ 2147483647 w 3720"/>
              <a:gd name="T7" fmla="*/ 0 h 590"/>
              <a:gd name="T8" fmla="*/ 2147483647 w 3720"/>
              <a:gd name="T9" fmla="*/ 2147483647 h 590"/>
              <a:gd name="T10" fmla="*/ 2147483647 w 3720"/>
              <a:gd name="T11" fmla="*/ 2147483647 h 590"/>
              <a:gd name="T12" fmla="*/ 2147483647 w 3720"/>
              <a:gd name="T13" fmla="*/ 2147483647 h 590"/>
              <a:gd name="T14" fmla="*/ 2147483647 w 3720"/>
              <a:gd name="T15" fmla="*/ 2147483647 h 5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590">
                <a:moveTo>
                  <a:pt x="0" y="590"/>
                </a:moveTo>
                <a:cubicBezTo>
                  <a:pt x="19" y="518"/>
                  <a:pt x="38" y="446"/>
                  <a:pt x="91" y="363"/>
                </a:cubicBezTo>
                <a:cubicBezTo>
                  <a:pt x="144" y="280"/>
                  <a:pt x="227" y="151"/>
                  <a:pt x="318" y="91"/>
                </a:cubicBezTo>
                <a:cubicBezTo>
                  <a:pt x="409" y="31"/>
                  <a:pt x="514" y="0"/>
                  <a:pt x="635" y="0"/>
                </a:cubicBezTo>
                <a:cubicBezTo>
                  <a:pt x="756" y="0"/>
                  <a:pt x="810" y="23"/>
                  <a:pt x="1044" y="91"/>
                </a:cubicBezTo>
                <a:cubicBezTo>
                  <a:pt x="1278" y="159"/>
                  <a:pt x="1747" y="333"/>
                  <a:pt x="2042" y="409"/>
                </a:cubicBezTo>
                <a:cubicBezTo>
                  <a:pt x="2337" y="485"/>
                  <a:pt x="2533" y="522"/>
                  <a:pt x="2813" y="545"/>
                </a:cubicBezTo>
                <a:cubicBezTo>
                  <a:pt x="3093" y="568"/>
                  <a:pt x="3406" y="556"/>
                  <a:pt x="3720" y="545"/>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5048"/>
                                        </p:tgtEl>
                                        <p:attrNameLst>
                                          <p:attrName>style.visibility</p:attrName>
                                        </p:attrNameLst>
                                      </p:cBhvr>
                                      <p:to>
                                        <p:strVal val="visible"/>
                                      </p:to>
                                    </p:set>
                                    <p:animEffect transition="in" filter="wipe(left)">
                                      <p:cBhvr>
                                        <p:cTn id="7" dur="1000"/>
                                        <p:tgtEl>
                                          <p:spTgt spid="85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eaLnBrk="1" hangingPunct="1">
              <a:defRPr/>
            </a:pPr>
            <a:r>
              <a:rPr lang="zh-CN" altLang="en-US" smtClean="0"/>
              <a:t>基本服务集</a:t>
            </a:r>
            <a:br>
              <a:rPr lang="zh-CN" altLang="en-US" smtClean="0"/>
            </a:br>
            <a:r>
              <a:rPr lang="zh-CN" altLang="en-US" sz="2800" smtClean="0"/>
              <a:t>（</a:t>
            </a:r>
            <a:r>
              <a:rPr lang="en-US" altLang="zh-CN" sz="2800" b="1" smtClean="0"/>
              <a:t>BSS</a:t>
            </a:r>
            <a:r>
              <a:rPr lang="zh-CN" altLang="en-US" sz="2800" b="1" smtClean="0"/>
              <a:t>）</a:t>
            </a:r>
            <a:endParaRPr lang="zh-CN" altLang="en-US" sz="2800" smtClean="0"/>
          </a:p>
        </p:txBody>
      </p:sp>
      <p:sp>
        <p:nvSpPr>
          <p:cNvPr id="1648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48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164869" name="Rectangle 5"/>
          <p:cNvSpPr>
            <a:spLocks noGrp="1" noChangeArrowheads="1"/>
          </p:cNvSpPr>
          <p:nvPr>
            <p:ph type="body" idx="1"/>
          </p:nvPr>
        </p:nvSpPr>
        <p:spPr>
          <a:xfrm>
            <a:off x="1185863" y="5157788"/>
            <a:ext cx="7273925" cy="503237"/>
          </a:xfrm>
        </p:spPr>
        <p:txBody>
          <a:bodyPr/>
          <a:lstStyle/>
          <a:p>
            <a:pPr eaLnBrk="1" hangingPunct="1">
              <a:buFont typeface="Wingdings" pitchFamily="2" charset="2"/>
              <a:buNone/>
            </a:pPr>
            <a:r>
              <a:rPr lang="en-US" altLang="zh-CN" sz="2400" dirty="0" smtClean="0"/>
              <a:t>ad hoc Network</a:t>
            </a:r>
            <a:r>
              <a:rPr lang="zh-CN" altLang="en-US" sz="2400" dirty="0" smtClean="0"/>
              <a:t>模式                 </a:t>
            </a:r>
            <a:r>
              <a:rPr lang="en-US" altLang="zh-CN" sz="2400" dirty="0" smtClean="0"/>
              <a:t>infrastructure</a:t>
            </a:r>
            <a:r>
              <a:rPr lang="zh-CN" altLang="en-US" sz="2400" dirty="0" smtClean="0"/>
              <a:t>模式</a:t>
            </a:r>
          </a:p>
        </p:txBody>
      </p:sp>
      <p:pic>
        <p:nvPicPr>
          <p:cNvPr id="164870" name="Picture 7"/>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684213" y="2349500"/>
            <a:ext cx="8053387"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3436" y="1765265"/>
            <a:ext cx="8211544" cy="1015663"/>
          </a:xfrm>
          <a:prstGeom prst="rect">
            <a:avLst/>
          </a:prstGeom>
          <a:noFill/>
        </p:spPr>
        <p:txBody>
          <a:bodyPr wrap="square" rtlCol="0">
            <a:spAutoFit/>
          </a:bodyPr>
          <a:lstStyle/>
          <a:p>
            <a:r>
              <a:rPr lang="zh-CN" altLang="en-US" sz="2000" b="1" dirty="0" smtClean="0">
                <a:latin typeface="+mn-lt"/>
                <a:ea typeface="+mn-ea"/>
              </a:rPr>
              <a:t>       无线路由器是</a:t>
            </a:r>
            <a:r>
              <a:rPr lang="zh-CN" altLang="en-US" sz="2000" b="1" dirty="0" smtClean="0">
                <a:solidFill>
                  <a:srgbClr val="FF0000"/>
                </a:solidFill>
                <a:latin typeface="+mn-lt"/>
                <a:ea typeface="+mn-ea"/>
              </a:rPr>
              <a:t>胖</a:t>
            </a:r>
            <a:r>
              <a:rPr lang="en-US" altLang="zh-CN" sz="2000" b="1" dirty="0" smtClean="0">
                <a:solidFill>
                  <a:srgbClr val="FF0000"/>
                </a:solidFill>
                <a:latin typeface="+mn-lt"/>
                <a:ea typeface="+mn-ea"/>
              </a:rPr>
              <a:t>AP</a:t>
            </a:r>
            <a:r>
              <a:rPr lang="zh-CN" altLang="en-US" sz="2000" b="1" dirty="0">
                <a:latin typeface="+mn-lt"/>
                <a:ea typeface="+mn-ea"/>
              </a:rPr>
              <a:t>：功能</a:t>
            </a:r>
            <a:r>
              <a:rPr lang="zh-CN" altLang="en-US" sz="2000" b="1" dirty="0" smtClean="0">
                <a:latin typeface="+mn-lt"/>
                <a:ea typeface="+mn-ea"/>
              </a:rPr>
              <a:t>全面。除了无线接入</a:t>
            </a:r>
            <a:r>
              <a:rPr lang="zh-CN" altLang="en-US" sz="2000" b="1" dirty="0">
                <a:latin typeface="+mn-lt"/>
                <a:ea typeface="+mn-ea"/>
              </a:rPr>
              <a:t>功能外，一般还同时具备</a:t>
            </a:r>
            <a:r>
              <a:rPr lang="en-US" altLang="zh-CN" sz="2000" b="1" dirty="0">
                <a:latin typeface="+mn-lt"/>
                <a:ea typeface="+mn-ea"/>
              </a:rPr>
              <a:t>WAN</a:t>
            </a:r>
            <a:r>
              <a:rPr lang="zh-CN" altLang="en-US" sz="2000" b="1" dirty="0">
                <a:latin typeface="+mn-lt"/>
                <a:ea typeface="+mn-ea"/>
              </a:rPr>
              <a:t>、</a:t>
            </a:r>
            <a:r>
              <a:rPr lang="en-US" altLang="zh-CN" sz="2000" b="1" dirty="0">
                <a:latin typeface="+mn-lt"/>
                <a:ea typeface="+mn-ea"/>
              </a:rPr>
              <a:t>LAN</a:t>
            </a:r>
            <a:r>
              <a:rPr lang="zh-CN" altLang="en-US" sz="2000" b="1" dirty="0">
                <a:latin typeface="+mn-lt"/>
                <a:ea typeface="+mn-ea"/>
              </a:rPr>
              <a:t>端口，支持</a:t>
            </a:r>
            <a:r>
              <a:rPr lang="en-US" altLang="zh-CN" sz="2000" b="1" dirty="0">
                <a:latin typeface="+mn-lt"/>
                <a:ea typeface="+mn-ea"/>
              </a:rPr>
              <a:t>DHCP</a:t>
            </a:r>
            <a:r>
              <a:rPr lang="zh-CN" altLang="en-US" sz="2000" b="1" dirty="0">
                <a:latin typeface="+mn-lt"/>
                <a:ea typeface="+mn-ea"/>
              </a:rPr>
              <a:t>服务器、</a:t>
            </a:r>
            <a:r>
              <a:rPr lang="en-US" altLang="zh-CN" sz="2000" b="1" dirty="0">
                <a:latin typeface="+mn-lt"/>
                <a:ea typeface="+mn-ea"/>
              </a:rPr>
              <a:t>DNS</a:t>
            </a:r>
            <a:r>
              <a:rPr lang="zh-CN" altLang="en-US" sz="2000" b="1" dirty="0">
                <a:latin typeface="+mn-lt"/>
                <a:ea typeface="+mn-ea"/>
              </a:rPr>
              <a:t>和</a:t>
            </a:r>
            <a:r>
              <a:rPr lang="en-US" altLang="zh-CN" sz="2000" b="1" dirty="0">
                <a:latin typeface="+mn-lt"/>
                <a:ea typeface="+mn-ea"/>
              </a:rPr>
              <a:t>MAC</a:t>
            </a:r>
            <a:r>
              <a:rPr lang="zh-CN" altLang="en-US" sz="2000" b="1" dirty="0">
                <a:latin typeface="+mn-lt"/>
                <a:ea typeface="+mn-ea"/>
              </a:rPr>
              <a:t>地址克隆、</a:t>
            </a:r>
            <a:r>
              <a:rPr lang="en-US" altLang="zh-CN" sz="2000" b="1" dirty="0">
                <a:latin typeface="+mn-lt"/>
                <a:ea typeface="+mn-ea"/>
              </a:rPr>
              <a:t>×××</a:t>
            </a:r>
            <a:r>
              <a:rPr lang="zh-CN" altLang="en-US" sz="2000" b="1" dirty="0">
                <a:latin typeface="+mn-lt"/>
                <a:ea typeface="+mn-ea"/>
              </a:rPr>
              <a:t>接入、防火墙等安全功能。</a:t>
            </a:r>
          </a:p>
        </p:txBody>
      </p:sp>
      <p:sp>
        <p:nvSpPr>
          <p:cNvPr id="2" name="标题 1"/>
          <p:cNvSpPr>
            <a:spLocks noGrp="1"/>
          </p:cNvSpPr>
          <p:nvPr>
            <p:ph type="title"/>
          </p:nvPr>
        </p:nvSpPr>
        <p:spPr>
          <a:xfrm>
            <a:off x="1403350" y="476250"/>
            <a:ext cx="6192986" cy="1008063"/>
          </a:xfrm>
        </p:spPr>
        <p:txBody>
          <a:bodyPr/>
          <a:lstStyle/>
          <a:p>
            <a:r>
              <a:rPr lang="zh-CN" altLang="en-US" dirty="0" smtClean="0"/>
              <a:t>例</a:t>
            </a:r>
            <a:r>
              <a:rPr lang="en-US" altLang="zh-CN" dirty="0" smtClean="0"/>
              <a:t>:</a:t>
            </a:r>
            <a:r>
              <a:rPr lang="zh-CN" altLang="en-US" dirty="0" smtClean="0"/>
              <a:t>无线路由器连接模式</a:t>
            </a:r>
            <a:endParaRPr lang="zh-CN" altLang="en-US" dirty="0"/>
          </a:p>
        </p:txBody>
      </p:sp>
      <p:pic>
        <p:nvPicPr>
          <p:cNvPr id="4"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3552" y="2924944"/>
            <a:ext cx="5148808" cy="32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8"/>
          <p:cNvSpPr>
            <a:spLocks noChangeArrowheads="1"/>
          </p:cNvSpPr>
          <p:nvPr/>
        </p:nvSpPr>
        <p:spPr bwMode="auto">
          <a:xfrm>
            <a:off x="1115616" y="1628800"/>
            <a:ext cx="3600400" cy="1152128"/>
          </a:xfrm>
          <a:prstGeom prst="wedgeRoundRectCallout">
            <a:avLst>
              <a:gd name="adj1" fmla="val 63115"/>
              <a:gd name="adj2" fmla="val 114724"/>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a:t>
            </a:r>
            <a:r>
              <a:rPr lang="zh-CN" altLang="en-US" sz="1600" b="1" dirty="0" smtClean="0">
                <a:solidFill>
                  <a:srgbClr val="FF0000"/>
                </a:solidFill>
                <a:latin typeface="+mn-lt"/>
                <a:ea typeface="+mn-ea"/>
              </a:rPr>
              <a:t>无线路由器</a:t>
            </a:r>
            <a:r>
              <a:rPr lang="zh-CN" altLang="en-US" sz="1600" b="1" dirty="0" smtClean="0">
                <a:latin typeface="+mn-lt"/>
                <a:ea typeface="+mn-ea"/>
              </a:rPr>
              <a:t>是带路由功能的无线</a:t>
            </a:r>
            <a:r>
              <a:rPr lang="en-US" altLang="zh-CN" sz="1600" b="1" dirty="0" smtClean="0">
                <a:latin typeface="+mn-lt"/>
                <a:ea typeface="+mn-ea"/>
              </a:rPr>
              <a:t>AP</a:t>
            </a:r>
            <a:r>
              <a:rPr lang="zh-CN" altLang="en-US" sz="1600" b="1" dirty="0" smtClean="0">
                <a:latin typeface="+mn-lt"/>
                <a:ea typeface="+mn-ea"/>
              </a:rPr>
              <a:t>（路由器</a:t>
            </a:r>
            <a:r>
              <a:rPr lang="en-US" altLang="zh-CN" sz="1600" b="1" dirty="0" smtClean="0">
                <a:latin typeface="+mn-lt"/>
                <a:ea typeface="+mn-ea"/>
              </a:rPr>
              <a:t>+</a:t>
            </a:r>
            <a:r>
              <a:rPr lang="zh-CN" altLang="en-US" sz="1600" b="1" dirty="0" smtClean="0">
                <a:latin typeface="+mn-lt"/>
                <a:ea typeface="+mn-ea"/>
              </a:rPr>
              <a:t>交换机</a:t>
            </a:r>
            <a:r>
              <a:rPr lang="en-US" altLang="zh-CN" sz="1600" b="1" dirty="0" smtClean="0">
                <a:latin typeface="+mn-lt"/>
                <a:ea typeface="+mn-ea"/>
              </a:rPr>
              <a:t>+</a:t>
            </a:r>
            <a:r>
              <a:rPr lang="zh-CN" altLang="en-US" sz="1600" b="1" dirty="0" smtClean="0">
                <a:latin typeface="+mn-lt"/>
                <a:ea typeface="+mn-ea"/>
              </a:rPr>
              <a:t>无线</a:t>
            </a:r>
            <a:r>
              <a:rPr lang="en-US" altLang="zh-CN" sz="1600" b="1" dirty="0" smtClean="0">
                <a:latin typeface="+mn-lt"/>
                <a:ea typeface="+mn-ea"/>
              </a:rPr>
              <a:t>AP</a:t>
            </a:r>
            <a:r>
              <a:rPr lang="zh-CN" altLang="en-US" sz="1600" b="1" dirty="0" smtClean="0">
                <a:latin typeface="+mn-lt"/>
                <a:ea typeface="+mn-ea"/>
              </a:rPr>
              <a:t>），可以直接和宽带</a:t>
            </a:r>
            <a:r>
              <a:rPr lang="en-US" altLang="zh-CN" sz="1600" b="1" dirty="0" smtClean="0">
                <a:latin typeface="+mn-lt"/>
                <a:ea typeface="+mn-ea"/>
              </a:rPr>
              <a:t>Modem</a:t>
            </a:r>
            <a:r>
              <a:rPr lang="zh-CN" altLang="en-US" sz="1600" b="1" dirty="0" smtClean="0">
                <a:latin typeface="+mn-lt"/>
                <a:ea typeface="+mn-ea"/>
              </a:rPr>
              <a:t>连接拨号上网。适用于家庭或接入用户较少的场合。 </a:t>
            </a:r>
            <a:endParaRPr lang="zh-CN" altLang="en-US" sz="1600" b="1" dirty="0">
              <a:latin typeface="+mn-lt"/>
              <a:ea typeface="+mn-ea"/>
            </a:endParaRPr>
          </a:p>
        </p:txBody>
      </p:sp>
      <p:sp>
        <p:nvSpPr>
          <p:cNvPr id="7" name="AutoShape 8"/>
          <p:cNvSpPr>
            <a:spLocks noChangeArrowheads="1"/>
          </p:cNvSpPr>
          <p:nvPr/>
        </p:nvSpPr>
        <p:spPr bwMode="auto">
          <a:xfrm>
            <a:off x="2015952" y="5017366"/>
            <a:ext cx="2844080" cy="1152128"/>
          </a:xfrm>
          <a:prstGeom prst="wedgeRoundRectCallout">
            <a:avLst>
              <a:gd name="adj1" fmla="val 71800"/>
              <a:gd name="adj2" fmla="val 8902"/>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a:t>
            </a:r>
            <a:r>
              <a:rPr lang="en-US" altLang="zh-CN" sz="1600" b="1" dirty="0">
                <a:solidFill>
                  <a:srgbClr val="FF0000"/>
                </a:solidFill>
                <a:latin typeface="+mn-lt"/>
                <a:ea typeface="+mn-ea"/>
              </a:rPr>
              <a:t>STA(Station)</a:t>
            </a:r>
            <a:r>
              <a:rPr lang="zh-CN" altLang="en-US" sz="1600" b="1" dirty="0" smtClean="0">
                <a:solidFill>
                  <a:srgbClr val="FF0000"/>
                </a:solidFill>
                <a:latin typeface="+mn-lt"/>
                <a:ea typeface="+mn-ea"/>
              </a:rPr>
              <a:t>站点</a:t>
            </a:r>
            <a:r>
              <a:rPr lang="zh-CN" altLang="en-US" sz="1600" b="1" dirty="0">
                <a:latin typeface="+mn-lt"/>
                <a:ea typeface="+mn-ea"/>
              </a:rPr>
              <a:t>是</a:t>
            </a:r>
            <a:r>
              <a:rPr lang="zh-CN" altLang="en-US" sz="1600" b="1" dirty="0" smtClean="0">
                <a:latin typeface="+mn-lt"/>
                <a:ea typeface="+mn-ea"/>
              </a:rPr>
              <a:t>指连接</a:t>
            </a:r>
            <a:r>
              <a:rPr lang="zh-CN" altLang="en-US" sz="1600" b="1" dirty="0">
                <a:latin typeface="+mn-lt"/>
                <a:ea typeface="+mn-ea"/>
              </a:rPr>
              <a:t>到</a:t>
            </a:r>
            <a:r>
              <a:rPr lang="zh-CN" altLang="en-US" sz="1600" b="1" dirty="0" smtClean="0">
                <a:latin typeface="+mn-lt"/>
                <a:ea typeface="+mn-ea"/>
              </a:rPr>
              <a:t>无线</a:t>
            </a:r>
            <a:r>
              <a:rPr lang="en-US" altLang="zh-CN" sz="1600" b="1" dirty="0" smtClean="0">
                <a:latin typeface="+mn-lt"/>
                <a:ea typeface="+mn-ea"/>
              </a:rPr>
              <a:t>LAN</a:t>
            </a:r>
            <a:r>
              <a:rPr lang="zh-CN" altLang="en-US" sz="1600" b="1" dirty="0" smtClean="0">
                <a:latin typeface="+mn-lt"/>
                <a:ea typeface="+mn-ea"/>
              </a:rPr>
              <a:t>的</a:t>
            </a:r>
            <a:r>
              <a:rPr lang="zh-CN" altLang="en-US" sz="1600" b="1" dirty="0">
                <a:latin typeface="+mn-lt"/>
                <a:ea typeface="+mn-ea"/>
              </a:rPr>
              <a:t>每个</a:t>
            </a:r>
            <a:r>
              <a:rPr lang="zh-CN" altLang="en-US" sz="1600" b="1" dirty="0" smtClean="0">
                <a:latin typeface="+mn-lt"/>
                <a:ea typeface="+mn-ea"/>
              </a:rPr>
              <a:t>终端（如</a:t>
            </a:r>
            <a:r>
              <a:rPr lang="zh-CN" altLang="en-US" sz="1600" b="1" dirty="0">
                <a:latin typeface="+mn-lt"/>
                <a:ea typeface="+mn-ea"/>
              </a:rPr>
              <a:t>笔记本电脑、</a:t>
            </a:r>
            <a:r>
              <a:rPr lang="en-US" altLang="zh-CN" sz="1600" b="1" dirty="0">
                <a:latin typeface="+mn-lt"/>
                <a:ea typeface="+mn-ea"/>
              </a:rPr>
              <a:t>PDA</a:t>
            </a:r>
            <a:r>
              <a:rPr lang="zh-CN" altLang="en-US" sz="1600" b="1" dirty="0">
                <a:latin typeface="+mn-lt"/>
                <a:ea typeface="+mn-ea"/>
              </a:rPr>
              <a:t>和其他联网用户</a:t>
            </a:r>
            <a:r>
              <a:rPr lang="zh-CN" altLang="en-US" sz="1600" b="1" dirty="0" smtClean="0">
                <a:latin typeface="+mn-lt"/>
                <a:ea typeface="+mn-ea"/>
              </a:rPr>
              <a:t>设备）。 </a:t>
            </a:r>
            <a:endParaRPr lang="zh-CN" altLang="en-US" sz="1600" b="1" dirty="0">
              <a:latin typeface="+mn-lt"/>
              <a:ea typeface="+mn-ea"/>
            </a:endParaRPr>
          </a:p>
        </p:txBody>
      </p:sp>
      <p:sp>
        <p:nvSpPr>
          <p:cNvPr id="8" name="Text Box 3"/>
          <p:cNvSpPr txBox="1">
            <a:spLocks noChangeArrowheads="1"/>
          </p:cNvSpPr>
          <p:nvPr/>
        </p:nvSpPr>
        <p:spPr bwMode="auto">
          <a:xfrm>
            <a:off x="1346200" y="87313"/>
            <a:ext cx="610612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无线</a:t>
            </a:r>
            <a:r>
              <a:rPr lang="en-US" altLang="zh-CN" sz="1200" b="0" dirty="0">
                <a:solidFill>
                  <a:schemeClr val="tx1"/>
                </a:solidFill>
                <a:latin typeface="Times New Roman" pitchFamily="18" charset="0"/>
                <a:ea typeface="幼圆" pitchFamily="49" charset="-122"/>
                <a:hlinkClick r:id="rId7" action="ppaction://hlinksldjump"/>
              </a:rPr>
              <a:t>LAN</a:t>
            </a:r>
            <a:endParaRPr lang="en-US" altLang="zh-CN" sz="1200" b="0" dirty="0">
              <a:solidFill>
                <a:schemeClr val="tx1"/>
              </a:solidFill>
              <a:latin typeface="Times New Roman" pitchFamily="18" charset="0"/>
              <a:ea typeface="幼圆" pitchFamily="49" charset="-122"/>
            </a:endParaRPr>
          </a:p>
        </p:txBody>
      </p:sp>
      <p:sp>
        <p:nvSpPr>
          <p:cNvPr id="9"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Tree>
    <p:extLst>
      <p:ext uri="{BB962C8B-B14F-4D97-AF65-F5344CB8AC3E}">
        <p14:creationId xmlns:p14="http://schemas.microsoft.com/office/powerpoint/2010/main" val="132589538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5891" name="Text Box 3"/>
          <p:cNvSpPr txBox="1">
            <a:spLocks noChangeArrowheads="1"/>
          </p:cNvSpPr>
          <p:nvPr/>
        </p:nvSpPr>
        <p:spPr bwMode="auto">
          <a:xfrm>
            <a:off x="1346200" y="87313"/>
            <a:ext cx="610612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无线</a:t>
            </a:r>
            <a:r>
              <a:rPr lang="en-US" altLang="zh-CN" sz="1200" b="0" dirty="0">
                <a:solidFill>
                  <a:schemeClr val="tx1"/>
                </a:solidFill>
                <a:latin typeface="Times New Roman" pitchFamily="18" charset="0"/>
                <a:ea typeface="幼圆" pitchFamily="49" charset="-122"/>
                <a:hlinkClick r:id="rId6" action="ppaction://hlinksldjump"/>
              </a:rPr>
              <a:t>LAN</a:t>
            </a:r>
            <a:endParaRPr lang="en-US" altLang="zh-CN" sz="1200" b="0" dirty="0">
              <a:solidFill>
                <a:schemeClr val="tx1"/>
              </a:solidFill>
              <a:latin typeface="Times New Roman" pitchFamily="18" charset="0"/>
              <a:ea typeface="幼圆" pitchFamily="49" charset="-122"/>
            </a:endParaRPr>
          </a:p>
        </p:txBody>
      </p:sp>
      <p:sp>
        <p:nvSpPr>
          <p:cNvPr id="16589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102912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800" dirty="0" smtClean="0">
                <a:solidFill>
                  <a:srgbClr val="FF0000"/>
                </a:solidFill>
                <a:effectLst>
                  <a:outerShdw blurRad="38100" dist="38100" dir="2700000" algn="tl">
                    <a:srgbClr val="C0C0C0"/>
                  </a:outerShdw>
                </a:effectLst>
              </a:rPr>
              <a:t>身份确认服务（鉴别）</a:t>
            </a:r>
          </a:p>
          <a:p>
            <a:pPr lvl="1" eaLnBrk="1" hangingPunct="1">
              <a:defRPr/>
            </a:pPr>
            <a:r>
              <a:rPr lang="zh-CN" altLang="en-US" sz="2400" dirty="0" smtClean="0"/>
              <a:t>提供站点与</a:t>
            </a:r>
            <a:r>
              <a:rPr lang="en-US" altLang="zh-CN" sz="2400" dirty="0" smtClean="0"/>
              <a:t>AP</a:t>
            </a:r>
            <a:r>
              <a:rPr lang="zh-CN" altLang="en-US" sz="2400" dirty="0" smtClean="0"/>
              <a:t>连接身份识别。</a:t>
            </a:r>
          </a:p>
          <a:p>
            <a:pPr eaLnBrk="1" hangingPunct="1">
              <a:defRPr/>
            </a:pPr>
            <a:r>
              <a:rPr lang="zh-CN" altLang="en-US" sz="2800" dirty="0" smtClean="0">
                <a:solidFill>
                  <a:srgbClr val="FF0000"/>
                </a:solidFill>
                <a:effectLst>
                  <a:outerShdw blurRad="38100" dist="38100" dir="2700000" algn="tl">
                    <a:srgbClr val="C0C0C0"/>
                  </a:outerShdw>
                </a:effectLst>
              </a:rPr>
              <a:t>取消身份确认服务</a:t>
            </a:r>
          </a:p>
          <a:p>
            <a:pPr lvl="1" eaLnBrk="1" hangingPunct="1">
              <a:defRPr/>
            </a:pPr>
            <a:r>
              <a:rPr lang="zh-CN" altLang="en-US" sz="2400" dirty="0" smtClean="0"/>
              <a:t>已完成工作的站点可用此服务来取消身份认证，一旦取消后连接也同时取消。</a:t>
            </a:r>
          </a:p>
          <a:p>
            <a:pPr eaLnBrk="1" hangingPunct="1">
              <a:defRPr/>
            </a:pPr>
            <a:r>
              <a:rPr lang="zh-CN" altLang="en-US" sz="2800" dirty="0" smtClean="0">
                <a:solidFill>
                  <a:srgbClr val="FF0000"/>
                </a:solidFill>
                <a:effectLst>
                  <a:outerShdw blurRad="38100" dist="38100" dir="2700000" algn="tl">
                    <a:srgbClr val="C0C0C0"/>
                  </a:outerShdw>
                </a:effectLst>
              </a:rPr>
              <a:t>隐密性服务</a:t>
            </a:r>
          </a:p>
          <a:p>
            <a:pPr lvl="1" eaLnBrk="1" hangingPunct="1">
              <a:defRPr/>
            </a:pPr>
            <a:r>
              <a:rPr lang="zh-CN" altLang="en-US" sz="2400" dirty="0" smtClean="0"/>
              <a:t>隐密性服务的主要功能，就是提供一套隐密性服务的算法（</a:t>
            </a:r>
            <a:r>
              <a:rPr lang="en-US" altLang="zh-CN" sz="2400" dirty="0" smtClean="0"/>
              <a:t>WPA2</a:t>
            </a:r>
            <a:r>
              <a:rPr lang="zh-CN" altLang="en-US" sz="2400" dirty="0" smtClean="0"/>
              <a:t>）将数据进行加密和解密。</a:t>
            </a:r>
          </a:p>
          <a:p>
            <a:pPr eaLnBrk="1" hangingPunct="1">
              <a:defRPr/>
            </a:pPr>
            <a:r>
              <a:rPr lang="zh-CN" altLang="en-US" sz="2800" dirty="0" smtClean="0">
                <a:solidFill>
                  <a:srgbClr val="FF0000"/>
                </a:solidFill>
                <a:effectLst>
                  <a:outerShdw blurRad="38100" dist="38100" dir="2700000" algn="tl">
                    <a:srgbClr val="C0C0C0"/>
                  </a:outerShdw>
                </a:effectLst>
              </a:rPr>
              <a:t>数据传输</a:t>
            </a:r>
          </a:p>
          <a:p>
            <a:pPr lvl="1" eaLnBrk="1" hangingPunct="1">
              <a:defRPr/>
            </a:pPr>
            <a:r>
              <a:rPr lang="zh-CN" altLang="en-US" sz="2400" dirty="0" smtClean="0"/>
              <a:t>运行</a:t>
            </a:r>
            <a:r>
              <a:rPr lang="en-US" altLang="zh-CN" sz="2400" dirty="0" smtClean="0"/>
              <a:t>CSMA/CA</a:t>
            </a:r>
            <a:r>
              <a:rPr lang="zh-CN" altLang="en-US" sz="2400" dirty="0" smtClean="0"/>
              <a:t>协议进行数据传输。</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p:txBody>
          <a:bodyPr/>
          <a:lstStyle/>
          <a:p>
            <a:pPr eaLnBrk="1" hangingPunct="1">
              <a:defRPr/>
            </a:pPr>
            <a:r>
              <a:rPr lang="zh-CN" altLang="en-US" smtClean="0"/>
              <a:t>扩展服务集</a:t>
            </a:r>
            <a:br>
              <a:rPr lang="zh-CN" altLang="en-US" smtClean="0"/>
            </a:br>
            <a:r>
              <a:rPr lang="zh-CN" altLang="en-US" sz="2800" smtClean="0"/>
              <a:t>（</a:t>
            </a:r>
            <a:r>
              <a:rPr lang="en-US" altLang="zh-CN" sz="2800" b="1" smtClean="0"/>
              <a:t>ESS</a:t>
            </a:r>
            <a:r>
              <a:rPr lang="zh-CN" altLang="en-US" sz="2800" b="1" smtClean="0"/>
              <a:t>）</a:t>
            </a:r>
            <a:endParaRPr lang="zh-CN" altLang="en-US" sz="2800" smtClean="0"/>
          </a:p>
        </p:txBody>
      </p:sp>
      <p:sp>
        <p:nvSpPr>
          <p:cNvPr id="166915" name="Text Box 3"/>
          <p:cNvSpPr txBox="1">
            <a:spLocks noChangeArrowheads="1"/>
          </p:cNvSpPr>
          <p:nvPr/>
        </p:nvSpPr>
        <p:spPr bwMode="auto">
          <a:xfrm>
            <a:off x="1346200" y="87313"/>
            <a:ext cx="661017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691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166917" name="Picture 8"/>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258888" y="1916113"/>
            <a:ext cx="6786562"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24802" y="5229200"/>
            <a:ext cx="4701991" cy="1323439"/>
          </a:xfrm>
          <a:prstGeom prst="rect">
            <a:avLst/>
          </a:prstGeom>
          <a:noFill/>
        </p:spPr>
        <p:txBody>
          <a:bodyPr wrap="square" rtlCol="0">
            <a:spAutoFit/>
          </a:bodyPr>
          <a:lstStyle/>
          <a:p>
            <a:r>
              <a:rPr lang="zh-CN" altLang="en-US" sz="1600" b="1" dirty="0" smtClean="0">
                <a:latin typeface="+mn-lt"/>
                <a:ea typeface="+mn-ea"/>
              </a:rPr>
              <a:t>       此处</a:t>
            </a:r>
            <a:r>
              <a:rPr lang="en-US" altLang="zh-CN" sz="1600" b="1" dirty="0" smtClean="0"/>
              <a:t>AP</a:t>
            </a:r>
            <a:r>
              <a:rPr lang="zh-CN" altLang="en-US" sz="1600" b="1" dirty="0" smtClean="0"/>
              <a:t>通常是指</a:t>
            </a:r>
            <a:r>
              <a:rPr lang="zh-CN" altLang="en-US" sz="1600" b="1" dirty="0" smtClean="0">
                <a:solidFill>
                  <a:srgbClr val="FF0000"/>
                </a:solidFill>
              </a:rPr>
              <a:t>瘦</a:t>
            </a:r>
            <a:r>
              <a:rPr lang="en-US" altLang="zh-CN" sz="1600" b="1" dirty="0" smtClean="0">
                <a:solidFill>
                  <a:srgbClr val="FF0000"/>
                </a:solidFill>
              </a:rPr>
              <a:t>AP</a:t>
            </a:r>
            <a:r>
              <a:rPr lang="zh-CN" altLang="en-US" sz="1600" b="1" dirty="0" smtClean="0"/>
              <a:t>：</a:t>
            </a:r>
            <a:r>
              <a:rPr lang="zh-CN" altLang="en-US" sz="1600" b="1" dirty="0" smtClean="0">
                <a:latin typeface="+mn-lt"/>
                <a:ea typeface="+mn-ea"/>
              </a:rPr>
              <a:t>仅</a:t>
            </a:r>
            <a:r>
              <a:rPr lang="zh-CN" altLang="en-US" sz="1600" b="1" dirty="0">
                <a:latin typeface="+mn-lt"/>
                <a:ea typeface="+mn-ea"/>
              </a:rPr>
              <a:t>保留</a:t>
            </a:r>
            <a:r>
              <a:rPr lang="zh-CN" altLang="en-US" sz="1600" b="1" dirty="0" smtClean="0">
                <a:latin typeface="+mn-lt"/>
                <a:ea typeface="+mn-ea"/>
              </a:rPr>
              <a:t>无线接入功能，相当于</a:t>
            </a:r>
            <a:r>
              <a:rPr lang="zh-CN" altLang="en-US" sz="1600" b="1" dirty="0">
                <a:latin typeface="+mn-lt"/>
                <a:ea typeface="+mn-ea"/>
              </a:rPr>
              <a:t>无线</a:t>
            </a:r>
            <a:r>
              <a:rPr lang="zh-CN" altLang="en-US" sz="1600" b="1" dirty="0" smtClean="0">
                <a:latin typeface="+mn-lt"/>
                <a:ea typeface="+mn-ea"/>
              </a:rPr>
              <a:t>交换机，</a:t>
            </a:r>
            <a:r>
              <a:rPr lang="zh-CN" altLang="en-US" sz="1600" b="1" dirty="0">
                <a:latin typeface="+mn-lt"/>
                <a:ea typeface="+mn-ea"/>
              </a:rPr>
              <a:t>仅提供一个有线</a:t>
            </a:r>
            <a:r>
              <a:rPr lang="en-US" altLang="zh-CN" sz="1600" b="1" dirty="0">
                <a:latin typeface="+mn-lt"/>
                <a:ea typeface="+mn-ea"/>
              </a:rPr>
              <a:t>/</a:t>
            </a:r>
            <a:r>
              <a:rPr lang="zh-CN" altLang="en-US" sz="1600" b="1" dirty="0">
                <a:latin typeface="+mn-lt"/>
                <a:ea typeface="+mn-ea"/>
              </a:rPr>
              <a:t>无线信号转换和无线信号接收</a:t>
            </a:r>
            <a:r>
              <a:rPr lang="en-US" altLang="zh-CN" sz="1600" b="1" dirty="0">
                <a:latin typeface="+mn-lt"/>
                <a:ea typeface="+mn-ea"/>
              </a:rPr>
              <a:t>/</a:t>
            </a:r>
            <a:r>
              <a:rPr lang="zh-CN" altLang="en-US" sz="1600" b="1" dirty="0">
                <a:latin typeface="+mn-lt"/>
                <a:ea typeface="+mn-ea"/>
              </a:rPr>
              <a:t>发射的功能。瘦</a:t>
            </a:r>
            <a:r>
              <a:rPr lang="en-US" altLang="zh-CN" sz="1600" b="1" dirty="0">
                <a:latin typeface="+mn-lt"/>
                <a:ea typeface="+mn-ea"/>
              </a:rPr>
              <a:t>AP</a:t>
            </a:r>
            <a:r>
              <a:rPr lang="zh-CN" altLang="en-US" sz="1600" b="1" dirty="0" smtClean="0">
                <a:latin typeface="+mn-lt"/>
                <a:ea typeface="+mn-ea"/>
              </a:rPr>
              <a:t>作为</a:t>
            </a:r>
            <a:r>
              <a:rPr lang="en-US" altLang="zh-CN" sz="1600" b="1" dirty="0" smtClean="0">
                <a:latin typeface="+mn-lt"/>
                <a:ea typeface="+mn-ea"/>
              </a:rPr>
              <a:t>WLAN</a:t>
            </a:r>
            <a:r>
              <a:rPr lang="zh-CN" altLang="en-US" sz="1600" b="1" dirty="0" smtClean="0">
                <a:latin typeface="+mn-lt"/>
                <a:ea typeface="+mn-ea"/>
              </a:rPr>
              <a:t>的</a:t>
            </a:r>
            <a:r>
              <a:rPr lang="zh-CN" altLang="en-US" sz="1600" b="1" dirty="0">
                <a:latin typeface="+mn-lt"/>
                <a:ea typeface="+mn-ea"/>
              </a:rPr>
              <a:t>一个部件，是不能独立工作的，必须配合</a:t>
            </a:r>
            <a:r>
              <a:rPr lang="en-US" altLang="zh-CN" sz="1600" b="1" dirty="0">
                <a:latin typeface="+mn-lt"/>
                <a:ea typeface="+mn-ea"/>
              </a:rPr>
              <a:t>AC</a:t>
            </a:r>
            <a:r>
              <a:rPr lang="zh-CN" altLang="en-US" sz="1600" b="1" dirty="0">
                <a:latin typeface="+mn-lt"/>
                <a:ea typeface="+mn-ea"/>
              </a:rPr>
              <a:t>的管理才能成为一个完整的系统。</a:t>
            </a:r>
          </a:p>
        </p:txBody>
      </p:sp>
      <p:sp>
        <p:nvSpPr>
          <p:cNvPr id="8" name="椭圆 7"/>
          <p:cNvSpPr/>
          <p:nvPr/>
        </p:nvSpPr>
        <p:spPr bwMode="auto">
          <a:xfrm>
            <a:off x="2483768" y="2708920"/>
            <a:ext cx="4536504" cy="1404000"/>
          </a:xfrm>
          <a:prstGeom prst="ellipse">
            <a:avLst/>
          </a:prstGeom>
          <a:noFill/>
          <a:ln w="57150" cap="flat" cmpd="sng" algn="ctr">
            <a:solidFill>
              <a:srgbClr val="FF0000"/>
            </a:solidFill>
            <a:prstDash val="sysDot"/>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r>
              <a:rPr lang="zh-CN" altLang="en-US" dirty="0" smtClean="0"/>
              <a:t>例</a:t>
            </a:r>
            <a:r>
              <a:rPr lang="en-US" altLang="zh-CN" dirty="0" smtClean="0"/>
              <a:t>:</a:t>
            </a:r>
            <a:r>
              <a:rPr lang="zh-CN" altLang="en-US" dirty="0" smtClean="0"/>
              <a:t>无线</a:t>
            </a:r>
            <a:r>
              <a:rPr lang="en-US" altLang="zh-CN" dirty="0" smtClean="0"/>
              <a:t>AP</a:t>
            </a:r>
            <a:r>
              <a:rPr lang="zh-CN" altLang="en-US" dirty="0" smtClean="0"/>
              <a:t>连接模式</a:t>
            </a:r>
            <a:endParaRPr lang="zh-CN" altLang="en-US" dirty="0"/>
          </a:p>
        </p:txBody>
      </p:sp>
      <p:pic>
        <p:nvPicPr>
          <p:cNvPr id="4" name="Picture 4"/>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556792"/>
            <a:ext cx="5904656" cy="475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8"/>
          <p:cNvSpPr>
            <a:spLocks noChangeArrowheads="1"/>
          </p:cNvSpPr>
          <p:nvPr/>
        </p:nvSpPr>
        <p:spPr bwMode="auto">
          <a:xfrm>
            <a:off x="251520" y="1628800"/>
            <a:ext cx="3096344" cy="1152128"/>
          </a:xfrm>
          <a:prstGeom prst="wedgeRoundRectCallout">
            <a:avLst>
              <a:gd name="adj1" fmla="val 37947"/>
              <a:gd name="adj2" fmla="val 116154"/>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a:t>
            </a:r>
            <a:r>
              <a:rPr lang="en-US" altLang="zh-CN" sz="1600" b="1" dirty="0">
                <a:solidFill>
                  <a:srgbClr val="FF0000"/>
                </a:solidFill>
                <a:latin typeface="+mn-lt"/>
                <a:ea typeface="+mn-ea"/>
              </a:rPr>
              <a:t>POE</a:t>
            </a:r>
            <a:r>
              <a:rPr lang="zh-CN" altLang="en-US" sz="1600" b="1" dirty="0">
                <a:latin typeface="+mn-lt"/>
                <a:ea typeface="+mn-ea"/>
              </a:rPr>
              <a:t>（</a:t>
            </a:r>
            <a:r>
              <a:rPr lang="en-US" altLang="zh-CN" sz="1600" b="1" dirty="0">
                <a:latin typeface="+mn-lt"/>
                <a:ea typeface="+mn-ea"/>
              </a:rPr>
              <a:t>Power Over Ethernet</a:t>
            </a:r>
            <a:r>
              <a:rPr lang="zh-CN" altLang="en-US" sz="1600" b="1" dirty="0">
                <a:latin typeface="+mn-lt"/>
                <a:ea typeface="+mn-ea"/>
              </a:rPr>
              <a:t>）</a:t>
            </a:r>
            <a:r>
              <a:rPr lang="zh-CN" altLang="en-US" sz="1600" b="1" dirty="0">
                <a:solidFill>
                  <a:srgbClr val="FF0000"/>
                </a:solidFill>
                <a:latin typeface="+mn-lt"/>
                <a:ea typeface="+mn-ea"/>
              </a:rPr>
              <a:t>交换机</a:t>
            </a:r>
            <a:r>
              <a:rPr lang="zh-CN" altLang="en-US" sz="1600" b="1" dirty="0">
                <a:latin typeface="+mn-lt"/>
                <a:ea typeface="+mn-ea"/>
              </a:rPr>
              <a:t>传输数据的</a:t>
            </a:r>
            <a:r>
              <a:rPr lang="zh-CN" altLang="en-US" sz="1600" b="1" dirty="0" smtClean="0">
                <a:latin typeface="+mn-lt"/>
                <a:ea typeface="+mn-ea"/>
              </a:rPr>
              <a:t>同时为网络设备（无线</a:t>
            </a:r>
            <a:r>
              <a:rPr lang="en-US" altLang="zh-CN" sz="1600" b="1" dirty="0" smtClean="0">
                <a:latin typeface="+mn-lt"/>
                <a:ea typeface="+mn-ea"/>
              </a:rPr>
              <a:t>AP</a:t>
            </a:r>
            <a:r>
              <a:rPr lang="zh-CN" altLang="en-US" sz="1600" b="1" dirty="0" smtClean="0">
                <a:latin typeface="+mn-lt"/>
                <a:ea typeface="+mn-ea"/>
              </a:rPr>
              <a:t>等）提供</a:t>
            </a:r>
            <a:r>
              <a:rPr lang="zh-CN" altLang="en-US" sz="1600" b="1" dirty="0">
                <a:latin typeface="+mn-lt"/>
                <a:ea typeface="+mn-ea"/>
              </a:rPr>
              <a:t>直流</a:t>
            </a:r>
            <a:r>
              <a:rPr lang="zh-CN" altLang="en-US" sz="1600" b="1" dirty="0" smtClean="0">
                <a:latin typeface="+mn-lt"/>
                <a:ea typeface="+mn-ea"/>
              </a:rPr>
              <a:t>供电，免去了额外的电源布线。 </a:t>
            </a:r>
            <a:endParaRPr lang="zh-CN" altLang="en-US" sz="1600" b="1" dirty="0">
              <a:latin typeface="+mn-lt"/>
              <a:ea typeface="+mn-ea"/>
            </a:endParaRPr>
          </a:p>
        </p:txBody>
      </p:sp>
      <p:sp>
        <p:nvSpPr>
          <p:cNvPr id="6" name="AutoShape 8"/>
          <p:cNvSpPr>
            <a:spLocks noChangeArrowheads="1"/>
          </p:cNvSpPr>
          <p:nvPr/>
        </p:nvSpPr>
        <p:spPr bwMode="auto">
          <a:xfrm>
            <a:off x="5083503" y="1268760"/>
            <a:ext cx="3816424" cy="864096"/>
          </a:xfrm>
          <a:prstGeom prst="wedgeRoundRectCallout">
            <a:avLst>
              <a:gd name="adj1" fmla="val -28939"/>
              <a:gd name="adj2" fmla="val 117692"/>
              <a:gd name="adj3" fmla="val 16667"/>
            </a:avLst>
          </a:prstGeom>
          <a:solidFill>
            <a:srgbClr val="FFFF00"/>
          </a:solidFill>
          <a:ln w="9525">
            <a:solidFill>
              <a:schemeClr val="tx1"/>
            </a:solidFill>
            <a:miter lim="800000"/>
            <a:headEnd/>
            <a:tailEnd/>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a:t>
            </a:r>
            <a:r>
              <a:rPr lang="en-US" altLang="zh-CN" sz="1600" b="1" dirty="0">
                <a:solidFill>
                  <a:srgbClr val="FF0000"/>
                </a:solidFill>
                <a:latin typeface="+mn-lt"/>
                <a:ea typeface="+mn-ea"/>
              </a:rPr>
              <a:t>AC</a:t>
            </a:r>
            <a:r>
              <a:rPr lang="zh-CN" altLang="en-US" sz="1600" b="1" dirty="0">
                <a:solidFill>
                  <a:srgbClr val="FF0000"/>
                </a:solidFill>
                <a:latin typeface="+mn-lt"/>
                <a:ea typeface="+mn-ea"/>
              </a:rPr>
              <a:t>无线控制器</a:t>
            </a:r>
            <a:r>
              <a:rPr lang="zh-CN" altLang="en-US" sz="1600" b="1" dirty="0">
                <a:solidFill>
                  <a:srgbClr val="00002E"/>
                </a:solidFill>
                <a:latin typeface="+mn-lt"/>
                <a:ea typeface="+mn-ea"/>
              </a:rPr>
              <a:t>用</a:t>
            </a:r>
            <a:r>
              <a:rPr lang="zh-CN" altLang="en-US" sz="1600" b="1" dirty="0">
                <a:latin typeface="+mn-lt"/>
                <a:ea typeface="+mn-ea"/>
              </a:rPr>
              <a:t>来集中管理无线</a:t>
            </a:r>
            <a:r>
              <a:rPr lang="en-US" altLang="zh-CN" sz="1600" b="1" dirty="0" smtClean="0">
                <a:latin typeface="+mn-lt"/>
                <a:ea typeface="+mn-ea"/>
              </a:rPr>
              <a:t>AP</a:t>
            </a:r>
            <a:r>
              <a:rPr lang="zh-CN" altLang="en-US" sz="1600" b="1" dirty="0" smtClean="0">
                <a:latin typeface="+mn-lt"/>
                <a:ea typeface="+mn-ea"/>
              </a:rPr>
              <a:t>：下发配置、修改相关配置参数、智能射频管理、接入安全控制、漫游管理等</a:t>
            </a:r>
            <a:r>
              <a:rPr lang="zh-CN" altLang="en-US" sz="1600" b="1" dirty="0" smtClean="0">
                <a:solidFill>
                  <a:srgbClr val="00002E"/>
                </a:solidFill>
                <a:latin typeface="+mn-lt"/>
                <a:ea typeface="+mn-ea"/>
              </a:rPr>
              <a:t>。</a:t>
            </a:r>
            <a:endParaRPr lang="zh-CN" altLang="en-US" sz="1600" b="1" dirty="0">
              <a:solidFill>
                <a:srgbClr val="00002E"/>
              </a:solidFill>
              <a:latin typeface="+mn-lt"/>
              <a:ea typeface="+mn-ea"/>
            </a:endParaRPr>
          </a:p>
        </p:txBody>
      </p:sp>
      <p:sp>
        <p:nvSpPr>
          <p:cNvPr id="7" name="矩形 6"/>
          <p:cNvSpPr/>
          <p:nvPr/>
        </p:nvSpPr>
        <p:spPr>
          <a:xfrm>
            <a:off x="5364088" y="4869160"/>
            <a:ext cx="3491880" cy="1569660"/>
          </a:xfrm>
          <a:prstGeom prst="rect">
            <a:avLst/>
          </a:prstGeom>
          <a:solidFill>
            <a:srgbClr val="FFFF00"/>
          </a:solidFill>
          <a:ln w="3175">
            <a:solidFill>
              <a:schemeClr val="tx1"/>
            </a:solidFill>
          </a:ln>
          <a:effectLst>
            <a:outerShdw blurRad="50800" dist="38100" dir="2700000" algn="tl" rotWithShape="0">
              <a:prstClr val="black">
                <a:alpha val="40000"/>
              </a:prstClr>
            </a:outerShdw>
          </a:effectLst>
        </p:spPr>
        <p:txBody>
          <a:bodyPr wrap="square">
            <a:spAutoFit/>
          </a:bodyPr>
          <a:lstStyle/>
          <a:p>
            <a:pPr>
              <a:spcBef>
                <a:spcPts val="0"/>
              </a:spcBef>
            </a:pPr>
            <a:r>
              <a:rPr lang="zh-CN" altLang="en-US" sz="1600" b="1" dirty="0">
                <a:solidFill>
                  <a:srgbClr val="FF0000"/>
                </a:solidFill>
                <a:latin typeface="+mn-lt"/>
                <a:ea typeface="+mn-ea"/>
              </a:rPr>
              <a:t>实现无缝漫游方法：</a:t>
            </a:r>
          </a:p>
          <a:p>
            <a:pPr marL="180975" indent="-180975">
              <a:spcBef>
                <a:spcPts val="0"/>
              </a:spcBef>
              <a:buFont typeface="Arial" panose="020B0604020202020204" pitchFamily="34" charset="0"/>
              <a:buChar char="•"/>
            </a:pPr>
            <a:r>
              <a:rPr lang="zh-CN" altLang="en-US" sz="1600" b="1" dirty="0" smtClean="0">
                <a:latin typeface="+mn-lt"/>
                <a:ea typeface="+mn-ea"/>
              </a:rPr>
              <a:t>各</a:t>
            </a:r>
            <a:r>
              <a:rPr lang="en-US" altLang="zh-CN" sz="1600" b="1" dirty="0">
                <a:latin typeface="+mn-lt"/>
                <a:ea typeface="+mn-ea"/>
              </a:rPr>
              <a:t>AP</a:t>
            </a:r>
            <a:r>
              <a:rPr lang="zh-CN" altLang="en-US" sz="1600" b="1" dirty="0">
                <a:latin typeface="+mn-lt"/>
                <a:ea typeface="+mn-ea"/>
              </a:rPr>
              <a:t>的</a:t>
            </a:r>
            <a:r>
              <a:rPr lang="en-US" altLang="zh-CN" sz="1600" b="1" dirty="0">
                <a:latin typeface="+mn-lt"/>
                <a:ea typeface="+mn-ea"/>
              </a:rPr>
              <a:t>SSID</a:t>
            </a:r>
            <a:r>
              <a:rPr lang="zh-CN" altLang="en-US" sz="1600" b="1" dirty="0">
                <a:latin typeface="+mn-lt"/>
                <a:ea typeface="+mn-ea"/>
              </a:rPr>
              <a:t>和认证方式需要一致；</a:t>
            </a:r>
            <a:endParaRPr lang="en-US" altLang="zh-CN" sz="1600" b="1" dirty="0">
              <a:latin typeface="+mn-lt"/>
              <a:ea typeface="+mn-ea"/>
            </a:endParaRPr>
          </a:p>
          <a:p>
            <a:pPr marL="180975" indent="-180975">
              <a:spcBef>
                <a:spcPts val="0"/>
              </a:spcBef>
              <a:buFont typeface="Arial" panose="020B0604020202020204" pitchFamily="34" charset="0"/>
              <a:buChar char="•"/>
            </a:pPr>
            <a:r>
              <a:rPr lang="zh-CN" altLang="en-US" sz="1600" b="1" dirty="0" smtClean="0">
                <a:latin typeface="+mn-lt"/>
                <a:ea typeface="+mn-ea"/>
              </a:rPr>
              <a:t>相邻</a:t>
            </a:r>
            <a:r>
              <a:rPr lang="zh-CN" altLang="en-US" sz="1600" b="1" dirty="0">
                <a:latin typeface="+mn-lt"/>
                <a:ea typeface="+mn-ea"/>
              </a:rPr>
              <a:t>两个</a:t>
            </a:r>
            <a:r>
              <a:rPr lang="en-US" altLang="zh-CN" sz="1600" b="1" dirty="0">
                <a:latin typeface="+mn-lt"/>
                <a:ea typeface="+mn-ea"/>
              </a:rPr>
              <a:t>BSS</a:t>
            </a:r>
            <a:r>
              <a:rPr lang="zh-CN" altLang="en-US" sz="1600" b="1" dirty="0">
                <a:latin typeface="+mn-lt"/>
                <a:ea typeface="+mn-ea"/>
              </a:rPr>
              <a:t>信号覆盖区域应保持</a:t>
            </a:r>
            <a:r>
              <a:rPr lang="en-US" altLang="zh-CN" sz="1600" b="1" dirty="0">
                <a:latin typeface="+mn-lt"/>
                <a:ea typeface="+mn-ea"/>
              </a:rPr>
              <a:t>15%</a:t>
            </a:r>
            <a:r>
              <a:rPr lang="zh-CN" altLang="en-US" sz="1600" b="1" dirty="0">
                <a:latin typeface="+mn-lt"/>
                <a:ea typeface="+mn-ea"/>
              </a:rPr>
              <a:t>～</a:t>
            </a:r>
            <a:r>
              <a:rPr lang="en-US" altLang="zh-CN" sz="1600" b="1" dirty="0">
                <a:latin typeface="+mn-lt"/>
                <a:ea typeface="+mn-ea"/>
              </a:rPr>
              <a:t>25%</a:t>
            </a:r>
            <a:r>
              <a:rPr lang="zh-CN" altLang="en-US" sz="1600" b="1" dirty="0">
                <a:latin typeface="+mn-lt"/>
                <a:ea typeface="+mn-ea"/>
              </a:rPr>
              <a:t>的重叠区域；</a:t>
            </a:r>
          </a:p>
          <a:p>
            <a:pPr marL="180975" indent="-180975">
              <a:spcBef>
                <a:spcPts val="0"/>
              </a:spcBef>
              <a:buFont typeface="Arial" panose="020B0604020202020204" pitchFamily="34" charset="0"/>
              <a:buChar char="•"/>
            </a:pPr>
            <a:r>
              <a:rPr lang="zh-CN" altLang="en-US" sz="1600" b="1" dirty="0" smtClean="0">
                <a:latin typeface="+mn-lt"/>
                <a:ea typeface="+mn-ea"/>
              </a:rPr>
              <a:t>覆盖</a:t>
            </a:r>
            <a:r>
              <a:rPr lang="zh-CN" altLang="en-US" sz="1600" b="1" dirty="0">
                <a:latin typeface="+mn-lt"/>
                <a:ea typeface="+mn-ea"/>
              </a:rPr>
              <a:t>区域重叠的</a:t>
            </a:r>
            <a:r>
              <a:rPr lang="en-US" altLang="zh-CN" sz="1600" b="1" dirty="0">
                <a:latin typeface="+mn-lt"/>
                <a:ea typeface="+mn-ea"/>
              </a:rPr>
              <a:t>AP</a:t>
            </a:r>
            <a:r>
              <a:rPr lang="zh-CN" altLang="en-US" sz="1600" b="1" dirty="0">
                <a:latin typeface="+mn-lt"/>
                <a:ea typeface="+mn-ea"/>
              </a:rPr>
              <a:t>不能使用相同的信道。</a:t>
            </a:r>
          </a:p>
        </p:txBody>
      </p:sp>
      <p:sp>
        <p:nvSpPr>
          <p:cNvPr id="9" name="Text Box 3"/>
          <p:cNvSpPr txBox="1">
            <a:spLocks noChangeArrowheads="1"/>
          </p:cNvSpPr>
          <p:nvPr/>
        </p:nvSpPr>
        <p:spPr bwMode="auto">
          <a:xfrm>
            <a:off x="1346200" y="87313"/>
            <a:ext cx="661017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无线</a:t>
            </a:r>
            <a:r>
              <a:rPr lang="en-US" altLang="zh-CN" sz="1200" b="0">
                <a:solidFill>
                  <a:schemeClr val="tx1"/>
                </a:solidFill>
                <a:latin typeface="Times New Roman" pitchFamily="18" charset="0"/>
                <a:ea typeface="幼圆" pitchFamily="49" charset="-122"/>
                <a:hlinkClick r:id="rId7" action="ppaction://hlinksldjump"/>
              </a:rPr>
              <a:t>LAN</a:t>
            </a:r>
            <a:endParaRPr lang="en-US" altLang="zh-CN" sz="1200" b="0">
              <a:solidFill>
                <a:schemeClr val="tx1"/>
              </a:solidFill>
              <a:latin typeface="Times New Roman" pitchFamily="18" charset="0"/>
              <a:ea typeface="幼圆" pitchFamily="49" charset="-122"/>
            </a:endParaRPr>
          </a:p>
        </p:txBody>
      </p:sp>
      <p:sp>
        <p:nvSpPr>
          <p:cNvPr id="1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6645615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79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794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1032198" name="Rectangle 6"/>
          <p:cNvSpPr>
            <a:spLocks noGrp="1" noChangeArrowheads="1"/>
          </p:cNvSpPr>
          <p:nvPr>
            <p:ph type="body" idx="1"/>
          </p:nvPr>
        </p:nvSpPr>
        <p:spPr/>
        <p:txBody>
          <a:bodyPr/>
          <a:lstStyle/>
          <a:p>
            <a:pPr eaLnBrk="1" hangingPunct="1">
              <a:lnSpc>
                <a:spcPct val="125000"/>
              </a:lnSpc>
              <a:defRPr/>
            </a:pPr>
            <a:r>
              <a:rPr lang="zh-CN" altLang="en-US" sz="2400" dirty="0" smtClean="0">
                <a:solidFill>
                  <a:srgbClr val="FF0000"/>
                </a:solidFill>
                <a:effectLst>
                  <a:outerShdw blurRad="38100" dist="38100" dir="2700000" algn="tl">
                    <a:srgbClr val="C0C0C0"/>
                  </a:outerShdw>
                </a:effectLst>
              </a:rPr>
              <a:t>连接服务</a:t>
            </a:r>
          </a:p>
          <a:p>
            <a:pPr lvl="1" eaLnBrk="1" hangingPunct="1">
              <a:lnSpc>
                <a:spcPct val="125000"/>
              </a:lnSpc>
              <a:defRPr/>
            </a:pPr>
            <a:r>
              <a:rPr lang="zh-CN" altLang="en-US" sz="2000" dirty="0" smtClean="0"/>
              <a:t>此服务的主要目的是要在站点和</a:t>
            </a:r>
            <a:r>
              <a:rPr lang="en-US" altLang="zh-CN" sz="2000" dirty="0" smtClean="0"/>
              <a:t>AP</a:t>
            </a:r>
            <a:r>
              <a:rPr lang="zh-CN" altLang="en-US" sz="2000" dirty="0" smtClean="0"/>
              <a:t>之间，建立一个通信连接。</a:t>
            </a:r>
          </a:p>
          <a:p>
            <a:pPr eaLnBrk="1" hangingPunct="1">
              <a:lnSpc>
                <a:spcPct val="125000"/>
              </a:lnSpc>
              <a:defRPr/>
            </a:pPr>
            <a:r>
              <a:rPr lang="zh-CN" altLang="en-US" sz="2400" dirty="0" smtClean="0">
                <a:solidFill>
                  <a:srgbClr val="FF0000"/>
                </a:solidFill>
                <a:effectLst>
                  <a:outerShdw blurRad="38100" dist="38100" dir="2700000" algn="tl">
                    <a:srgbClr val="C0C0C0"/>
                  </a:outerShdw>
                </a:effectLst>
              </a:rPr>
              <a:t>重连接服务</a:t>
            </a:r>
          </a:p>
          <a:p>
            <a:pPr lvl="1" eaLnBrk="1" hangingPunct="1">
              <a:lnSpc>
                <a:spcPct val="125000"/>
              </a:lnSpc>
              <a:defRPr/>
            </a:pPr>
            <a:r>
              <a:rPr lang="zh-CN" altLang="en-US" sz="2000" dirty="0" smtClean="0"/>
              <a:t>此服务的主要目的是将一个移动站点的连接从一个</a:t>
            </a:r>
            <a:r>
              <a:rPr lang="en-US" altLang="zh-CN" sz="2000" dirty="0" smtClean="0"/>
              <a:t>AP</a:t>
            </a:r>
            <a:r>
              <a:rPr lang="zh-CN" altLang="en-US" sz="2000" dirty="0" smtClean="0"/>
              <a:t>转移到另一个</a:t>
            </a:r>
            <a:r>
              <a:rPr lang="en-US" altLang="zh-CN" sz="2000" dirty="0" smtClean="0"/>
              <a:t>AP</a:t>
            </a:r>
            <a:r>
              <a:rPr lang="zh-CN" altLang="en-US" sz="2000" dirty="0" smtClean="0"/>
              <a:t>。</a:t>
            </a:r>
          </a:p>
          <a:p>
            <a:pPr eaLnBrk="1" hangingPunct="1">
              <a:lnSpc>
                <a:spcPct val="125000"/>
              </a:lnSpc>
              <a:defRPr/>
            </a:pPr>
            <a:r>
              <a:rPr lang="zh-CN" altLang="en-US" sz="2400" dirty="0" smtClean="0">
                <a:solidFill>
                  <a:srgbClr val="FF0000"/>
                </a:solidFill>
                <a:effectLst>
                  <a:outerShdw blurRad="38100" dist="38100" dir="2700000" algn="tl">
                    <a:srgbClr val="C0C0C0"/>
                  </a:outerShdw>
                </a:effectLst>
              </a:rPr>
              <a:t>取消连接服务</a:t>
            </a:r>
          </a:p>
          <a:p>
            <a:pPr lvl="1" eaLnBrk="1" hangingPunct="1">
              <a:lnSpc>
                <a:spcPct val="125000"/>
              </a:lnSpc>
              <a:defRPr/>
            </a:pPr>
            <a:r>
              <a:rPr lang="zh-CN" altLang="en-US" sz="2000" dirty="0" smtClean="0"/>
              <a:t>此服务主要目的是取消一个连接，当一个站点传送数据结束时，可启动取消连接服务。另外，当一个主机从一个</a:t>
            </a:r>
            <a:r>
              <a:rPr lang="en-US" altLang="zh-CN" sz="2000" dirty="0" smtClean="0"/>
              <a:t>BSS</a:t>
            </a:r>
            <a:r>
              <a:rPr lang="zh-CN" altLang="en-US" sz="2000" dirty="0" smtClean="0"/>
              <a:t>移动到另一个</a:t>
            </a:r>
            <a:r>
              <a:rPr lang="en-US" altLang="zh-CN" sz="2000" dirty="0" smtClean="0"/>
              <a:t>BSS</a:t>
            </a:r>
            <a:r>
              <a:rPr lang="zh-CN" altLang="en-US" sz="2000" dirty="0" smtClean="0"/>
              <a:t>时，它除了会对新的</a:t>
            </a:r>
            <a:r>
              <a:rPr lang="en-US" altLang="zh-CN" sz="2000" dirty="0" smtClean="0"/>
              <a:t>AP</a:t>
            </a:r>
            <a:r>
              <a:rPr lang="zh-CN" altLang="en-US" sz="2000" dirty="0" smtClean="0"/>
              <a:t>启动重连接服务外，也会对旧的</a:t>
            </a:r>
            <a:r>
              <a:rPr lang="en-US" altLang="zh-CN" sz="2000" dirty="0" smtClean="0"/>
              <a:t>AP</a:t>
            </a:r>
            <a:r>
              <a:rPr lang="zh-CN" altLang="en-US" sz="2000" dirty="0" smtClean="0"/>
              <a:t>启动取消连接服务。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89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896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1033221" name="Rectangle 5"/>
          <p:cNvSpPr>
            <a:spLocks noGrp="1" noChangeArrowheads="1"/>
          </p:cNvSpPr>
          <p:nvPr>
            <p:ph type="body" idx="1"/>
          </p:nvPr>
        </p:nvSpPr>
        <p:spPr/>
        <p:txBody>
          <a:bodyPr/>
          <a:lstStyle/>
          <a:p>
            <a:pPr eaLnBrk="1" hangingPunct="1">
              <a:lnSpc>
                <a:spcPct val="130000"/>
              </a:lnSpc>
              <a:defRPr/>
            </a:pPr>
            <a:r>
              <a:rPr lang="zh-CN" altLang="en-US" sz="2400" dirty="0" smtClean="0">
                <a:solidFill>
                  <a:srgbClr val="FF0000"/>
                </a:solidFill>
                <a:effectLst>
                  <a:outerShdw blurRad="38100" dist="38100" dir="2700000" algn="tl">
                    <a:srgbClr val="C0C0C0"/>
                  </a:outerShdw>
                </a:effectLst>
              </a:rPr>
              <a:t>分布服务</a:t>
            </a:r>
          </a:p>
          <a:p>
            <a:pPr lvl="1" eaLnBrk="1" hangingPunct="1">
              <a:lnSpc>
                <a:spcPct val="130000"/>
              </a:lnSpc>
              <a:defRPr/>
            </a:pPr>
            <a:r>
              <a:rPr lang="zh-CN" altLang="en-US" sz="2400" dirty="0" smtClean="0"/>
              <a:t>当站点要传送数据时，数据首先会传送至</a:t>
            </a:r>
            <a:r>
              <a:rPr lang="en-US" altLang="zh-CN" sz="2400" dirty="0" smtClean="0"/>
              <a:t>AP</a:t>
            </a:r>
            <a:r>
              <a:rPr lang="zh-CN" altLang="en-US" sz="2400" dirty="0" smtClean="0"/>
              <a:t>，再由</a:t>
            </a:r>
            <a:r>
              <a:rPr lang="en-US" altLang="zh-CN" sz="2400" dirty="0" smtClean="0"/>
              <a:t>AP</a:t>
            </a:r>
            <a:r>
              <a:rPr lang="zh-CN" altLang="en-US" sz="2400" dirty="0" smtClean="0"/>
              <a:t>利用分布式系统（</a:t>
            </a:r>
            <a:r>
              <a:rPr lang="en-US" altLang="zh-CN" sz="2400" dirty="0" smtClean="0"/>
              <a:t>DS</a:t>
            </a:r>
            <a:r>
              <a:rPr lang="zh-CN" altLang="en-US" sz="2400" dirty="0" smtClean="0"/>
              <a:t>）传送至目的地。</a:t>
            </a:r>
          </a:p>
          <a:p>
            <a:pPr eaLnBrk="1" hangingPunct="1">
              <a:lnSpc>
                <a:spcPct val="130000"/>
              </a:lnSpc>
              <a:defRPr/>
            </a:pPr>
            <a:r>
              <a:rPr lang="zh-CN" altLang="en-US" sz="2400" dirty="0" smtClean="0">
                <a:solidFill>
                  <a:srgbClr val="FF0000"/>
                </a:solidFill>
                <a:effectLst>
                  <a:outerShdw blurRad="38100" dist="38100" dir="2700000" algn="tl">
                    <a:srgbClr val="C0C0C0"/>
                  </a:outerShdw>
                </a:effectLst>
              </a:rPr>
              <a:t>集成服务</a:t>
            </a:r>
          </a:p>
          <a:p>
            <a:pPr lvl="1" eaLnBrk="1" hangingPunct="1">
              <a:lnSpc>
                <a:spcPct val="130000"/>
              </a:lnSpc>
              <a:defRPr/>
            </a:pPr>
            <a:r>
              <a:rPr lang="zh-CN" altLang="en-US" sz="2400" dirty="0" smtClean="0"/>
              <a:t>提供现存的有线网（非</a:t>
            </a:r>
            <a:r>
              <a:rPr lang="en-US" altLang="zh-CN" sz="2400" dirty="0" smtClean="0"/>
              <a:t>IEEE802.11</a:t>
            </a:r>
            <a:r>
              <a:rPr lang="zh-CN" altLang="en-US" sz="2400" dirty="0" smtClean="0"/>
              <a:t>）和</a:t>
            </a:r>
            <a:r>
              <a:rPr lang="en-US" altLang="zh-CN" sz="2400" dirty="0" smtClean="0"/>
              <a:t>IEEE802.11</a:t>
            </a:r>
            <a:r>
              <a:rPr lang="zh-CN" altLang="en-US" sz="2400" dirty="0" smtClean="0"/>
              <a:t>之间的逻辑集成。</a:t>
            </a:r>
            <a:endParaRPr lang="en-US" altLang="zh-CN" sz="2400" dirty="0" smtClean="0"/>
          </a:p>
          <a:p>
            <a:pPr eaLnBrk="1" hangingPunct="1">
              <a:lnSpc>
                <a:spcPct val="130000"/>
              </a:lnSpc>
              <a:defRPr/>
            </a:pPr>
            <a:r>
              <a:rPr lang="en-US" altLang="zh-CN" sz="2400" dirty="0" smtClean="0">
                <a:solidFill>
                  <a:srgbClr val="FF0000"/>
                </a:solidFill>
              </a:rPr>
              <a:t>……</a:t>
            </a:r>
            <a:endParaRPr lang="zh-CN" altLang="en-US" sz="2400" dirty="0" smtClean="0">
              <a:solidFill>
                <a:srgbClr val="FF0000"/>
              </a:solidFill>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zh-CN" altLang="en-US" dirty="0" smtClean="0"/>
              <a:t>宽带无线</a:t>
            </a:r>
            <a:r>
              <a:rPr lang="zh-CN" altLang="en-US" sz="4000" dirty="0" smtClean="0"/>
              <a:t/>
            </a:r>
            <a:br>
              <a:rPr lang="zh-CN" altLang="en-US" sz="4000" dirty="0" smtClean="0"/>
            </a:br>
            <a:r>
              <a:rPr lang="zh-CN" altLang="en-US" sz="2800" b="1" dirty="0" smtClean="0"/>
              <a:t>（</a:t>
            </a:r>
            <a:r>
              <a:rPr lang="en-US" altLang="zh-CN" sz="2800" b="1" dirty="0" smtClean="0"/>
              <a:t>802.16</a:t>
            </a:r>
            <a:r>
              <a:rPr lang="zh-CN" altLang="en-US" sz="2800" b="1" dirty="0" smtClean="0"/>
              <a:t>）</a:t>
            </a:r>
          </a:p>
        </p:txBody>
      </p:sp>
      <p:sp>
        <p:nvSpPr>
          <p:cNvPr id="169987" name="内容占位符 1"/>
          <p:cNvSpPr>
            <a:spLocks noGrp="1"/>
          </p:cNvSpPr>
          <p:nvPr>
            <p:ph idx="1"/>
          </p:nvPr>
        </p:nvSpPr>
        <p:spPr/>
        <p:txBody>
          <a:bodyPr/>
          <a:lstStyle/>
          <a:p>
            <a:r>
              <a:rPr lang="en-US" altLang="zh-CN" sz="2800" dirty="0" smtClean="0"/>
              <a:t>IEEE</a:t>
            </a:r>
            <a:r>
              <a:rPr lang="zh-CN" altLang="en-US" sz="2800" dirty="0" smtClean="0"/>
              <a:t>于</a:t>
            </a:r>
            <a:r>
              <a:rPr lang="en-US" altLang="zh-CN" sz="2800" dirty="0" smtClean="0"/>
              <a:t>2002.4</a:t>
            </a:r>
            <a:r>
              <a:rPr lang="zh-CN" altLang="en-US" sz="2800" dirty="0" smtClean="0"/>
              <a:t>通过了</a:t>
            </a:r>
            <a:r>
              <a:rPr lang="zh-CN" altLang="en-US" sz="2800" dirty="0" smtClean="0">
                <a:solidFill>
                  <a:srgbClr val="FF0000"/>
                </a:solidFill>
              </a:rPr>
              <a:t>宽带无线城域网</a:t>
            </a:r>
            <a:r>
              <a:rPr lang="zh-CN" altLang="en-US" sz="2800" dirty="0" smtClean="0"/>
              <a:t>的标准</a:t>
            </a:r>
            <a:r>
              <a:rPr lang="en-US" altLang="zh-CN" sz="2800" dirty="0" smtClean="0">
                <a:solidFill>
                  <a:srgbClr val="0000FF"/>
                </a:solidFill>
              </a:rPr>
              <a:t>802.16</a:t>
            </a:r>
            <a:r>
              <a:rPr lang="zh-CN" altLang="en-US" sz="2800" dirty="0" smtClean="0"/>
              <a:t>，也称</a:t>
            </a:r>
            <a:r>
              <a:rPr lang="en-US" altLang="zh-CN" sz="2800" dirty="0" smtClean="0">
                <a:solidFill>
                  <a:srgbClr val="0000FF"/>
                </a:solidFill>
              </a:rPr>
              <a:t>WiMAX</a:t>
            </a:r>
            <a:r>
              <a:rPr lang="zh-CN" altLang="en-US" sz="2800" dirty="0" smtClean="0"/>
              <a:t>（</a:t>
            </a:r>
            <a:r>
              <a:rPr lang="en-US" altLang="zh-CN" sz="2800" dirty="0" smtClean="0"/>
              <a:t>Worldwide Interoperability for Microwave Access </a:t>
            </a:r>
            <a:r>
              <a:rPr lang="zh-CN" altLang="en-US" sz="2800" dirty="0" smtClean="0"/>
              <a:t>）。欧洲的 </a:t>
            </a:r>
            <a:r>
              <a:rPr lang="en-US" altLang="zh-CN" sz="2800" dirty="0" smtClean="0"/>
              <a:t>ETSI </a:t>
            </a:r>
            <a:r>
              <a:rPr lang="zh-CN" altLang="en-US" sz="2800" dirty="0" smtClean="0"/>
              <a:t>也制订类似的标准 </a:t>
            </a:r>
            <a:r>
              <a:rPr lang="en-US" altLang="zh-CN" sz="2800" dirty="0" err="1" smtClean="0"/>
              <a:t>HiperMAN</a:t>
            </a:r>
            <a:r>
              <a:rPr lang="zh-CN" altLang="en-US" sz="2800" dirty="0" smtClean="0"/>
              <a:t>。</a:t>
            </a:r>
          </a:p>
          <a:p>
            <a:r>
              <a:rPr lang="en-US" altLang="zh-CN" sz="2800" dirty="0" smtClean="0"/>
              <a:t>IEEE802.16</a:t>
            </a:r>
            <a:r>
              <a:rPr lang="zh-CN" altLang="en-US" sz="2800" dirty="0" smtClean="0"/>
              <a:t>可提供“</a:t>
            </a:r>
            <a:r>
              <a:rPr lang="zh-CN" altLang="en-US" sz="2800" dirty="0" smtClean="0">
                <a:solidFill>
                  <a:srgbClr val="0000FF"/>
                </a:solidFill>
              </a:rPr>
              <a:t>最后一英里</a:t>
            </a:r>
            <a:r>
              <a:rPr lang="zh-CN" altLang="en-US" sz="2800" dirty="0" smtClean="0"/>
              <a:t>”的宽带无线接入（固定的、移动的和便携的），因此它有时又称为</a:t>
            </a:r>
            <a:r>
              <a:rPr lang="zh-CN" altLang="en-US" sz="2800" dirty="0" smtClean="0">
                <a:solidFill>
                  <a:srgbClr val="0000FF"/>
                </a:solidFill>
              </a:rPr>
              <a:t>无线本地环路</a:t>
            </a:r>
            <a:r>
              <a:rPr lang="zh-CN" altLang="en-US" sz="2800" dirty="0" smtClean="0">
                <a:solidFill>
                  <a:schemeClr val="tx1"/>
                </a:solidFill>
              </a:rPr>
              <a:t>（</a:t>
            </a:r>
            <a:r>
              <a:rPr lang="en-US" altLang="zh-CN" sz="2800" dirty="0" smtClean="0">
                <a:solidFill>
                  <a:schemeClr val="tx1"/>
                </a:solidFill>
              </a:rPr>
              <a:t>WLL</a:t>
            </a:r>
            <a:r>
              <a:rPr lang="zh-CN" altLang="en-US" sz="2800" dirty="0" smtClean="0">
                <a:solidFill>
                  <a:schemeClr val="tx1"/>
                </a:solidFill>
              </a:rPr>
              <a:t>）</a:t>
            </a:r>
            <a:r>
              <a:rPr lang="zh-CN" altLang="en-US" sz="2800" dirty="0" smtClean="0"/>
              <a:t>。</a:t>
            </a:r>
            <a:endParaRPr lang="en-US" altLang="zh-CN" sz="2800" dirty="0" smtClean="0"/>
          </a:p>
          <a:p>
            <a:r>
              <a:rPr lang="en-US" altLang="zh-CN" sz="2800" dirty="0" smtClean="0"/>
              <a:t>IEEE</a:t>
            </a:r>
            <a:r>
              <a:rPr lang="zh-CN" altLang="en-US" sz="2800" dirty="0" smtClean="0"/>
              <a:t>的 </a:t>
            </a:r>
            <a:r>
              <a:rPr lang="en-US" altLang="zh-CN" sz="2800" dirty="0" smtClean="0">
                <a:solidFill>
                  <a:srgbClr val="FF0000"/>
                </a:solidFill>
              </a:rPr>
              <a:t>802.16 </a:t>
            </a:r>
            <a:r>
              <a:rPr lang="zh-CN" altLang="en-US" sz="2800" dirty="0" smtClean="0">
                <a:solidFill>
                  <a:srgbClr val="FF0000"/>
                </a:solidFill>
              </a:rPr>
              <a:t>工作组</a:t>
            </a:r>
            <a:r>
              <a:rPr lang="zh-CN" altLang="en-US" sz="2800" dirty="0" smtClean="0"/>
              <a:t>是宽带无线城域网标准的制订者，而 </a:t>
            </a:r>
            <a:r>
              <a:rPr lang="en-US" altLang="zh-CN" sz="2800" dirty="0" smtClean="0">
                <a:solidFill>
                  <a:srgbClr val="FF0000"/>
                </a:solidFill>
              </a:rPr>
              <a:t>WiMAX </a:t>
            </a:r>
            <a:r>
              <a:rPr lang="zh-CN" altLang="en-US" sz="2800" dirty="0" smtClean="0">
                <a:solidFill>
                  <a:srgbClr val="FF0000"/>
                </a:solidFill>
              </a:rPr>
              <a:t>论坛</a:t>
            </a:r>
            <a:r>
              <a:rPr lang="zh-CN" altLang="en-US" sz="2800" dirty="0" smtClean="0"/>
              <a:t>则是 </a:t>
            </a:r>
            <a:r>
              <a:rPr lang="en-US" altLang="zh-CN" sz="2800" dirty="0" smtClean="0"/>
              <a:t>802.16 </a:t>
            </a:r>
            <a:r>
              <a:rPr lang="zh-CN" altLang="en-US" sz="2800" dirty="0" smtClean="0"/>
              <a:t>技术的推动者。</a:t>
            </a:r>
          </a:p>
        </p:txBody>
      </p:sp>
      <p:sp>
        <p:nvSpPr>
          <p:cNvPr id="169988" name="Text Box 3"/>
          <p:cNvSpPr txBox="1">
            <a:spLocks noChangeArrowheads="1"/>
          </p:cNvSpPr>
          <p:nvPr/>
        </p:nvSpPr>
        <p:spPr bwMode="auto">
          <a:xfrm>
            <a:off x="1346200" y="87313"/>
            <a:ext cx="67548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6998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smtClean="0"/>
              <a:t>802.16</a:t>
            </a:r>
            <a:r>
              <a:rPr lang="zh-CN" altLang="en-US" dirty="0" smtClean="0"/>
              <a:t>的体系结构</a:t>
            </a:r>
            <a:endParaRPr lang="zh-CN" altLang="en-US" sz="2800" dirty="0" smtClean="0"/>
          </a:p>
        </p:txBody>
      </p:sp>
      <p:sp>
        <p:nvSpPr>
          <p:cNvPr id="1710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grpSp>
        <p:nvGrpSpPr>
          <p:cNvPr id="171012" name="Group 222"/>
          <p:cNvGrpSpPr>
            <a:grpSpLocks/>
          </p:cNvGrpSpPr>
          <p:nvPr/>
        </p:nvGrpSpPr>
        <p:grpSpPr bwMode="auto">
          <a:xfrm>
            <a:off x="539750" y="1930400"/>
            <a:ext cx="8496300" cy="4241800"/>
            <a:chOff x="556" y="155"/>
            <a:chExt cx="4924" cy="2378"/>
          </a:xfrm>
        </p:grpSpPr>
        <p:sp>
          <p:nvSpPr>
            <p:cNvPr id="6" name="Line 5"/>
            <p:cNvSpPr>
              <a:spLocks noChangeShapeType="1"/>
            </p:cNvSpPr>
            <p:nvPr/>
          </p:nvSpPr>
          <p:spPr bwMode="auto">
            <a:xfrm>
              <a:off x="4377" y="2228"/>
              <a:ext cx="635"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 name="Rectangle 6"/>
            <p:cNvSpPr>
              <a:spLocks noChangeArrowheads="1"/>
            </p:cNvSpPr>
            <p:nvPr/>
          </p:nvSpPr>
          <p:spPr bwMode="auto">
            <a:xfrm>
              <a:off x="4740" y="2115"/>
              <a:ext cx="453" cy="226"/>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ISP</a:t>
              </a:r>
            </a:p>
          </p:txBody>
        </p:sp>
        <p:sp>
          <p:nvSpPr>
            <p:cNvPr id="8" name="Line 7"/>
            <p:cNvSpPr>
              <a:spLocks noChangeShapeType="1"/>
            </p:cNvSpPr>
            <p:nvPr/>
          </p:nvSpPr>
          <p:spPr bwMode="auto">
            <a:xfrm>
              <a:off x="3061" y="2024"/>
              <a:ext cx="817" cy="181"/>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171021" name="Group 8"/>
            <p:cNvGrpSpPr>
              <a:grpSpLocks/>
            </p:cNvGrpSpPr>
            <p:nvPr/>
          </p:nvGrpSpPr>
          <p:grpSpPr bwMode="auto">
            <a:xfrm>
              <a:off x="2654" y="754"/>
              <a:ext cx="496" cy="1349"/>
              <a:chOff x="2654" y="800"/>
              <a:chExt cx="496" cy="1349"/>
            </a:xfrm>
          </p:grpSpPr>
          <p:sp>
            <p:nvSpPr>
              <p:cNvPr id="166" name="AutoShape 9"/>
              <p:cNvSpPr>
                <a:spLocks noChangeAspect="1" noChangeArrowheads="1" noTextEdit="1"/>
              </p:cNvSpPr>
              <p:nvPr/>
            </p:nvSpPr>
            <p:spPr bwMode="auto">
              <a:xfrm>
                <a:off x="2654" y="800"/>
                <a:ext cx="496" cy="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defRPr/>
                </a:pPr>
                <a:endParaRPr lang="zh-CN" altLang="en-US" b="1">
                  <a:latin typeface="+mn-lt"/>
                  <a:ea typeface="+mn-ea"/>
                </a:endParaRPr>
              </a:p>
            </p:txBody>
          </p:sp>
          <p:sp>
            <p:nvSpPr>
              <p:cNvPr id="167" name="Line 10"/>
              <p:cNvSpPr>
                <a:spLocks noChangeShapeType="1"/>
              </p:cNvSpPr>
              <p:nvPr/>
            </p:nvSpPr>
            <p:spPr bwMode="auto">
              <a:xfrm>
                <a:off x="2840" y="1027"/>
                <a:ext cx="11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8" name="Line 11"/>
              <p:cNvSpPr>
                <a:spLocks noChangeShapeType="1"/>
              </p:cNvSpPr>
              <p:nvPr/>
            </p:nvSpPr>
            <p:spPr bwMode="auto">
              <a:xfrm flipV="1">
                <a:off x="2840" y="951"/>
                <a:ext cx="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9" name="Line 12"/>
              <p:cNvSpPr>
                <a:spLocks noChangeShapeType="1"/>
              </p:cNvSpPr>
              <p:nvPr/>
            </p:nvSpPr>
            <p:spPr bwMode="auto">
              <a:xfrm flipV="1">
                <a:off x="2825" y="965"/>
                <a:ext cx="0"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0" name="Line 13"/>
              <p:cNvSpPr>
                <a:spLocks noChangeShapeType="1"/>
              </p:cNvSpPr>
              <p:nvPr/>
            </p:nvSpPr>
            <p:spPr bwMode="auto">
              <a:xfrm flipV="1">
                <a:off x="2955"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1" name="Line 14"/>
              <p:cNvSpPr>
                <a:spLocks noChangeShapeType="1"/>
              </p:cNvSpPr>
              <p:nvPr/>
            </p:nvSpPr>
            <p:spPr bwMode="auto">
              <a:xfrm flipV="1">
                <a:off x="2974" y="965"/>
                <a:ext cx="1"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2" name="Line 15"/>
              <p:cNvSpPr>
                <a:spLocks noChangeShapeType="1"/>
              </p:cNvSpPr>
              <p:nvPr/>
            </p:nvSpPr>
            <p:spPr bwMode="auto">
              <a:xfrm>
                <a:off x="2825" y="1047"/>
                <a:ext cx="52" cy="7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3" name="Line 16"/>
              <p:cNvSpPr>
                <a:spLocks noChangeShapeType="1"/>
              </p:cNvSpPr>
              <p:nvPr/>
            </p:nvSpPr>
            <p:spPr bwMode="auto">
              <a:xfrm flipV="1">
                <a:off x="2907" y="1052"/>
                <a:ext cx="66" cy="7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4" name="Line 17"/>
              <p:cNvSpPr>
                <a:spLocks noChangeShapeType="1"/>
              </p:cNvSpPr>
              <p:nvPr/>
            </p:nvSpPr>
            <p:spPr bwMode="auto">
              <a:xfrm flipV="1">
                <a:off x="2881" y="944"/>
                <a:ext cx="0" cy="8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5" name="Line 18"/>
              <p:cNvSpPr>
                <a:spLocks noChangeShapeType="1"/>
              </p:cNvSpPr>
              <p:nvPr/>
            </p:nvSpPr>
            <p:spPr bwMode="auto">
              <a:xfrm flipV="1">
                <a:off x="2920" y="943"/>
                <a:ext cx="1" cy="8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6" name="Line 19"/>
              <p:cNvSpPr>
                <a:spLocks noChangeShapeType="1"/>
              </p:cNvSpPr>
              <p:nvPr/>
            </p:nvSpPr>
            <p:spPr bwMode="auto">
              <a:xfrm>
                <a:off x="2851" y="1093"/>
                <a:ext cx="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7" name="Rectangle 20"/>
              <p:cNvSpPr>
                <a:spLocks noChangeArrowheads="1"/>
              </p:cNvSpPr>
              <p:nvPr/>
            </p:nvSpPr>
            <p:spPr bwMode="auto">
              <a:xfrm>
                <a:off x="2851" y="1059"/>
                <a:ext cx="13" cy="58"/>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78" name="Rectangle 21"/>
              <p:cNvSpPr>
                <a:spLocks noChangeArrowheads="1"/>
              </p:cNvSpPr>
              <p:nvPr/>
            </p:nvSpPr>
            <p:spPr bwMode="auto">
              <a:xfrm>
                <a:off x="2851" y="1059"/>
                <a:ext cx="13" cy="58"/>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79" name="Rectangle 22"/>
              <p:cNvSpPr>
                <a:spLocks noChangeArrowheads="1"/>
              </p:cNvSpPr>
              <p:nvPr/>
            </p:nvSpPr>
            <p:spPr bwMode="auto">
              <a:xfrm>
                <a:off x="2932" y="1060"/>
                <a:ext cx="12"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80" name="Rectangle 23"/>
              <p:cNvSpPr>
                <a:spLocks noChangeArrowheads="1"/>
              </p:cNvSpPr>
              <p:nvPr/>
            </p:nvSpPr>
            <p:spPr bwMode="auto">
              <a:xfrm>
                <a:off x="2932" y="1060"/>
                <a:ext cx="12"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81" name="Line 24"/>
              <p:cNvSpPr>
                <a:spLocks noChangeShapeType="1"/>
              </p:cNvSpPr>
              <p:nvPr/>
            </p:nvSpPr>
            <p:spPr bwMode="auto">
              <a:xfrm>
                <a:off x="2840" y="1027"/>
                <a:ext cx="11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2" name="Line 25"/>
              <p:cNvSpPr>
                <a:spLocks noChangeShapeType="1"/>
              </p:cNvSpPr>
              <p:nvPr/>
            </p:nvSpPr>
            <p:spPr bwMode="auto">
              <a:xfrm flipV="1">
                <a:off x="2840" y="951"/>
                <a:ext cx="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3" name="Line 26"/>
              <p:cNvSpPr>
                <a:spLocks noChangeShapeType="1"/>
              </p:cNvSpPr>
              <p:nvPr/>
            </p:nvSpPr>
            <p:spPr bwMode="auto">
              <a:xfrm flipV="1">
                <a:off x="2825" y="965"/>
                <a:ext cx="0"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4" name="Line 27"/>
              <p:cNvSpPr>
                <a:spLocks noChangeShapeType="1"/>
              </p:cNvSpPr>
              <p:nvPr/>
            </p:nvSpPr>
            <p:spPr bwMode="auto">
              <a:xfrm flipV="1">
                <a:off x="2955"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5" name="Line 28"/>
              <p:cNvSpPr>
                <a:spLocks noChangeShapeType="1"/>
              </p:cNvSpPr>
              <p:nvPr/>
            </p:nvSpPr>
            <p:spPr bwMode="auto">
              <a:xfrm flipV="1">
                <a:off x="2974" y="965"/>
                <a:ext cx="1"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6" name="Line 29"/>
              <p:cNvSpPr>
                <a:spLocks noChangeShapeType="1"/>
              </p:cNvSpPr>
              <p:nvPr/>
            </p:nvSpPr>
            <p:spPr bwMode="auto">
              <a:xfrm>
                <a:off x="2825" y="1047"/>
                <a:ext cx="52" cy="7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7" name="Line 30"/>
              <p:cNvSpPr>
                <a:spLocks noChangeShapeType="1"/>
              </p:cNvSpPr>
              <p:nvPr/>
            </p:nvSpPr>
            <p:spPr bwMode="auto">
              <a:xfrm flipV="1">
                <a:off x="2907" y="1052"/>
                <a:ext cx="66" cy="7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8" name="Line 31"/>
              <p:cNvSpPr>
                <a:spLocks noChangeShapeType="1"/>
              </p:cNvSpPr>
              <p:nvPr/>
            </p:nvSpPr>
            <p:spPr bwMode="auto">
              <a:xfrm flipV="1">
                <a:off x="2881" y="944"/>
                <a:ext cx="0" cy="8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9" name="Line 32"/>
              <p:cNvSpPr>
                <a:spLocks noChangeShapeType="1"/>
              </p:cNvSpPr>
              <p:nvPr/>
            </p:nvSpPr>
            <p:spPr bwMode="auto">
              <a:xfrm flipV="1">
                <a:off x="2920" y="943"/>
                <a:ext cx="1" cy="8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0" name="Line 33"/>
              <p:cNvSpPr>
                <a:spLocks noChangeShapeType="1"/>
              </p:cNvSpPr>
              <p:nvPr/>
            </p:nvSpPr>
            <p:spPr bwMode="auto">
              <a:xfrm>
                <a:off x="2851" y="1093"/>
                <a:ext cx="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1" name="Rectangle 34"/>
              <p:cNvSpPr>
                <a:spLocks noChangeArrowheads="1"/>
              </p:cNvSpPr>
              <p:nvPr/>
            </p:nvSpPr>
            <p:spPr bwMode="auto">
              <a:xfrm>
                <a:off x="2851" y="1059"/>
                <a:ext cx="13" cy="58"/>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92" name="Rectangle 35"/>
              <p:cNvSpPr>
                <a:spLocks noChangeArrowheads="1"/>
              </p:cNvSpPr>
              <p:nvPr/>
            </p:nvSpPr>
            <p:spPr bwMode="auto">
              <a:xfrm>
                <a:off x="2851" y="1059"/>
                <a:ext cx="13" cy="58"/>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93" name="Rectangle 36"/>
              <p:cNvSpPr>
                <a:spLocks noChangeArrowheads="1"/>
              </p:cNvSpPr>
              <p:nvPr/>
            </p:nvSpPr>
            <p:spPr bwMode="auto">
              <a:xfrm>
                <a:off x="2932" y="1060"/>
                <a:ext cx="12"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94" name="Rectangle 37"/>
              <p:cNvSpPr>
                <a:spLocks noChangeArrowheads="1"/>
              </p:cNvSpPr>
              <p:nvPr/>
            </p:nvSpPr>
            <p:spPr bwMode="auto">
              <a:xfrm>
                <a:off x="2932" y="1060"/>
                <a:ext cx="12"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95" name="Line 38"/>
              <p:cNvSpPr>
                <a:spLocks noChangeShapeType="1"/>
              </p:cNvSpPr>
              <p:nvPr/>
            </p:nvSpPr>
            <p:spPr bwMode="auto">
              <a:xfrm flipV="1">
                <a:off x="2736" y="1043"/>
                <a:ext cx="162" cy="109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6" name="Line 39"/>
              <p:cNvSpPr>
                <a:spLocks noChangeShapeType="1"/>
              </p:cNvSpPr>
              <p:nvPr/>
            </p:nvSpPr>
            <p:spPr bwMode="auto">
              <a:xfrm>
                <a:off x="2897"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7" name="Line 40"/>
              <p:cNvSpPr>
                <a:spLocks noChangeShapeType="1"/>
              </p:cNvSpPr>
              <p:nvPr/>
            </p:nvSpPr>
            <p:spPr bwMode="auto">
              <a:xfrm flipV="1">
                <a:off x="2736" y="1902"/>
                <a:ext cx="284"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8" name="Line 41"/>
              <p:cNvSpPr>
                <a:spLocks noChangeShapeType="1"/>
              </p:cNvSpPr>
              <p:nvPr/>
            </p:nvSpPr>
            <p:spPr bwMode="auto">
              <a:xfrm flipH="1" flipV="1">
                <a:off x="2770" y="1902"/>
                <a:ext cx="293"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9" name="Line 42"/>
              <p:cNvSpPr>
                <a:spLocks noChangeShapeType="1"/>
              </p:cNvSpPr>
              <p:nvPr/>
            </p:nvSpPr>
            <p:spPr bwMode="auto">
              <a:xfrm>
                <a:off x="2771" y="1904"/>
                <a:ext cx="24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0" name="Line 43"/>
              <p:cNvSpPr>
                <a:spLocks noChangeShapeType="1"/>
              </p:cNvSpPr>
              <p:nvPr/>
            </p:nvSpPr>
            <p:spPr bwMode="auto">
              <a:xfrm flipH="1" flipV="1">
                <a:off x="2799" y="1683"/>
                <a:ext cx="219" cy="219"/>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1" name="Line 44"/>
              <p:cNvSpPr>
                <a:spLocks noChangeShapeType="1"/>
              </p:cNvSpPr>
              <p:nvPr/>
            </p:nvSpPr>
            <p:spPr bwMode="auto">
              <a:xfrm flipV="1">
                <a:off x="2770" y="1692"/>
                <a:ext cx="219" cy="22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2" name="Line 45"/>
              <p:cNvSpPr>
                <a:spLocks noChangeShapeType="1"/>
              </p:cNvSpPr>
              <p:nvPr/>
            </p:nvSpPr>
            <p:spPr bwMode="auto">
              <a:xfrm>
                <a:off x="2804" y="1683"/>
                <a:ext cx="1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3" name="Line 46"/>
              <p:cNvSpPr>
                <a:spLocks noChangeShapeType="1"/>
              </p:cNvSpPr>
              <p:nvPr/>
            </p:nvSpPr>
            <p:spPr bwMode="auto">
              <a:xfrm flipH="1" flipV="1">
                <a:off x="2837" y="1467"/>
                <a:ext cx="147" cy="21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4" name="Line 47"/>
              <p:cNvSpPr>
                <a:spLocks noChangeShapeType="1"/>
              </p:cNvSpPr>
              <p:nvPr/>
            </p:nvSpPr>
            <p:spPr bwMode="auto">
              <a:xfrm flipV="1">
                <a:off x="2805" y="1478"/>
                <a:ext cx="155" cy="20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5" name="Line 48"/>
              <p:cNvSpPr>
                <a:spLocks noChangeShapeType="1"/>
              </p:cNvSpPr>
              <p:nvPr/>
            </p:nvSpPr>
            <p:spPr bwMode="auto">
              <a:xfrm>
                <a:off x="2828" y="1464"/>
                <a:ext cx="13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6" name="Line 49"/>
              <p:cNvSpPr>
                <a:spLocks noChangeShapeType="1"/>
              </p:cNvSpPr>
              <p:nvPr/>
            </p:nvSpPr>
            <p:spPr bwMode="auto">
              <a:xfrm flipV="1">
                <a:off x="2835" y="1274"/>
                <a:ext cx="98" cy="18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7" name="Line 50"/>
              <p:cNvSpPr>
                <a:spLocks noChangeShapeType="1"/>
              </p:cNvSpPr>
              <p:nvPr/>
            </p:nvSpPr>
            <p:spPr bwMode="auto">
              <a:xfrm flipH="1" flipV="1">
                <a:off x="2860" y="1274"/>
                <a:ext cx="9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8" name="Line 51"/>
              <p:cNvSpPr>
                <a:spLocks noChangeShapeType="1"/>
              </p:cNvSpPr>
              <p:nvPr/>
            </p:nvSpPr>
            <p:spPr bwMode="auto">
              <a:xfrm>
                <a:off x="2863" y="1271"/>
                <a:ext cx="63"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9" name="Line 52"/>
              <p:cNvSpPr>
                <a:spLocks noChangeShapeType="1"/>
              </p:cNvSpPr>
              <p:nvPr/>
            </p:nvSpPr>
            <p:spPr bwMode="auto">
              <a:xfrm flipV="1">
                <a:off x="2736" y="1043"/>
                <a:ext cx="162" cy="109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0" name="Line 53"/>
              <p:cNvSpPr>
                <a:spLocks noChangeShapeType="1"/>
              </p:cNvSpPr>
              <p:nvPr/>
            </p:nvSpPr>
            <p:spPr bwMode="auto">
              <a:xfrm>
                <a:off x="2897"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1" name="Line 54"/>
              <p:cNvSpPr>
                <a:spLocks noChangeShapeType="1"/>
              </p:cNvSpPr>
              <p:nvPr/>
            </p:nvSpPr>
            <p:spPr bwMode="auto">
              <a:xfrm flipV="1">
                <a:off x="2736" y="1902"/>
                <a:ext cx="284"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2" name="Line 55"/>
              <p:cNvSpPr>
                <a:spLocks noChangeShapeType="1"/>
              </p:cNvSpPr>
              <p:nvPr/>
            </p:nvSpPr>
            <p:spPr bwMode="auto">
              <a:xfrm flipH="1" flipV="1">
                <a:off x="2770" y="1902"/>
                <a:ext cx="293"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3" name="Line 56"/>
              <p:cNvSpPr>
                <a:spLocks noChangeShapeType="1"/>
              </p:cNvSpPr>
              <p:nvPr/>
            </p:nvSpPr>
            <p:spPr bwMode="auto">
              <a:xfrm>
                <a:off x="2771" y="1904"/>
                <a:ext cx="24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4" name="Line 57"/>
              <p:cNvSpPr>
                <a:spLocks noChangeShapeType="1"/>
              </p:cNvSpPr>
              <p:nvPr/>
            </p:nvSpPr>
            <p:spPr bwMode="auto">
              <a:xfrm flipH="1" flipV="1">
                <a:off x="2799" y="1683"/>
                <a:ext cx="219" cy="219"/>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5" name="Line 58"/>
              <p:cNvSpPr>
                <a:spLocks noChangeShapeType="1"/>
              </p:cNvSpPr>
              <p:nvPr/>
            </p:nvSpPr>
            <p:spPr bwMode="auto">
              <a:xfrm flipV="1">
                <a:off x="2770" y="1692"/>
                <a:ext cx="219" cy="22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6" name="Line 59"/>
              <p:cNvSpPr>
                <a:spLocks noChangeShapeType="1"/>
              </p:cNvSpPr>
              <p:nvPr/>
            </p:nvSpPr>
            <p:spPr bwMode="auto">
              <a:xfrm>
                <a:off x="2804" y="1683"/>
                <a:ext cx="1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7" name="Line 60"/>
              <p:cNvSpPr>
                <a:spLocks noChangeShapeType="1"/>
              </p:cNvSpPr>
              <p:nvPr/>
            </p:nvSpPr>
            <p:spPr bwMode="auto">
              <a:xfrm flipH="1" flipV="1">
                <a:off x="2837" y="1467"/>
                <a:ext cx="147" cy="21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8" name="Line 61"/>
              <p:cNvSpPr>
                <a:spLocks noChangeShapeType="1"/>
              </p:cNvSpPr>
              <p:nvPr/>
            </p:nvSpPr>
            <p:spPr bwMode="auto">
              <a:xfrm flipV="1">
                <a:off x="2805" y="1478"/>
                <a:ext cx="155" cy="20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9" name="Line 62"/>
              <p:cNvSpPr>
                <a:spLocks noChangeShapeType="1"/>
              </p:cNvSpPr>
              <p:nvPr/>
            </p:nvSpPr>
            <p:spPr bwMode="auto">
              <a:xfrm>
                <a:off x="2828" y="1464"/>
                <a:ext cx="13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0" name="Line 63"/>
              <p:cNvSpPr>
                <a:spLocks noChangeShapeType="1"/>
              </p:cNvSpPr>
              <p:nvPr/>
            </p:nvSpPr>
            <p:spPr bwMode="auto">
              <a:xfrm flipV="1">
                <a:off x="2835" y="1274"/>
                <a:ext cx="98" cy="18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1" name="Line 64"/>
              <p:cNvSpPr>
                <a:spLocks noChangeShapeType="1"/>
              </p:cNvSpPr>
              <p:nvPr/>
            </p:nvSpPr>
            <p:spPr bwMode="auto">
              <a:xfrm flipH="1" flipV="1">
                <a:off x="2860" y="1274"/>
                <a:ext cx="9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2" name="Line 65"/>
              <p:cNvSpPr>
                <a:spLocks noChangeShapeType="1"/>
              </p:cNvSpPr>
              <p:nvPr/>
            </p:nvSpPr>
            <p:spPr bwMode="auto">
              <a:xfrm>
                <a:off x="2863" y="1271"/>
                <a:ext cx="63"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grpSp>
          <p:nvGrpSpPr>
            <p:cNvPr id="171022" name="Group 66"/>
            <p:cNvGrpSpPr>
              <a:grpSpLocks/>
            </p:cNvGrpSpPr>
            <p:nvPr/>
          </p:nvGrpSpPr>
          <p:grpSpPr bwMode="auto">
            <a:xfrm>
              <a:off x="702" y="1864"/>
              <a:ext cx="772" cy="456"/>
              <a:chOff x="4286" y="1759"/>
              <a:chExt cx="953" cy="547"/>
            </a:xfrm>
          </p:grpSpPr>
          <p:pic>
            <p:nvPicPr>
              <p:cNvPr id="171176" name="Picture 6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2" y="1759"/>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7" name="Picture 6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6" y="1986"/>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8" name="Picture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8" y="1759"/>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9" name="Picture 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0" y="1986"/>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171023" name="Picture 7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 y="274"/>
              <a:ext cx="68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 name="Freeform 73"/>
            <p:cNvSpPr>
              <a:spLocks/>
            </p:cNvSpPr>
            <p:nvPr/>
          </p:nvSpPr>
          <p:spPr bwMode="auto">
            <a:xfrm rot="4719679" flipH="1">
              <a:off x="1892" y="254"/>
              <a:ext cx="227" cy="1450"/>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4" name="Freeform 74"/>
            <p:cNvSpPr>
              <a:spLocks/>
            </p:cNvSpPr>
            <p:nvPr/>
          </p:nvSpPr>
          <p:spPr bwMode="auto">
            <a:xfrm rot="4257513" flipV="1">
              <a:off x="3312" y="574"/>
              <a:ext cx="135" cy="719"/>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5" name="Freeform 75"/>
            <p:cNvSpPr>
              <a:spLocks/>
            </p:cNvSpPr>
            <p:nvPr/>
          </p:nvSpPr>
          <p:spPr bwMode="auto">
            <a:xfrm rot="18532986" flipH="1" flipV="1">
              <a:off x="2017" y="-93"/>
              <a:ext cx="227" cy="1385"/>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8" name="Text Box 78"/>
            <p:cNvSpPr txBox="1">
              <a:spLocks noChangeArrowheads="1"/>
            </p:cNvSpPr>
            <p:nvPr/>
          </p:nvSpPr>
          <p:spPr bwMode="auto">
            <a:xfrm>
              <a:off x="591" y="533"/>
              <a:ext cx="94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802.11 WLAN</a:t>
              </a:r>
            </a:p>
          </p:txBody>
        </p:sp>
        <p:sp>
          <p:nvSpPr>
            <p:cNvPr id="19" name="Freeform 79"/>
            <p:cNvSpPr>
              <a:spLocks/>
            </p:cNvSpPr>
            <p:nvPr/>
          </p:nvSpPr>
          <p:spPr bwMode="auto">
            <a:xfrm rot="15749626">
              <a:off x="4294" y="465"/>
              <a:ext cx="91" cy="634"/>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0" name="Text Box 80"/>
            <p:cNvSpPr txBox="1">
              <a:spLocks noChangeArrowheads="1"/>
            </p:cNvSpPr>
            <p:nvPr/>
          </p:nvSpPr>
          <p:spPr bwMode="auto">
            <a:xfrm rot="1578487">
              <a:off x="1735" y="272"/>
              <a:ext cx="51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802.16</a:t>
              </a:r>
            </a:p>
          </p:txBody>
        </p:sp>
        <p:sp>
          <p:nvSpPr>
            <p:cNvPr id="21" name="Text Box 81"/>
            <p:cNvSpPr txBox="1">
              <a:spLocks noChangeArrowheads="1"/>
            </p:cNvSpPr>
            <p:nvPr/>
          </p:nvSpPr>
          <p:spPr bwMode="auto">
            <a:xfrm rot="21062068">
              <a:off x="3102" y="691"/>
              <a:ext cx="51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a:t>
              </a:r>
            </a:p>
          </p:txBody>
        </p:sp>
        <p:sp>
          <p:nvSpPr>
            <p:cNvPr id="22" name="Text Box 82"/>
            <p:cNvSpPr txBox="1">
              <a:spLocks noChangeArrowheads="1"/>
            </p:cNvSpPr>
            <p:nvPr/>
          </p:nvSpPr>
          <p:spPr bwMode="auto">
            <a:xfrm>
              <a:off x="3536" y="1738"/>
              <a:ext cx="820"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 </a:t>
              </a:r>
              <a:r>
                <a:rPr lang="zh-CN" altLang="en-US" sz="1800" b="1">
                  <a:latin typeface="+mn-lt"/>
                  <a:ea typeface="+mn-ea"/>
                </a:rPr>
                <a:t>基站</a:t>
              </a:r>
            </a:p>
          </p:txBody>
        </p:sp>
        <p:graphicFrame>
          <p:nvGraphicFramePr>
            <p:cNvPr id="171032" name="Object 84"/>
            <p:cNvGraphicFramePr>
              <a:graphicFrameLocks noChangeAspect="1"/>
            </p:cNvGraphicFramePr>
            <p:nvPr/>
          </p:nvGraphicFramePr>
          <p:xfrm>
            <a:off x="4564" y="900"/>
            <a:ext cx="916" cy="625"/>
          </p:xfrm>
          <a:graphic>
            <a:graphicData uri="http://schemas.openxmlformats.org/presentationml/2006/ole">
              <mc:AlternateContent xmlns:mc="http://schemas.openxmlformats.org/markup-compatibility/2006">
                <mc:Choice xmlns:v="urn:schemas-microsoft-com:vml" Requires="v">
                  <p:oleObj spid="_x0000_s171353" name="VISIO" r:id="rId9" imgW="1687068" imgH="964692" progId="Visio.Drawing.6">
                    <p:embed/>
                  </p:oleObj>
                </mc:Choice>
                <mc:Fallback>
                  <p:oleObj name="VISIO" r:id="rId9" imgW="1687068" imgH="964692" progId="Visio.Drawing.6">
                    <p:embed/>
                    <p:pic>
                      <p:nvPicPr>
                        <p:cNvPr id="0" name="Object 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4" y="900"/>
                          <a:ext cx="916" cy="62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 name="Text Box 85"/>
            <p:cNvSpPr txBox="1">
              <a:spLocks noChangeArrowheads="1"/>
            </p:cNvSpPr>
            <p:nvPr/>
          </p:nvSpPr>
          <p:spPr bwMode="auto">
            <a:xfrm rot="19519349">
              <a:off x="4767" y="1098"/>
              <a:ext cx="59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Internet</a:t>
              </a:r>
              <a:endParaRPr lang="zh-CN" altLang="en-US" sz="1800" b="1" dirty="0">
                <a:latin typeface="+mn-lt"/>
                <a:ea typeface="+mn-ea"/>
              </a:endParaRPr>
            </a:p>
          </p:txBody>
        </p:sp>
        <p:grpSp>
          <p:nvGrpSpPr>
            <p:cNvPr id="171034" name="Group 86"/>
            <p:cNvGrpSpPr>
              <a:grpSpLocks/>
            </p:cNvGrpSpPr>
            <p:nvPr/>
          </p:nvGrpSpPr>
          <p:grpSpPr bwMode="auto">
            <a:xfrm>
              <a:off x="3696" y="709"/>
              <a:ext cx="363" cy="1043"/>
              <a:chOff x="2654" y="800"/>
              <a:chExt cx="496" cy="1349"/>
            </a:xfrm>
          </p:grpSpPr>
          <p:sp>
            <p:nvSpPr>
              <p:cNvPr id="105" name="AutoShape 87"/>
              <p:cNvSpPr>
                <a:spLocks noChangeAspect="1" noChangeArrowheads="1" noTextEdit="1"/>
              </p:cNvSpPr>
              <p:nvPr/>
            </p:nvSpPr>
            <p:spPr bwMode="auto">
              <a:xfrm>
                <a:off x="2654" y="796"/>
                <a:ext cx="493" cy="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defRPr/>
                </a:pPr>
                <a:endParaRPr lang="zh-CN" altLang="en-US" b="1">
                  <a:latin typeface="+mn-lt"/>
                  <a:ea typeface="+mn-ea"/>
                </a:endParaRPr>
              </a:p>
            </p:txBody>
          </p:sp>
          <p:sp>
            <p:nvSpPr>
              <p:cNvPr id="106" name="Line 88"/>
              <p:cNvSpPr>
                <a:spLocks noChangeShapeType="1"/>
              </p:cNvSpPr>
              <p:nvPr/>
            </p:nvSpPr>
            <p:spPr bwMode="auto">
              <a:xfrm>
                <a:off x="2841" y="1024"/>
                <a:ext cx="116"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7" name="Line 89"/>
              <p:cNvSpPr>
                <a:spLocks noChangeShapeType="1"/>
              </p:cNvSpPr>
              <p:nvPr/>
            </p:nvSpPr>
            <p:spPr bwMode="auto">
              <a:xfrm flipV="1">
                <a:off x="2841" y="948"/>
                <a:ext cx="0" cy="19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8" name="Line 90"/>
              <p:cNvSpPr>
                <a:spLocks noChangeShapeType="1"/>
              </p:cNvSpPr>
              <p:nvPr/>
            </p:nvSpPr>
            <p:spPr bwMode="auto">
              <a:xfrm flipV="1">
                <a:off x="2825"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9" name="Line 91"/>
              <p:cNvSpPr>
                <a:spLocks noChangeShapeType="1"/>
              </p:cNvSpPr>
              <p:nvPr/>
            </p:nvSpPr>
            <p:spPr bwMode="auto">
              <a:xfrm flipV="1">
                <a:off x="2957"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0" name="Line 92"/>
              <p:cNvSpPr>
                <a:spLocks noChangeShapeType="1"/>
              </p:cNvSpPr>
              <p:nvPr/>
            </p:nvSpPr>
            <p:spPr bwMode="auto">
              <a:xfrm flipV="1">
                <a:off x="2972"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1" name="Line 93"/>
              <p:cNvSpPr>
                <a:spLocks noChangeShapeType="1"/>
              </p:cNvSpPr>
              <p:nvPr/>
            </p:nvSpPr>
            <p:spPr bwMode="auto">
              <a:xfrm>
                <a:off x="2825" y="1047"/>
                <a:ext cx="53" cy="7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2" name="Line 94"/>
              <p:cNvSpPr>
                <a:spLocks noChangeShapeType="1"/>
              </p:cNvSpPr>
              <p:nvPr/>
            </p:nvSpPr>
            <p:spPr bwMode="auto">
              <a:xfrm flipV="1">
                <a:off x="2907" y="1052"/>
                <a:ext cx="65" cy="7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3" name="Line 95"/>
              <p:cNvSpPr>
                <a:spLocks noChangeShapeType="1"/>
              </p:cNvSpPr>
              <p:nvPr/>
            </p:nvSpPr>
            <p:spPr bwMode="auto">
              <a:xfrm flipV="1">
                <a:off x="2880" y="940"/>
                <a:ext cx="0"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4" name="Line 96"/>
              <p:cNvSpPr>
                <a:spLocks noChangeShapeType="1"/>
              </p:cNvSpPr>
              <p:nvPr/>
            </p:nvSpPr>
            <p:spPr bwMode="auto">
              <a:xfrm flipV="1">
                <a:off x="2921" y="940"/>
                <a:ext cx="1"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5" name="Line 97"/>
              <p:cNvSpPr>
                <a:spLocks noChangeShapeType="1"/>
              </p:cNvSpPr>
              <p:nvPr/>
            </p:nvSpPr>
            <p:spPr bwMode="auto">
              <a:xfrm>
                <a:off x="2850" y="1093"/>
                <a:ext cx="8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6" name="Rectangle 98"/>
              <p:cNvSpPr>
                <a:spLocks noChangeArrowheads="1"/>
              </p:cNvSpPr>
              <p:nvPr/>
            </p:nvSpPr>
            <p:spPr bwMode="auto">
              <a:xfrm>
                <a:off x="2850" y="1055"/>
                <a:ext cx="15"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17" name="Rectangle 99"/>
              <p:cNvSpPr>
                <a:spLocks noChangeArrowheads="1"/>
              </p:cNvSpPr>
              <p:nvPr/>
            </p:nvSpPr>
            <p:spPr bwMode="auto">
              <a:xfrm>
                <a:off x="2850" y="1055"/>
                <a:ext cx="15"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18" name="Rectangle 100"/>
              <p:cNvSpPr>
                <a:spLocks noChangeArrowheads="1"/>
              </p:cNvSpPr>
              <p:nvPr/>
            </p:nvSpPr>
            <p:spPr bwMode="auto">
              <a:xfrm>
                <a:off x="2932" y="1060"/>
                <a:ext cx="11" cy="60"/>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19" name="Rectangle 101"/>
              <p:cNvSpPr>
                <a:spLocks noChangeArrowheads="1"/>
              </p:cNvSpPr>
              <p:nvPr/>
            </p:nvSpPr>
            <p:spPr bwMode="auto">
              <a:xfrm>
                <a:off x="2932" y="1060"/>
                <a:ext cx="11" cy="60"/>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20" name="Line 102"/>
              <p:cNvSpPr>
                <a:spLocks noChangeShapeType="1"/>
              </p:cNvSpPr>
              <p:nvPr/>
            </p:nvSpPr>
            <p:spPr bwMode="auto">
              <a:xfrm>
                <a:off x="2841" y="1024"/>
                <a:ext cx="116"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1" name="Line 103"/>
              <p:cNvSpPr>
                <a:spLocks noChangeShapeType="1"/>
              </p:cNvSpPr>
              <p:nvPr/>
            </p:nvSpPr>
            <p:spPr bwMode="auto">
              <a:xfrm flipV="1">
                <a:off x="2841" y="948"/>
                <a:ext cx="0" cy="19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2" name="Line 104"/>
              <p:cNvSpPr>
                <a:spLocks noChangeShapeType="1"/>
              </p:cNvSpPr>
              <p:nvPr/>
            </p:nvSpPr>
            <p:spPr bwMode="auto">
              <a:xfrm flipV="1">
                <a:off x="2825"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3" name="Line 105"/>
              <p:cNvSpPr>
                <a:spLocks noChangeShapeType="1"/>
              </p:cNvSpPr>
              <p:nvPr/>
            </p:nvSpPr>
            <p:spPr bwMode="auto">
              <a:xfrm flipV="1">
                <a:off x="2957"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4" name="Line 106"/>
              <p:cNvSpPr>
                <a:spLocks noChangeShapeType="1"/>
              </p:cNvSpPr>
              <p:nvPr/>
            </p:nvSpPr>
            <p:spPr bwMode="auto">
              <a:xfrm flipV="1">
                <a:off x="2972"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5" name="Line 107"/>
              <p:cNvSpPr>
                <a:spLocks noChangeShapeType="1"/>
              </p:cNvSpPr>
              <p:nvPr/>
            </p:nvSpPr>
            <p:spPr bwMode="auto">
              <a:xfrm>
                <a:off x="2825" y="1047"/>
                <a:ext cx="53" cy="7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6" name="Line 108"/>
              <p:cNvSpPr>
                <a:spLocks noChangeShapeType="1"/>
              </p:cNvSpPr>
              <p:nvPr/>
            </p:nvSpPr>
            <p:spPr bwMode="auto">
              <a:xfrm flipV="1">
                <a:off x="2907" y="1052"/>
                <a:ext cx="65" cy="7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7" name="Line 109"/>
              <p:cNvSpPr>
                <a:spLocks noChangeShapeType="1"/>
              </p:cNvSpPr>
              <p:nvPr/>
            </p:nvSpPr>
            <p:spPr bwMode="auto">
              <a:xfrm flipV="1">
                <a:off x="2880" y="940"/>
                <a:ext cx="0"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8" name="Line 110"/>
              <p:cNvSpPr>
                <a:spLocks noChangeShapeType="1"/>
              </p:cNvSpPr>
              <p:nvPr/>
            </p:nvSpPr>
            <p:spPr bwMode="auto">
              <a:xfrm flipV="1">
                <a:off x="2921" y="940"/>
                <a:ext cx="1"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9" name="Line 111"/>
              <p:cNvSpPr>
                <a:spLocks noChangeShapeType="1"/>
              </p:cNvSpPr>
              <p:nvPr/>
            </p:nvSpPr>
            <p:spPr bwMode="auto">
              <a:xfrm>
                <a:off x="2850" y="1093"/>
                <a:ext cx="8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0" name="Rectangle 112"/>
              <p:cNvSpPr>
                <a:spLocks noChangeArrowheads="1"/>
              </p:cNvSpPr>
              <p:nvPr/>
            </p:nvSpPr>
            <p:spPr bwMode="auto">
              <a:xfrm>
                <a:off x="2850" y="1055"/>
                <a:ext cx="15"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31" name="Rectangle 113"/>
              <p:cNvSpPr>
                <a:spLocks noChangeArrowheads="1"/>
              </p:cNvSpPr>
              <p:nvPr/>
            </p:nvSpPr>
            <p:spPr bwMode="auto">
              <a:xfrm>
                <a:off x="2850" y="1055"/>
                <a:ext cx="15"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32" name="Rectangle 114"/>
              <p:cNvSpPr>
                <a:spLocks noChangeArrowheads="1"/>
              </p:cNvSpPr>
              <p:nvPr/>
            </p:nvSpPr>
            <p:spPr bwMode="auto">
              <a:xfrm>
                <a:off x="2932" y="1060"/>
                <a:ext cx="11" cy="60"/>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33" name="Rectangle 115"/>
              <p:cNvSpPr>
                <a:spLocks noChangeArrowheads="1"/>
              </p:cNvSpPr>
              <p:nvPr/>
            </p:nvSpPr>
            <p:spPr bwMode="auto">
              <a:xfrm>
                <a:off x="2932" y="1060"/>
                <a:ext cx="11" cy="60"/>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34" name="Line 116"/>
              <p:cNvSpPr>
                <a:spLocks noChangeShapeType="1"/>
              </p:cNvSpPr>
              <p:nvPr/>
            </p:nvSpPr>
            <p:spPr bwMode="auto">
              <a:xfrm flipV="1">
                <a:off x="2736" y="1040"/>
                <a:ext cx="162"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5" name="Line 117"/>
              <p:cNvSpPr>
                <a:spLocks noChangeShapeType="1"/>
              </p:cNvSpPr>
              <p:nvPr/>
            </p:nvSpPr>
            <p:spPr bwMode="auto">
              <a:xfrm>
                <a:off x="2898"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6" name="Line 118"/>
              <p:cNvSpPr>
                <a:spLocks noChangeShapeType="1"/>
              </p:cNvSpPr>
              <p:nvPr/>
            </p:nvSpPr>
            <p:spPr bwMode="auto">
              <a:xfrm flipV="1">
                <a:off x="2736" y="1901"/>
                <a:ext cx="284"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7" name="Line 119"/>
              <p:cNvSpPr>
                <a:spLocks noChangeShapeType="1"/>
              </p:cNvSpPr>
              <p:nvPr/>
            </p:nvSpPr>
            <p:spPr bwMode="auto">
              <a:xfrm flipH="1" flipV="1">
                <a:off x="2770" y="1901"/>
                <a:ext cx="293"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8" name="Line 120"/>
              <p:cNvSpPr>
                <a:spLocks noChangeShapeType="1"/>
              </p:cNvSpPr>
              <p:nvPr/>
            </p:nvSpPr>
            <p:spPr bwMode="auto">
              <a:xfrm>
                <a:off x="2772" y="1901"/>
                <a:ext cx="244"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9" name="Line 121"/>
              <p:cNvSpPr>
                <a:spLocks noChangeShapeType="1"/>
              </p:cNvSpPr>
              <p:nvPr/>
            </p:nvSpPr>
            <p:spPr bwMode="auto">
              <a:xfrm flipH="1" flipV="1">
                <a:off x="2799" y="1680"/>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0" name="Line 122"/>
              <p:cNvSpPr>
                <a:spLocks noChangeShapeType="1"/>
              </p:cNvSpPr>
              <p:nvPr/>
            </p:nvSpPr>
            <p:spPr bwMode="auto">
              <a:xfrm flipV="1">
                <a:off x="2770" y="1692"/>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1" name="Line 123"/>
              <p:cNvSpPr>
                <a:spLocks noChangeShapeType="1"/>
              </p:cNvSpPr>
              <p:nvPr/>
            </p:nvSpPr>
            <p:spPr bwMode="auto">
              <a:xfrm>
                <a:off x="2804" y="1680"/>
                <a:ext cx="18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2" name="Line 124"/>
              <p:cNvSpPr>
                <a:spLocks noChangeShapeType="1"/>
              </p:cNvSpPr>
              <p:nvPr/>
            </p:nvSpPr>
            <p:spPr bwMode="auto">
              <a:xfrm flipH="1" flipV="1">
                <a:off x="2836" y="1466"/>
                <a:ext cx="146" cy="21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3" name="Line 125"/>
              <p:cNvSpPr>
                <a:spLocks noChangeShapeType="1"/>
              </p:cNvSpPr>
              <p:nvPr/>
            </p:nvSpPr>
            <p:spPr bwMode="auto">
              <a:xfrm flipV="1">
                <a:off x="2807" y="1474"/>
                <a:ext cx="155" cy="20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4" name="Line 126"/>
              <p:cNvSpPr>
                <a:spLocks noChangeShapeType="1"/>
              </p:cNvSpPr>
              <p:nvPr/>
            </p:nvSpPr>
            <p:spPr bwMode="auto">
              <a:xfrm>
                <a:off x="2831" y="1464"/>
                <a:ext cx="126"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5" name="Line 127"/>
              <p:cNvSpPr>
                <a:spLocks noChangeShapeType="1"/>
              </p:cNvSpPr>
              <p:nvPr/>
            </p:nvSpPr>
            <p:spPr bwMode="auto">
              <a:xfrm flipV="1">
                <a:off x="2835" y="1274"/>
                <a:ext cx="98" cy="18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6" name="Line 128"/>
              <p:cNvSpPr>
                <a:spLocks noChangeShapeType="1"/>
              </p:cNvSpPr>
              <p:nvPr/>
            </p:nvSpPr>
            <p:spPr bwMode="auto">
              <a:xfrm flipH="1" flipV="1">
                <a:off x="2860" y="1274"/>
                <a:ext cx="88"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7" name="Line 129"/>
              <p:cNvSpPr>
                <a:spLocks noChangeShapeType="1"/>
              </p:cNvSpPr>
              <p:nvPr/>
            </p:nvSpPr>
            <p:spPr bwMode="auto">
              <a:xfrm>
                <a:off x="2867" y="1268"/>
                <a:ext cx="6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8" name="Line 130"/>
              <p:cNvSpPr>
                <a:spLocks noChangeShapeType="1"/>
              </p:cNvSpPr>
              <p:nvPr/>
            </p:nvSpPr>
            <p:spPr bwMode="auto">
              <a:xfrm flipV="1">
                <a:off x="2736" y="1040"/>
                <a:ext cx="162"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9" name="Line 131"/>
              <p:cNvSpPr>
                <a:spLocks noChangeShapeType="1"/>
              </p:cNvSpPr>
              <p:nvPr/>
            </p:nvSpPr>
            <p:spPr bwMode="auto">
              <a:xfrm>
                <a:off x="2898"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0" name="Line 132"/>
              <p:cNvSpPr>
                <a:spLocks noChangeShapeType="1"/>
              </p:cNvSpPr>
              <p:nvPr/>
            </p:nvSpPr>
            <p:spPr bwMode="auto">
              <a:xfrm flipV="1">
                <a:off x="2736" y="1901"/>
                <a:ext cx="284"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1" name="Line 133"/>
              <p:cNvSpPr>
                <a:spLocks noChangeShapeType="1"/>
              </p:cNvSpPr>
              <p:nvPr/>
            </p:nvSpPr>
            <p:spPr bwMode="auto">
              <a:xfrm flipH="1" flipV="1">
                <a:off x="2770" y="1901"/>
                <a:ext cx="293"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2" name="Line 134"/>
              <p:cNvSpPr>
                <a:spLocks noChangeShapeType="1"/>
              </p:cNvSpPr>
              <p:nvPr/>
            </p:nvSpPr>
            <p:spPr bwMode="auto">
              <a:xfrm>
                <a:off x="2772" y="1901"/>
                <a:ext cx="244"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3" name="Line 135"/>
              <p:cNvSpPr>
                <a:spLocks noChangeShapeType="1"/>
              </p:cNvSpPr>
              <p:nvPr/>
            </p:nvSpPr>
            <p:spPr bwMode="auto">
              <a:xfrm flipH="1" flipV="1">
                <a:off x="2799" y="1680"/>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4" name="Line 136"/>
              <p:cNvSpPr>
                <a:spLocks noChangeShapeType="1"/>
              </p:cNvSpPr>
              <p:nvPr/>
            </p:nvSpPr>
            <p:spPr bwMode="auto">
              <a:xfrm flipV="1">
                <a:off x="2770" y="1692"/>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5" name="Line 137"/>
              <p:cNvSpPr>
                <a:spLocks noChangeShapeType="1"/>
              </p:cNvSpPr>
              <p:nvPr/>
            </p:nvSpPr>
            <p:spPr bwMode="auto">
              <a:xfrm>
                <a:off x="2804" y="1680"/>
                <a:ext cx="18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6" name="Line 138"/>
              <p:cNvSpPr>
                <a:spLocks noChangeShapeType="1"/>
              </p:cNvSpPr>
              <p:nvPr/>
            </p:nvSpPr>
            <p:spPr bwMode="auto">
              <a:xfrm flipH="1" flipV="1">
                <a:off x="2836" y="1466"/>
                <a:ext cx="146" cy="21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7" name="Line 139"/>
              <p:cNvSpPr>
                <a:spLocks noChangeShapeType="1"/>
              </p:cNvSpPr>
              <p:nvPr/>
            </p:nvSpPr>
            <p:spPr bwMode="auto">
              <a:xfrm flipV="1">
                <a:off x="2807" y="1474"/>
                <a:ext cx="155" cy="20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8" name="Line 140"/>
              <p:cNvSpPr>
                <a:spLocks noChangeShapeType="1"/>
              </p:cNvSpPr>
              <p:nvPr/>
            </p:nvSpPr>
            <p:spPr bwMode="auto">
              <a:xfrm>
                <a:off x="2831" y="1464"/>
                <a:ext cx="126"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9" name="Line 141"/>
              <p:cNvSpPr>
                <a:spLocks noChangeShapeType="1"/>
              </p:cNvSpPr>
              <p:nvPr/>
            </p:nvSpPr>
            <p:spPr bwMode="auto">
              <a:xfrm flipV="1">
                <a:off x="2835" y="1274"/>
                <a:ext cx="98" cy="18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0" name="Line 142"/>
              <p:cNvSpPr>
                <a:spLocks noChangeShapeType="1"/>
              </p:cNvSpPr>
              <p:nvPr/>
            </p:nvSpPr>
            <p:spPr bwMode="auto">
              <a:xfrm flipH="1" flipV="1">
                <a:off x="2860" y="1274"/>
                <a:ext cx="88"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1" name="Line 143"/>
              <p:cNvSpPr>
                <a:spLocks noChangeShapeType="1"/>
              </p:cNvSpPr>
              <p:nvPr/>
            </p:nvSpPr>
            <p:spPr bwMode="auto">
              <a:xfrm>
                <a:off x="2867" y="1268"/>
                <a:ext cx="6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sp>
          <p:nvSpPr>
            <p:cNvPr id="27" name="Text Box 144"/>
            <p:cNvSpPr txBox="1">
              <a:spLocks noChangeArrowheads="1"/>
            </p:cNvSpPr>
            <p:nvPr/>
          </p:nvSpPr>
          <p:spPr bwMode="auto">
            <a:xfrm>
              <a:off x="2517" y="2070"/>
              <a:ext cx="823"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 </a:t>
              </a:r>
              <a:r>
                <a:rPr lang="zh-CN" altLang="en-US" sz="1800" b="1">
                  <a:latin typeface="+mn-lt"/>
                  <a:ea typeface="+mn-ea"/>
                </a:rPr>
                <a:t>基站</a:t>
              </a:r>
            </a:p>
          </p:txBody>
        </p:sp>
        <p:pic>
          <p:nvPicPr>
            <p:cNvPr id="171036" name="Picture 145"/>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6" y="764"/>
              <a:ext cx="290" cy="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Freeform 146"/>
            <p:cNvSpPr>
              <a:spLocks/>
            </p:cNvSpPr>
            <p:nvPr/>
          </p:nvSpPr>
          <p:spPr bwMode="auto">
            <a:xfrm rot="2735497" flipH="1">
              <a:off x="2049" y="701"/>
              <a:ext cx="227" cy="1467"/>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30" name="Text Box 147"/>
            <p:cNvSpPr txBox="1">
              <a:spLocks noChangeArrowheads="1"/>
            </p:cNvSpPr>
            <p:nvPr/>
          </p:nvSpPr>
          <p:spPr bwMode="auto">
            <a:xfrm rot="20608694">
              <a:off x="4037" y="566"/>
              <a:ext cx="512"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a:t>
              </a:r>
            </a:p>
          </p:txBody>
        </p:sp>
        <p:sp>
          <p:nvSpPr>
            <p:cNvPr id="31" name="Text Box 148"/>
            <p:cNvSpPr txBox="1">
              <a:spLocks noChangeArrowheads="1"/>
            </p:cNvSpPr>
            <p:nvPr/>
          </p:nvSpPr>
          <p:spPr bwMode="auto">
            <a:xfrm rot="19795561">
              <a:off x="1582" y="1413"/>
              <a:ext cx="51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802.16</a:t>
              </a:r>
            </a:p>
          </p:txBody>
        </p:sp>
        <p:grpSp>
          <p:nvGrpSpPr>
            <p:cNvPr id="171040" name="Group 149"/>
            <p:cNvGrpSpPr>
              <a:grpSpLocks/>
            </p:cNvGrpSpPr>
            <p:nvPr/>
          </p:nvGrpSpPr>
          <p:grpSpPr bwMode="auto">
            <a:xfrm>
              <a:off x="3696" y="1933"/>
              <a:ext cx="801" cy="580"/>
              <a:chOff x="912" y="768"/>
              <a:chExt cx="2400" cy="1584"/>
            </a:xfrm>
          </p:grpSpPr>
          <p:sp>
            <p:nvSpPr>
              <p:cNvPr id="86" name="Oval 150"/>
              <p:cNvSpPr>
                <a:spLocks noChangeArrowheads="1"/>
              </p:cNvSpPr>
              <p:nvPr/>
            </p:nvSpPr>
            <p:spPr bwMode="auto">
              <a:xfrm>
                <a:off x="1750" y="800"/>
                <a:ext cx="1028"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7" name="Oval 151"/>
              <p:cNvSpPr>
                <a:spLocks noChangeArrowheads="1"/>
              </p:cNvSpPr>
              <p:nvPr/>
            </p:nvSpPr>
            <p:spPr bwMode="auto">
              <a:xfrm>
                <a:off x="1171" y="973"/>
                <a:ext cx="783"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8" name="Oval 152"/>
              <p:cNvSpPr>
                <a:spLocks noChangeArrowheads="1"/>
              </p:cNvSpPr>
              <p:nvPr/>
            </p:nvSpPr>
            <p:spPr bwMode="auto">
              <a:xfrm>
                <a:off x="926" y="1364"/>
                <a:ext cx="521" cy="50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9" name="Oval 153"/>
              <p:cNvSpPr>
                <a:spLocks noChangeArrowheads="1"/>
              </p:cNvSpPr>
              <p:nvPr/>
            </p:nvSpPr>
            <p:spPr bwMode="auto">
              <a:xfrm>
                <a:off x="1086" y="1600"/>
                <a:ext cx="797"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0" name="Oval 154"/>
              <p:cNvSpPr>
                <a:spLocks noChangeArrowheads="1"/>
              </p:cNvSpPr>
              <p:nvPr/>
            </p:nvSpPr>
            <p:spPr bwMode="auto">
              <a:xfrm>
                <a:off x="1665" y="1694"/>
                <a:ext cx="1199"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1" name="Oval 155"/>
              <p:cNvSpPr>
                <a:spLocks noChangeArrowheads="1"/>
              </p:cNvSpPr>
              <p:nvPr/>
            </p:nvSpPr>
            <p:spPr bwMode="auto">
              <a:xfrm>
                <a:off x="2445" y="990"/>
                <a:ext cx="755"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2" name="Oval 156"/>
              <p:cNvSpPr>
                <a:spLocks noChangeArrowheads="1"/>
              </p:cNvSpPr>
              <p:nvPr/>
            </p:nvSpPr>
            <p:spPr bwMode="auto">
              <a:xfrm>
                <a:off x="2561" y="1318"/>
                <a:ext cx="755"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3" name="Oval 157"/>
              <p:cNvSpPr>
                <a:spLocks noChangeArrowheads="1"/>
              </p:cNvSpPr>
              <p:nvPr/>
            </p:nvSpPr>
            <p:spPr bwMode="auto">
              <a:xfrm>
                <a:off x="2489" y="1427"/>
                <a:ext cx="755" cy="8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4" name="Oval 158"/>
              <p:cNvSpPr>
                <a:spLocks noChangeArrowheads="1"/>
              </p:cNvSpPr>
              <p:nvPr/>
            </p:nvSpPr>
            <p:spPr bwMode="auto">
              <a:xfrm>
                <a:off x="1362" y="1177"/>
                <a:ext cx="1546" cy="81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grpSp>
            <p:nvGrpSpPr>
              <p:cNvPr id="171109" name="Group 159"/>
              <p:cNvGrpSpPr>
                <a:grpSpLocks/>
              </p:cNvGrpSpPr>
              <p:nvPr/>
            </p:nvGrpSpPr>
            <p:grpSpPr bwMode="auto">
              <a:xfrm>
                <a:off x="912" y="768"/>
                <a:ext cx="2386" cy="1553"/>
                <a:chOff x="912" y="768"/>
                <a:chExt cx="2386" cy="1553"/>
              </a:xfrm>
            </p:grpSpPr>
            <p:sp>
              <p:nvSpPr>
                <p:cNvPr id="96" name="Oval 160"/>
                <p:cNvSpPr>
                  <a:spLocks noChangeArrowheads="1"/>
                </p:cNvSpPr>
                <p:nvPr/>
              </p:nvSpPr>
              <p:spPr bwMode="auto">
                <a:xfrm>
                  <a:off x="1736" y="768"/>
                  <a:ext cx="1028"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7" name="Oval 161"/>
                <p:cNvSpPr>
                  <a:spLocks noChangeArrowheads="1"/>
                </p:cNvSpPr>
                <p:nvPr/>
              </p:nvSpPr>
              <p:spPr bwMode="auto">
                <a:xfrm>
                  <a:off x="1158" y="941"/>
                  <a:ext cx="783"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8" name="Oval 162"/>
                <p:cNvSpPr>
                  <a:spLocks noChangeArrowheads="1"/>
                </p:cNvSpPr>
                <p:nvPr/>
              </p:nvSpPr>
              <p:spPr bwMode="auto">
                <a:xfrm>
                  <a:off x="912" y="1332"/>
                  <a:ext cx="521" cy="503"/>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9" name="Oval 163"/>
                <p:cNvSpPr>
                  <a:spLocks noChangeArrowheads="1"/>
                </p:cNvSpPr>
                <p:nvPr/>
              </p:nvSpPr>
              <p:spPr bwMode="auto">
                <a:xfrm>
                  <a:off x="1072" y="1568"/>
                  <a:ext cx="794"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0" name="Oval 164"/>
                <p:cNvSpPr>
                  <a:spLocks noChangeArrowheads="1"/>
                </p:cNvSpPr>
                <p:nvPr/>
              </p:nvSpPr>
              <p:spPr bwMode="auto">
                <a:xfrm>
                  <a:off x="1648" y="1663"/>
                  <a:ext cx="1202"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1" name="Oval 165"/>
                <p:cNvSpPr>
                  <a:spLocks noChangeArrowheads="1"/>
                </p:cNvSpPr>
                <p:nvPr/>
              </p:nvSpPr>
              <p:spPr bwMode="auto">
                <a:xfrm>
                  <a:off x="2431" y="956"/>
                  <a:ext cx="755"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2" name="Oval 166"/>
                <p:cNvSpPr>
                  <a:spLocks noChangeArrowheads="1"/>
                </p:cNvSpPr>
                <p:nvPr/>
              </p:nvSpPr>
              <p:spPr bwMode="auto">
                <a:xfrm>
                  <a:off x="2547" y="1286"/>
                  <a:ext cx="755"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3" name="Oval 167"/>
                <p:cNvSpPr>
                  <a:spLocks noChangeArrowheads="1"/>
                </p:cNvSpPr>
                <p:nvPr/>
              </p:nvSpPr>
              <p:spPr bwMode="auto">
                <a:xfrm>
                  <a:off x="2475" y="1396"/>
                  <a:ext cx="755" cy="81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4" name="Oval 168"/>
                <p:cNvSpPr>
                  <a:spLocks noChangeArrowheads="1"/>
                </p:cNvSpPr>
                <p:nvPr/>
              </p:nvSpPr>
              <p:spPr bwMode="auto">
                <a:xfrm>
                  <a:off x="1348" y="1145"/>
                  <a:ext cx="1546" cy="814"/>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grpSp>
        </p:grpSp>
        <p:sp>
          <p:nvSpPr>
            <p:cNvPr id="33" name="Text Box 169"/>
            <p:cNvSpPr txBox="1">
              <a:spLocks noChangeArrowheads="1"/>
            </p:cNvSpPr>
            <p:nvPr/>
          </p:nvSpPr>
          <p:spPr bwMode="auto">
            <a:xfrm>
              <a:off x="3833" y="2100"/>
              <a:ext cx="511"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电信网</a:t>
              </a:r>
            </a:p>
          </p:txBody>
        </p:sp>
        <p:grpSp>
          <p:nvGrpSpPr>
            <p:cNvPr id="171042" name="Group 170"/>
            <p:cNvGrpSpPr>
              <a:grpSpLocks/>
            </p:cNvGrpSpPr>
            <p:nvPr/>
          </p:nvGrpSpPr>
          <p:grpSpPr bwMode="auto">
            <a:xfrm flipH="1">
              <a:off x="4683" y="618"/>
              <a:ext cx="102" cy="176"/>
              <a:chOff x="997" y="1971"/>
              <a:chExt cx="683" cy="972"/>
            </a:xfrm>
          </p:grpSpPr>
          <p:sp>
            <p:nvSpPr>
              <p:cNvPr id="38" name="AutoShape 171"/>
              <p:cNvSpPr>
                <a:spLocks noChangeAspect="1" noChangeArrowheads="1" noTextEdit="1"/>
              </p:cNvSpPr>
              <p:nvPr/>
            </p:nvSpPr>
            <p:spPr bwMode="auto">
              <a:xfrm>
                <a:off x="994" y="1970"/>
                <a:ext cx="68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b="1">
                  <a:latin typeface="+mn-lt"/>
                  <a:ea typeface="+mn-ea"/>
                </a:endParaRPr>
              </a:p>
            </p:txBody>
          </p:sp>
          <p:grpSp>
            <p:nvGrpSpPr>
              <p:cNvPr id="171053" name="Group 172"/>
              <p:cNvGrpSpPr>
                <a:grpSpLocks/>
              </p:cNvGrpSpPr>
              <p:nvPr/>
            </p:nvGrpSpPr>
            <p:grpSpPr bwMode="auto">
              <a:xfrm>
                <a:off x="1245" y="2559"/>
                <a:ext cx="21" cy="118"/>
                <a:chOff x="1245" y="2559"/>
                <a:chExt cx="21" cy="118"/>
              </a:xfrm>
            </p:grpSpPr>
            <p:sp>
              <p:nvSpPr>
                <p:cNvPr id="84" name="Rectangle 173"/>
                <p:cNvSpPr>
                  <a:spLocks noChangeArrowheads="1"/>
                </p:cNvSpPr>
                <p:nvPr/>
              </p:nvSpPr>
              <p:spPr bwMode="auto">
                <a:xfrm>
                  <a:off x="1192" y="2560"/>
                  <a:ext cx="74" cy="118"/>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85" name="Line 174"/>
                <p:cNvSpPr>
                  <a:spLocks noChangeShapeType="1"/>
                </p:cNvSpPr>
                <p:nvPr/>
              </p:nvSpPr>
              <p:spPr bwMode="auto">
                <a:xfrm>
                  <a:off x="1253" y="2560"/>
                  <a:ext cx="0" cy="1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sp>
            <p:nvSpPr>
              <p:cNvPr id="40" name="Rectangle 175"/>
              <p:cNvSpPr>
                <a:spLocks noChangeArrowheads="1"/>
              </p:cNvSpPr>
              <p:nvPr/>
            </p:nvSpPr>
            <p:spPr bwMode="auto">
              <a:xfrm>
                <a:off x="1142" y="2486"/>
                <a:ext cx="74" cy="187"/>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41" name="Freeform 176"/>
              <p:cNvSpPr>
                <a:spLocks/>
              </p:cNvSpPr>
              <p:nvPr/>
            </p:nvSpPr>
            <p:spPr bwMode="auto">
              <a:xfrm>
                <a:off x="1413" y="2520"/>
                <a:ext cx="49" cy="44"/>
              </a:xfrm>
              <a:custGeom>
                <a:avLst/>
                <a:gdLst>
                  <a:gd name="T0" fmla="*/ 0 w 144"/>
                  <a:gd name="T1" fmla="*/ 0 h 120"/>
                  <a:gd name="T2" fmla="*/ 0 w 144"/>
                  <a:gd name="T3" fmla="*/ 120 h 120"/>
                  <a:gd name="T4" fmla="*/ 144 w 144"/>
                  <a:gd name="T5" fmla="*/ 120 h 120"/>
                  <a:gd name="T6" fmla="*/ 144 w 144"/>
                  <a:gd name="T7" fmla="*/ 24 h 120"/>
                  <a:gd name="T8" fmla="*/ 0 w 144"/>
                  <a:gd name="T9" fmla="*/ 0 h 120"/>
                </a:gdLst>
                <a:ahLst/>
                <a:cxnLst>
                  <a:cxn ang="0">
                    <a:pos x="T0" y="T1"/>
                  </a:cxn>
                  <a:cxn ang="0">
                    <a:pos x="T2" y="T3"/>
                  </a:cxn>
                  <a:cxn ang="0">
                    <a:pos x="T4" y="T5"/>
                  </a:cxn>
                  <a:cxn ang="0">
                    <a:pos x="T6" y="T7"/>
                  </a:cxn>
                  <a:cxn ang="0">
                    <a:pos x="T8" y="T9"/>
                  </a:cxn>
                </a:cxnLst>
                <a:rect l="0" t="0" r="r" b="b"/>
                <a:pathLst>
                  <a:path w="144" h="120">
                    <a:moveTo>
                      <a:pt x="0" y="0"/>
                    </a:moveTo>
                    <a:lnTo>
                      <a:pt x="0" y="120"/>
                    </a:lnTo>
                    <a:lnTo>
                      <a:pt x="144" y="120"/>
                    </a:lnTo>
                    <a:lnTo>
                      <a:pt x="144" y="24"/>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sp>
            <p:nvSpPr>
              <p:cNvPr id="42" name="Freeform 177"/>
              <p:cNvSpPr>
                <a:spLocks/>
              </p:cNvSpPr>
              <p:nvPr/>
            </p:nvSpPr>
            <p:spPr bwMode="auto">
              <a:xfrm>
                <a:off x="1315" y="2451"/>
                <a:ext cx="31" cy="34"/>
              </a:xfrm>
              <a:custGeom>
                <a:avLst/>
                <a:gdLst>
                  <a:gd name="T0" fmla="*/ 54 w 98"/>
                  <a:gd name="T1" fmla="*/ 0 h 108"/>
                  <a:gd name="T2" fmla="*/ 0 w 98"/>
                  <a:gd name="T3" fmla="*/ 108 h 108"/>
                  <a:gd name="T4" fmla="*/ 72 w 98"/>
                  <a:gd name="T5" fmla="*/ 99 h 108"/>
                  <a:gd name="T6" fmla="*/ 98 w 98"/>
                  <a:gd name="T7" fmla="*/ 27 h 108"/>
                  <a:gd name="T8" fmla="*/ 54 w 98"/>
                  <a:gd name="T9" fmla="*/ 0 h 108"/>
                </a:gdLst>
                <a:ahLst/>
                <a:cxnLst>
                  <a:cxn ang="0">
                    <a:pos x="T0" y="T1"/>
                  </a:cxn>
                  <a:cxn ang="0">
                    <a:pos x="T2" y="T3"/>
                  </a:cxn>
                  <a:cxn ang="0">
                    <a:pos x="T4" y="T5"/>
                  </a:cxn>
                  <a:cxn ang="0">
                    <a:pos x="T6" y="T7"/>
                  </a:cxn>
                  <a:cxn ang="0">
                    <a:pos x="T8" y="T9"/>
                  </a:cxn>
                </a:cxnLst>
                <a:rect l="0" t="0" r="r" b="b"/>
                <a:pathLst>
                  <a:path w="98" h="108">
                    <a:moveTo>
                      <a:pt x="54" y="0"/>
                    </a:moveTo>
                    <a:lnTo>
                      <a:pt x="0" y="108"/>
                    </a:lnTo>
                    <a:lnTo>
                      <a:pt x="72" y="99"/>
                    </a:lnTo>
                    <a:lnTo>
                      <a:pt x="98" y="27"/>
                    </a:lnTo>
                    <a:lnTo>
                      <a:pt x="54"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3" name="Freeform 178"/>
              <p:cNvSpPr>
                <a:spLocks/>
              </p:cNvSpPr>
              <p:nvPr/>
            </p:nvSpPr>
            <p:spPr bwMode="auto">
              <a:xfrm>
                <a:off x="1253" y="2687"/>
                <a:ext cx="154" cy="15"/>
              </a:xfrm>
              <a:custGeom>
                <a:avLst/>
                <a:gdLst>
                  <a:gd name="T0" fmla="*/ 0 w 457"/>
                  <a:gd name="T1" fmla="*/ 0 h 37"/>
                  <a:gd name="T2" fmla="*/ 457 w 457"/>
                  <a:gd name="T3" fmla="*/ 0 h 37"/>
                  <a:gd name="T4" fmla="*/ 457 w 457"/>
                  <a:gd name="T5" fmla="*/ 37 h 37"/>
                  <a:gd name="T6" fmla="*/ 6 w 457"/>
                  <a:gd name="T7" fmla="*/ 37 h 37"/>
                  <a:gd name="T8" fmla="*/ 0 w 457"/>
                  <a:gd name="T9" fmla="*/ 0 h 37"/>
                </a:gdLst>
                <a:ahLst/>
                <a:cxnLst>
                  <a:cxn ang="0">
                    <a:pos x="T0" y="T1"/>
                  </a:cxn>
                  <a:cxn ang="0">
                    <a:pos x="T2" y="T3"/>
                  </a:cxn>
                  <a:cxn ang="0">
                    <a:pos x="T4" y="T5"/>
                  </a:cxn>
                  <a:cxn ang="0">
                    <a:pos x="T6" y="T7"/>
                  </a:cxn>
                  <a:cxn ang="0">
                    <a:pos x="T8" y="T9"/>
                  </a:cxn>
                </a:cxnLst>
                <a:rect l="0" t="0" r="r" b="b"/>
                <a:pathLst>
                  <a:path w="457" h="37">
                    <a:moveTo>
                      <a:pt x="0" y="0"/>
                    </a:moveTo>
                    <a:lnTo>
                      <a:pt x="457" y="0"/>
                    </a:lnTo>
                    <a:lnTo>
                      <a:pt x="457" y="37"/>
                    </a:lnTo>
                    <a:lnTo>
                      <a:pt x="6" y="37"/>
                    </a:lnTo>
                    <a:lnTo>
                      <a:pt x="0" y="0"/>
                    </a:lnTo>
                    <a:close/>
                  </a:path>
                </a:pathLst>
              </a:custGeom>
              <a:solidFill>
                <a:srgbClr val="80808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4" name="Freeform 179"/>
              <p:cNvSpPr>
                <a:spLocks/>
              </p:cNvSpPr>
              <p:nvPr/>
            </p:nvSpPr>
            <p:spPr bwMode="auto">
              <a:xfrm>
                <a:off x="1142" y="2216"/>
                <a:ext cx="62" cy="79"/>
              </a:xfrm>
              <a:custGeom>
                <a:avLst/>
                <a:gdLst>
                  <a:gd name="T0" fmla="*/ 180 w 191"/>
                  <a:gd name="T1" fmla="*/ 0 h 232"/>
                  <a:gd name="T2" fmla="*/ 2 w 191"/>
                  <a:gd name="T3" fmla="*/ 166 h 232"/>
                  <a:gd name="T4" fmla="*/ 0 w 191"/>
                  <a:gd name="T5" fmla="*/ 232 h 232"/>
                  <a:gd name="T6" fmla="*/ 191 w 191"/>
                  <a:gd name="T7" fmla="*/ 76 h 232"/>
                  <a:gd name="T8" fmla="*/ 180 w 191"/>
                  <a:gd name="T9" fmla="*/ 0 h 232"/>
                </a:gdLst>
                <a:ahLst/>
                <a:cxnLst>
                  <a:cxn ang="0">
                    <a:pos x="T0" y="T1"/>
                  </a:cxn>
                  <a:cxn ang="0">
                    <a:pos x="T2" y="T3"/>
                  </a:cxn>
                  <a:cxn ang="0">
                    <a:pos x="T4" y="T5"/>
                  </a:cxn>
                  <a:cxn ang="0">
                    <a:pos x="T6" y="T7"/>
                  </a:cxn>
                  <a:cxn ang="0">
                    <a:pos x="T8" y="T9"/>
                  </a:cxn>
                </a:cxnLst>
                <a:rect l="0" t="0" r="r" b="b"/>
                <a:pathLst>
                  <a:path w="191" h="232">
                    <a:moveTo>
                      <a:pt x="180" y="0"/>
                    </a:moveTo>
                    <a:lnTo>
                      <a:pt x="2" y="166"/>
                    </a:lnTo>
                    <a:lnTo>
                      <a:pt x="0" y="232"/>
                    </a:lnTo>
                    <a:lnTo>
                      <a:pt x="191" y="76"/>
                    </a:lnTo>
                    <a:lnTo>
                      <a:pt x="180"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5" name="Freeform 180"/>
              <p:cNvSpPr>
                <a:spLocks/>
              </p:cNvSpPr>
              <p:nvPr/>
            </p:nvSpPr>
            <p:spPr bwMode="auto">
              <a:xfrm>
                <a:off x="1124" y="2009"/>
                <a:ext cx="99" cy="664"/>
              </a:xfrm>
              <a:custGeom>
                <a:avLst/>
                <a:gdLst>
                  <a:gd name="T0" fmla="*/ 289 w 289"/>
                  <a:gd name="T1" fmla="*/ 0 h 1991"/>
                  <a:gd name="T2" fmla="*/ 0 w 289"/>
                  <a:gd name="T3" fmla="*/ 117 h 1991"/>
                  <a:gd name="T4" fmla="*/ 0 w 289"/>
                  <a:gd name="T5" fmla="*/ 1991 h 1991"/>
                  <a:gd name="T6" fmla="*/ 54 w 289"/>
                  <a:gd name="T7" fmla="*/ 1991 h 1991"/>
                  <a:gd name="T8" fmla="*/ 54 w 289"/>
                  <a:gd name="T9" fmla="*/ 288 h 1991"/>
                  <a:gd name="T10" fmla="*/ 289 w 289"/>
                  <a:gd name="T11" fmla="*/ 189 h 1991"/>
                  <a:gd name="T12" fmla="*/ 289 w 289"/>
                  <a:gd name="T13" fmla="*/ 0 h 1991"/>
                </a:gdLst>
                <a:ahLst/>
                <a:cxnLst>
                  <a:cxn ang="0">
                    <a:pos x="T0" y="T1"/>
                  </a:cxn>
                  <a:cxn ang="0">
                    <a:pos x="T2" y="T3"/>
                  </a:cxn>
                  <a:cxn ang="0">
                    <a:pos x="T4" y="T5"/>
                  </a:cxn>
                  <a:cxn ang="0">
                    <a:pos x="T6" y="T7"/>
                  </a:cxn>
                  <a:cxn ang="0">
                    <a:pos x="T8" y="T9"/>
                  </a:cxn>
                  <a:cxn ang="0">
                    <a:pos x="T10" y="T11"/>
                  </a:cxn>
                  <a:cxn ang="0">
                    <a:pos x="T12" y="T13"/>
                  </a:cxn>
                </a:cxnLst>
                <a:rect l="0" t="0" r="r" b="b"/>
                <a:pathLst>
                  <a:path w="289" h="1991">
                    <a:moveTo>
                      <a:pt x="289" y="0"/>
                    </a:moveTo>
                    <a:lnTo>
                      <a:pt x="0" y="117"/>
                    </a:lnTo>
                    <a:lnTo>
                      <a:pt x="0" y="1991"/>
                    </a:lnTo>
                    <a:lnTo>
                      <a:pt x="54" y="1991"/>
                    </a:lnTo>
                    <a:lnTo>
                      <a:pt x="54" y="288"/>
                    </a:lnTo>
                    <a:lnTo>
                      <a:pt x="289" y="189"/>
                    </a:lnTo>
                    <a:lnTo>
                      <a:pt x="289" y="0"/>
                    </a:lnTo>
                    <a:close/>
                  </a:path>
                </a:pathLst>
              </a:custGeom>
              <a:solidFill>
                <a:srgbClr val="9F9F9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6" name="Freeform 181"/>
              <p:cNvSpPr>
                <a:spLocks/>
              </p:cNvSpPr>
              <p:nvPr/>
            </p:nvSpPr>
            <p:spPr bwMode="auto">
              <a:xfrm>
                <a:off x="1118" y="2673"/>
                <a:ext cx="554" cy="147"/>
              </a:xfrm>
              <a:custGeom>
                <a:avLst/>
                <a:gdLst>
                  <a:gd name="T0" fmla="*/ 0 w 1657"/>
                  <a:gd name="T1" fmla="*/ 433 h 433"/>
                  <a:gd name="T2" fmla="*/ 0 w 1657"/>
                  <a:gd name="T3" fmla="*/ 0 h 433"/>
                  <a:gd name="T4" fmla="*/ 361 w 1657"/>
                  <a:gd name="T5" fmla="*/ 0 h 433"/>
                  <a:gd name="T6" fmla="*/ 433 w 1657"/>
                  <a:gd name="T7" fmla="*/ 72 h 433"/>
                  <a:gd name="T8" fmla="*/ 649 w 1657"/>
                  <a:gd name="T9" fmla="*/ 72 h 433"/>
                  <a:gd name="T10" fmla="*/ 720 w 1657"/>
                  <a:gd name="T11" fmla="*/ 145 h 433"/>
                  <a:gd name="T12" fmla="*/ 1441 w 1657"/>
                  <a:gd name="T13" fmla="*/ 145 h 433"/>
                  <a:gd name="T14" fmla="*/ 1441 w 1657"/>
                  <a:gd name="T15" fmla="*/ 289 h 433"/>
                  <a:gd name="T16" fmla="*/ 1657 w 1657"/>
                  <a:gd name="T17" fmla="*/ 289 h 433"/>
                  <a:gd name="T18" fmla="*/ 1657 w 1657"/>
                  <a:gd name="T19" fmla="*/ 433 h 433"/>
                  <a:gd name="T20" fmla="*/ 0 w 1657"/>
                  <a:gd name="T21"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7" h="433">
                    <a:moveTo>
                      <a:pt x="0" y="433"/>
                    </a:moveTo>
                    <a:lnTo>
                      <a:pt x="0" y="0"/>
                    </a:lnTo>
                    <a:lnTo>
                      <a:pt x="361" y="0"/>
                    </a:lnTo>
                    <a:lnTo>
                      <a:pt x="433" y="72"/>
                    </a:lnTo>
                    <a:lnTo>
                      <a:pt x="649" y="72"/>
                    </a:lnTo>
                    <a:lnTo>
                      <a:pt x="720" y="145"/>
                    </a:lnTo>
                    <a:lnTo>
                      <a:pt x="1441" y="145"/>
                    </a:lnTo>
                    <a:lnTo>
                      <a:pt x="1441" y="289"/>
                    </a:lnTo>
                    <a:lnTo>
                      <a:pt x="1657" y="289"/>
                    </a:lnTo>
                    <a:lnTo>
                      <a:pt x="1657" y="433"/>
                    </a:lnTo>
                    <a:lnTo>
                      <a:pt x="0" y="433"/>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7" name="Rectangle 182"/>
              <p:cNvSpPr>
                <a:spLocks noChangeArrowheads="1"/>
              </p:cNvSpPr>
              <p:nvPr/>
            </p:nvSpPr>
            <p:spPr bwMode="auto">
              <a:xfrm>
                <a:off x="1124" y="2771"/>
                <a:ext cx="400" cy="44"/>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48" name="Line 183"/>
              <p:cNvSpPr>
                <a:spLocks noChangeShapeType="1"/>
              </p:cNvSpPr>
              <p:nvPr/>
            </p:nvSpPr>
            <p:spPr bwMode="auto">
              <a:xfrm>
                <a:off x="1099" y="2471"/>
                <a:ext cx="6" cy="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49" name="Freeform 184"/>
              <p:cNvSpPr>
                <a:spLocks/>
              </p:cNvSpPr>
              <p:nvPr/>
            </p:nvSpPr>
            <p:spPr bwMode="auto">
              <a:xfrm>
                <a:off x="1087" y="2560"/>
                <a:ext cx="37" cy="39"/>
              </a:xfrm>
              <a:custGeom>
                <a:avLst/>
                <a:gdLst>
                  <a:gd name="T0" fmla="*/ 0 w 108"/>
                  <a:gd name="T1" fmla="*/ 126 h 126"/>
                  <a:gd name="T2" fmla="*/ 0 w 108"/>
                  <a:gd name="T3" fmla="*/ 0 h 126"/>
                  <a:gd name="T4" fmla="*/ 108 w 108"/>
                  <a:gd name="T5" fmla="*/ 0 h 126"/>
                  <a:gd name="T6" fmla="*/ 108 w 108"/>
                  <a:gd name="T7" fmla="*/ 45 h 126"/>
                  <a:gd name="T8" fmla="*/ 36 w 108"/>
                  <a:gd name="T9" fmla="*/ 45 h 126"/>
                  <a:gd name="T10" fmla="*/ 36 w 108"/>
                  <a:gd name="T11" fmla="*/ 126 h 126"/>
                  <a:gd name="T12" fmla="*/ 0 w 108"/>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08" h="126">
                    <a:moveTo>
                      <a:pt x="0" y="126"/>
                    </a:moveTo>
                    <a:lnTo>
                      <a:pt x="0" y="0"/>
                    </a:lnTo>
                    <a:lnTo>
                      <a:pt x="108" y="0"/>
                    </a:lnTo>
                    <a:lnTo>
                      <a:pt x="108" y="45"/>
                    </a:lnTo>
                    <a:lnTo>
                      <a:pt x="36" y="45"/>
                    </a:lnTo>
                    <a:lnTo>
                      <a:pt x="36" y="126"/>
                    </a:lnTo>
                    <a:lnTo>
                      <a:pt x="0" y="12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0" name="Freeform 185"/>
              <p:cNvSpPr>
                <a:spLocks/>
              </p:cNvSpPr>
              <p:nvPr/>
            </p:nvSpPr>
            <p:spPr bwMode="auto">
              <a:xfrm>
                <a:off x="1290" y="2525"/>
                <a:ext cx="123" cy="177"/>
              </a:xfrm>
              <a:custGeom>
                <a:avLst/>
                <a:gdLst>
                  <a:gd name="T0" fmla="*/ 0 w 368"/>
                  <a:gd name="T1" fmla="*/ 0 h 523"/>
                  <a:gd name="T2" fmla="*/ 368 w 368"/>
                  <a:gd name="T3" fmla="*/ 523 h 523"/>
                  <a:gd name="T4" fmla="*/ 314 w 368"/>
                  <a:gd name="T5" fmla="*/ 513 h 523"/>
                  <a:gd name="T6" fmla="*/ 0 w 368"/>
                  <a:gd name="T7" fmla="*/ 72 h 523"/>
                  <a:gd name="T8" fmla="*/ 0 w 368"/>
                  <a:gd name="T9" fmla="*/ 0 h 523"/>
                </a:gdLst>
                <a:ahLst/>
                <a:cxnLst>
                  <a:cxn ang="0">
                    <a:pos x="T0" y="T1"/>
                  </a:cxn>
                  <a:cxn ang="0">
                    <a:pos x="T2" y="T3"/>
                  </a:cxn>
                  <a:cxn ang="0">
                    <a:pos x="T4" y="T5"/>
                  </a:cxn>
                  <a:cxn ang="0">
                    <a:pos x="T6" y="T7"/>
                  </a:cxn>
                  <a:cxn ang="0">
                    <a:pos x="T8" y="T9"/>
                  </a:cxn>
                </a:cxnLst>
                <a:rect l="0" t="0" r="r" b="b"/>
                <a:pathLst>
                  <a:path w="368" h="523">
                    <a:moveTo>
                      <a:pt x="0" y="0"/>
                    </a:moveTo>
                    <a:lnTo>
                      <a:pt x="368" y="523"/>
                    </a:lnTo>
                    <a:lnTo>
                      <a:pt x="314" y="513"/>
                    </a:lnTo>
                    <a:lnTo>
                      <a:pt x="0" y="72"/>
                    </a:lnTo>
                    <a:lnTo>
                      <a:pt x="0" y="0"/>
                    </a:lnTo>
                    <a:close/>
                  </a:path>
                </a:pathLst>
              </a:custGeom>
              <a:solidFill>
                <a:srgbClr val="9F9F9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1" name="Freeform 186"/>
              <p:cNvSpPr>
                <a:spLocks/>
              </p:cNvSpPr>
              <p:nvPr/>
            </p:nvSpPr>
            <p:spPr bwMode="auto">
              <a:xfrm>
                <a:off x="1025" y="2628"/>
                <a:ext cx="92" cy="192"/>
              </a:xfrm>
              <a:custGeom>
                <a:avLst/>
                <a:gdLst>
                  <a:gd name="T0" fmla="*/ 216 w 288"/>
                  <a:gd name="T1" fmla="*/ 0 h 577"/>
                  <a:gd name="T2" fmla="*/ 0 w 288"/>
                  <a:gd name="T3" fmla="*/ 216 h 577"/>
                  <a:gd name="T4" fmla="*/ 0 w 288"/>
                  <a:gd name="T5" fmla="*/ 577 h 577"/>
                  <a:gd name="T6" fmla="*/ 288 w 288"/>
                  <a:gd name="T7" fmla="*/ 577 h 577"/>
                  <a:gd name="T8" fmla="*/ 288 w 288"/>
                  <a:gd name="T9" fmla="*/ 144 h 577"/>
                  <a:gd name="T10" fmla="*/ 216 w 288"/>
                  <a:gd name="T11" fmla="*/ 0 h 577"/>
                </a:gdLst>
                <a:ahLst/>
                <a:cxnLst>
                  <a:cxn ang="0">
                    <a:pos x="T0" y="T1"/>
                  </a:cxn>
                  <a:cxn ang="0">
                    <a:pos x="T2" y="T3"/>
                  </a:cxn>
                  <a:cxn ang="0">
                    <a:pos x="T4" y="T5"/>
                  </a:cxn>
                  <a:cxn ang="0">
                    <a:pos x="T6" y="T7"/>
                  </a:cxn>
                  <a:cxn ang="0">
                    <a:pos x="T8" y="T9"/>
                  </a:cxn>
                  <a:cxn ang="0">
                    <a:pos x="T10" y="T11"/>
                  </a:cxn>
                </a:cxnLst>
                <a:rect l="0" t="0" r="r" b="b"/>
                <a:pathLst>
                  <a:path w="288" h="577">
                    <a:moveTo>
                      <a:pt x="216" y="0"/>
                    </a:moveTo>
                    <a:lnTo>
                      <a:pt x="0" y="216"/>
                    </a:lnTo>
                    <a:lnTo>
                      <a:pt x="0" y="577"/>
                    </a:lnTo>
                    <a:lnTo>
                      <a:pt x="288" y="577"/>
                    </a:lnTo>
                    <a:lnTo>
                      <a:pt x="288" y="144"/>
                    </a:lnTo>
                    <a:lnTo>
                      <a:pt x="216"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2" name="Rectangle 187"/>
              <p:cNvSpPr>
                <a:spLocks noChangeArrowheads="1"/>
              </p:cNvSpPr>
              <p:nvPr/>
            </p:nvSpPr>
            <p:spPr bwMode="auto">
              <a:xfrm>
                <a:off x="1001" y="2914"/>
                <a:ext cx="672" cy="25"/>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3" name="Rectangle 188"/>
              <p:cNvSpPr>
                <a:spLocks noChangeArrowheads="1"/>
              </p:cNvSpPr>
              <p:nvPr/>
            </p:nvSpPr>
            <p:spPr bwMode="auto">
              <a:xfrm>
                <a:off x="1001" y="2869"/>
                <a:ext cx="672" cy="39"/>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4" name="Rectangle 189"/>
              <p:cNvSpPr>
                <a:spLocks noChangeArrowheads="1"/>
              </p:cNvSpPr>
              <p:nvPr/>
            </p:nvSpPr>
            <p:spPr bwMode="auto">
              <a:xfrm>
                <a:off x="1001" y="2820"/>
                <a:ext cx="672" cy="44"/>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5" name="Rectangle 190"/>
              <p:cNvSpPr>
                <a:spLocks noChangeArrowheads="1"/>
              </p:cNvSpPr>
              <p:nvPr/>
            </p:nvSpPr>
            <p:spPr bwMode="auto">
              <a:xfrm>
                <a:off x="1586" y="2786"/>
                <a:ext cx="68" cy="20"/>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6" name="Oval 191"/>
              <p:cNvSpPr>
                <a:spLocks noChangeArrowheads="1"/>
              </p:cNvSpPr>
              <p:nvPr/>
            </p:nvSpPr>
            <p:spPr bwMode="auto">
              <a:xfrm>
                <a:off x="1075" y="2604"/>
                <a:ext cx="43" cy="49"/>
              </a:xfrm>
              <a:prstGeom prst="ellipse">
                <a:avLst/>
              </a:prstGeom>
              <a:solidFill>
                <a:srgbClr val="9F9F9F"/>
              </a:solidFill>
              <a:ln w="6350">
                <a:solidFill>
                  <a:srgbClr val="000000"/>
                </a:solidFill>
                <a:round/>
                <a:headEnd/>
                <a:tailEnd/>
              </a:ln>
            </p:spPr>
            <p:txBody>
              <a:bodyPr/>
              <a:lstStyle/>
              <a:p>
                <a:pPr>
                  <a:defRPr/>
                </a:pPr>
                <a:endParaRPr lang="zh-CN" altLang="en-US" b="1">
                  <a:latin typeface="+mn-lt"/>
                  <a:ea typeface="+mn-ea"/>
                </a:endParaRPr>
              </a:p>
            </p:txBody>
          </p:sp>
          <p:sp>
            <p:nvSpPr>
              <p:cNvPr id="57" name="Rectangle 192"/>
              <p:cNvSpPr>
                <a:spLocks noChangeArrowheads="1"/>
              </p:cNvSpPr>
              <p:nvPr/>
            </p:nvSpPr>
            <p:spPr bwMode="auto">
              <a:xfrm>
                <a:off x="1241" y="2510"/>
                <a:ext cx="43" cy="44"/>
              </a:xfrm>
              <a:prstGeom prst="rect">
                <a:avLst/>
              </a:prstGeom>
              <a:solidFill>
                <a:srgbClr val="808080"/>
              </a:solidFill>
              <a:ln w="6350">
                <a:solidFill>
                  <a:srgbClr val="000000"/>
                </a:solidFill>
                <a:miter lim="800000"/>
                <a:headEnd/>
                <a:tailEnd/>
              </a:ln>
            </p:spPr>
            <p:txBody>
              <a:bodyPr/>
              <a:lstStyle/>
              <a:p>
                <a:pPr>
                  <a:defRPr/>
                </a:pPr>
                <a:endParaRPr lang="zh-CN" altLang="en-US" b="1">
                  <a:latin typeface="+mn-lt"/>
                  <a:ea typeface="+mn-ea"/>
                </a:endParaRPr>
              </a:p>
            </p:txBody>
          </p:sp>
          <p:sp>
            <p:nvSpPr>
              <p:cNvPr id="58" name="Freeform 193"/>
              <p:cNvSpPr>
                <a:spLocks/>
              </p:cNvSpPr>
              <p:nvPr/>
            </p:nvSpPr>
            <p:spPr bwMode="auto">
              <a:xfrm>
                <a:off x="1216" y="2481"/>
                <a:ext cx="191" cy="192"/>
              </a:xfrm>
              <a:custGeom>
                <a:avLst/>
                <a:gdLst>
                  <a:gd name="T0" fmla="*/ 72 w 575"/>
                  <a:gd name="T1" fmla="*/ 576 h 576"/>
                  <a:gd name="T2" fmla="*/ 72 w 575"/>
                  <a:gd name="T3" fmla="*/ 72 h 576"/>
                  <a:gd name="T4" fmla="*/ 575 w 575"/>
                  <a:gd name="T5" fmla="*/ 72 h 576"/>
                  <a:gd name="T6" fmla="*/ 575 w 575"/>
                  <a:gd name="T7" fmla="*/ 0 h 576"/>
                  <a:gd name="T8" fmla="*/ 0 w 575"/>
                  <a:gd name="T9" fmla="*/ 0 h 576"/>
                  <a:gd name="T10" fmla="*/ 0 w 575"/>
                  <a:gd name="T11" fmla="*/ 576 h 576"/>
                  <a:gd name="T12" fmla="*/ 72 w 575"/>
                  <a:gd name="T13" fmla="*/ 576 h 576"/>
                </a:gdLst>
                <a:ahLst/>
                <a:cxnLst>
                  <a:cxn ang="0">
                    <a:pos x="T0" y="T1"/>
                  </a:cxn>
                  <a:cxn ang="0">
                    <a:pos x="T2" y="T3"/>
                  </a:cxn>
                  <a:cxn ang="0">
                    <a:pos x="T4" y="T5"/>
                  </a:cxn>
                  <a:cxn ang="0">
                    <a:pos x="T6" y="T7"/>
                  </a:cxn>
                  <a:cxn ang="0">
                    <a:pos x="T8" y="T9"/>
                  </a:cxn>
                  <a:cxn ang="0">
                    <a:pos x="T10" y="T11"/>
                  </a:cxn>
                  <a:cxn ang="0">
                    <a:pos x="T12" y="T13"/>
                  </a:cxn>
                </a:cxnLst>
                <a:rect l="0" t="0" r="r" b="b"/>
                <a:pathLst>
                  <a:path w="575" h="576">
                    <a:moveTo>
                      <a:pt x="72" y="576"/>
                    </a:moveTo>
                    <a:lnTo>
                      <a:pt x="72" y="72"/>
                    </a:lnTo>
                    <a:lnTo>
                      <a:pt x="575" y="72"/>
                    </a:lnTo>
                    <a:lnTo>
                      <a:pt x="575" y="0"/>
                    </a:lnTo>
                    <a:lnTo>
                      <a:pt x="0" y="0"/>
                    </a:lnTo>
                    <a:lnTo>
                      <a:pt x="0" y="576"/>
                    </a:lnTo>
                    <a:lnTo>
                      <a:pt x="72" y="57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grpSp>
            <p:nvGrpSpPr>
              <p:cNvPr id="171073" name="Group 194"/>
              <p:cNvGrpSpPr>
                <a:grpSpLocks/>
              </p:cNvGrpSpPr>
              <p:nvPr/>
            </p:nvGrpSpPr>
            <p:grpSpPr bwMode="auto">
              <a:xfrm>
                <a:off x="1062" y="2302"/>
                <a:ext cx="214" cy="194"/>
                <a:chOff x="1062" y="2302"/>
                <a:chExt cx="214" cy="194"/>
              </a:xfrm>
            </p:grpSpPr>
            <p:sp>
              <p:nvSpPr>
                <p:cNvPr id="82" name="Oval 195"/>
                <p:cNvSpPr>
                  <a:spLocks noChangeArrowheads="1"/>
                </p:cNvSpPr>
                <p:nvPr/>
              </p:nvSpPr>
              <p:spPr bwMode="auto">
                <a:xfrm>
                  <a:off x="1081" y="2270"/>
                  <a:ext cx="154" cy="226"/>
                </a:xfrm>
                <a:prstGeom prst="ellipse">
                  <a:avLst/>
                </a:prstGeom>
                <a:solidFill>
                  <a:srgbClr val="808080"/>
                </a:solidFill>
                <a:ln w="6350">
                  <a:solidFill>
                    <a:srgbClr val="000000"/>
                  </a:solidFill>
                  <a:round/>
                  <a:headEnd/>
                  <a:tailEnd/>
                </a:ln>
              </p:spPr>
              <p:txBody>
                <a:bodyPr/>
                <a:lstStyle/>
                <a:p>
                  <a:pPr>
                    <a:defRPr/>
                  </a:pPr>
                  <a:endParaRPr lang="zh-CN" altLang="en-US" b="1">
                    <a:latin typeface="+mn-lt"/>
                    <a:ea typeface="+mn-ea"/>
                  </a:endParaRPr>
                </a:p>
              </p:txBody>
            </p:sp>
            <p:sp>
              <p:nvSpPr>
                <p:cNvPr id="83" name="Oval 196"/>
                <p:cNvSpPr>
                  <a:spLocks noChangeArrowheads="1"/>
                </p:cNvSpPr>
                <p:nvPr/>
              </p:nvSpPr>
              <p:spPr bwMode="auto">
                <a:xfrm>
                  <a:off x="1062" y="2270"/>
                  <a:ext cx="154" cy="226"/>
                </a:xfrm>
                <a:prstGeom prst="ellipse">
                  <a:avLst/>
                </a:prstGeom>
                <a:solidFill>
                  <a:srgbClr val="C0C0C0"/>
                </a:solidFill>
                <a:ln w="6350">
                  <a:solidFill>
                    <a:srgbClr val="000000"/>
                  </a:solidFill>
                  <a:round/>
                  <a:headEnd/>
                  <a:tailEnd/>
                </a:ln>
              </p:spPr>
              <p:txBody>
                <a:bodyPr/>
                <a:lstStyle/>
                <a:p>
                  <a:pPr>
                    <a:defRPr/>
                  </a:pPr>
                  <a:endParaRPr lang="zh-CN" altLang="en-US" b="1">
                    <a:latin typeface="+mn-lt"/>
                    <a:ea typeface="+mn-ea"/>
                  </a:endParaRPr>
                </a:p>
              </p:txBody>
            </p:sp>
          </p:grpSp>
          <p:grpSp>
            <p:nvGrpSpPr>
              <p:cNvPr id="171074" name="Group 197"/>
              <p:cNvGrpSpPr>
                <a:grpSpLocks/>
              </p:cNvGrpSpPr>
              <p:nvPr/>
            </p:nvGrpSpPr>
            <p:grpSpPr bwMode="auto">
              <a:xfrm>
                <a:off x="1146" y="2677"/>
                <a:ext cx="73" cy="188"/>
                <a:chOff x="1146" y="2677"/>
                <a:chExt cx="73" cy="188"/>
              </a:xfrm>
            </p:grpSpPr>
            <p:sp>
              <p:nvSpPr>
                <p:cNvPr id="73" name="Rectangle 198"/>
                <p:cNvSpPr>
                  <a:spLocks noChangeArrowheads="1"/>
                </p:cNvSpPr>
                <p:nvPr/>
              </p:nvSpPr>
              <p:spPr bwMode="auto">
                <a:xfrm>
                  <a:off x="1105" y="2678"/>
                  <a:ext cx="111" cy="187"/>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grpSp>
              <p:nvGrpSpPr>
                <p:cNvPr id="171088" name="Group 199"/>
                <p:cNvGrpSpPr>
                  <a:grpSpLocks/>
                </p:cNvGrpSpPr>
                <p:nvPr/>
              </p:nvGrpSpPr>
              <p:grpSpPr bwMode="auto">
                <a:xfrm>
                  <a:off x="1146" y="2699"/>
                  <a:ext cx="73" cy="145"/>
                  <a:chOff x="1146" y="2699"/>
                  <a:chExt cx="73" cy="145"/>
                </a:xfrm>
              </p:grpSpPr>
              <p:sp>
                <p:nvSpPr>
                  <p:cNvPr id="75" name="Line 200"/>
                  <p:cNvSpPr>
                    <a:spLocks noChangeShapeType="1"/>
                  </p:cNvSpPr>
                  <p:nvPr/>
                </p:nvSpPr>
                <p:spPr bwMode="auto">
                  <a:xfrm>
                    <a:off x="1105" y="2722"/>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6" name="Line 201"/>
                  <p:cNvSpPr>
                    <a:spLocks noChangeShapeType="1"/>
                  </p:cNvSpPr>
                  <p:nvPr/>
                </p:nvSpPr>
                <p:spPr bwMode="auto">
                  <a:xfrm>
                    <a:off x="1105" y="2796"/>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7" name="Line 202"/>
                  <p:cNvSpPr>
                    <a:spLocks noChangeShapeType="1"/>
                  </p:cNvSpPr>
                  <p:nvPr/>
                </p:nvSpPr>
                <p:spPr bwMode="auto">
                  <a:xfrm>
                    <a:off x="1105" y="2771"/>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8" name="Line 203"/>
                  <p:cNvSpPr>
                    <a:spLocks noChangeShapeType="1"/>
                  </p:cNvSpPr>
                  <p:nvPr/>
                </p:nvSpPr>
                <p:spPr bwMode="auto">
                  <a:xfrm>
                    <a:off x="1105" y="2746"/>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9" name="Line 204"/>
                  <p:cNvSpPr>
                    <a:spLocks noChangeShapeType="1"/>
                  </p:cNvSpPr>
                  <p:nvPr/>
                </p:nvSpPr>
                <p:spPr bwMode="auto">
                  <a:xfrm>
                    <a:off x="1105" y="2697"/>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80" name="Line 205"/>
                  <p:cNvSpPr>
                    <a:spLocks noChangeShapeType="1"/>
                  </p:cNvSpPr>
                  <p:nvPr/>
                </p:nvSpPr>
                <p:spPr bwMode="auto">
                  <a:xfrm>
                    <a:off x="1105" y="2820"/>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81" name="Line 206"/>
                  <p:cNvSpPr>
                    <a:spLocks noChangeShapeType="1"/>
                  </p:cNvSpPr>
                  <p:nvPr/>
                </p:nvSpPr>
                <p:spPr bwMode="auto">
                  <a:xfrm>
                    <a:off x="1105" y="2845"/>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grpSp>
          <p:sp>
            <p:nvSpPr>
              <p:cNvPr id="61" name="Rectangle 207"/>
              <p:cNvSpPr>
                <a:spLocks noChangeArrowheads="1"/>
              </p:cNvSpPr>
              <p:nvPr/>
            </p:nvSpPr>
            <p:spPr bwMode="auto">
              <a:xfrm>
                <a:off x="1604" y="2727"/>
                <a:ext cx="18" cy="44"/>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62" name="Freeform 208"/>
              <p:cNvSpPr>
                <a:spLocks/>
              </p:cNvSpPr>
              <p:nvPr/>
            </p:nvSpPr>
            <p:spPr bwMode="auto">
              <a:xfrm>
                <a:off x="1469" y="2230"/>
                <a:ext cx="55" cy="93"/>
              </a:xfrm>
              <a:custGeom>
                <a:avLst/>
                <a:gdLst>
                  <a:gd name="T0" fmla="*/ 136 w 163"/>
                  <a:gd name="T1" fmla="*/ 0 h 279"/>
                  <a:gd name="T2" fmla="*/ 0 w 163"/>
                  <a:gd name="T3" fmla="*/ 234 h 279"/>
                  <a:gd name="T4" fmla="*/ 27 w 163"/>
                  <a:gd name="T5" fmla="*/ 279 h 279"/>
                  <a:gd name="T6" fmla="*/ 163 w 163"/>
                  <a:gd name="T7" fmla="*/ 9 h 279"/>
                  <a:gd name="T8" fmla="*/ 136 w 163"/>
                  <a:gd name="T9" fmla="*/ 0 h 279"/>
                </a:gdLst>
                <a:ahLst/>
                <a:cxnLst>
                  <a:cxn ang="0">
                    <a:pos x="T0" y="T1"/>
                  </a:cxn>
                  <a:cxn ang="0">
                    <a:pos x="T2" y="T3"/>
                  </a:cxn>
                  <a:cxn ang="0">
                    <a:pos x="T4" y="T5"/>
                  </a:cxn>
                  <a:cxn ang="0">
                    <a:pos x="T6" y="T7"/>
                  </a:cxn>
                  <a:cxn ang="0">
                    <a:pos x="T8" y="T9"/>
                  </a:cxn>
                </a:cxnLst>
                <a:rect l="0" t="0" r="r" b="b"/>
                <a:pathLst>
                  <a:path w="163" h="279">
                    <a:moveTo>
                      <a:pt x="136" y="0"/>
                    </a:moveTo>
                    <a:lnTo>
                      <a:pt x="0" y="234"/>
                    </a:lnTo>
                    <a:lnTo>
                      <a:pt x="27" y="279"/>
                    </a:lnTo>
                    <a:lnTo>
                      <a:pt x="163" y="9"/>
                    </a:lnTo>
                    <a:lnTo>
                      <a:pt x="136"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3" name="Freeform 209"/>
              <p:cNvSpPr>
                <a:spLocks/>
              </p:cNvSpPr>
              <p:nvPr/>
            </p:nvSpPr>
            <p:spPr bwMode="auto">
              <a:xfrm>
                <a:off x="1401" y="2191"/>
                <a:ext cx="105" cy="29"/>
              </a:xfrm>
              <a:custGeom>
                <a:avLst/>
                <a:gdLst>
                  <a:gd name="T0" fmla="*/ 306 w 316"/>
                  <a:gd name="T1" fmla="*/ 0 h 83"/>
                  <a:gd name="T2" fmla="*/ 0 w 316"/>
                  <a:gd name="T3" fmla="*/ 45 h 83"/>
                  <a:gd name="T4" fmla="*/ 45 w 316"/>
                  <a:gd name="T5" fmla="*/ 83 h 83"/>
                  <a:gd name="T6" fmla="*/ 316 w 316"/>
                  <a:gd name="T7" fmla="*/ 27 h 83"/>
                  <a:gd name="T8" fmla="*/ 306 w 316"/>
                  <a:gd name="T9" fmla="*/ 0 h 83"/>
                </a:gdLst>
                <a:ahLst/>
                <a:cxnLst>
                  <a:cxn ang="0">
                    <a:pos x="T0" y="T1"/>
                  </a:cxn>
                  <a:cxn ang="0">
                    <a:pos x="T2" y="T3"/>
                  </a:cxn>
                  <a:cxn ang="0">
                    <a:pos x="T4" y="T5"/>
                  </a:cxn>
                  <a:cxn ang="0">
                    <a:pos x="T6" y="T7"/>
                  </a:cxn>
                  <a:cxn ang="0">
                    <a:pos x="T8" y="T9"/>
                  </a:cxn>
                </a:cxnLst>
                <a:rect l="0" t="0" r="r" b="b"/>
                <a:pathLst>
                  <a:path w="316" h="83">
                    <a:moveTo>
                      <a:pt x="306" y="0"/>
                    </a:moveTo>
                    <a:lnTo>
                      <a:pt x="0" y="45"/>
                    </a:lnTo>
                    <a:lnTo>
                      <a:pt x="45" y="83"/>
                    </a:lnTo>
                    <a:lnTo>
                      <a:pt x="316" y="27"/>
                    </a:lnTo>
                    <a:lnTo>
                      <a:pt x="306"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4" name="Freeform 210"/>
              <p:cNvSpPr>
                <a:spLocks/>
              </p:cNvSpPr>
              <p:nvPr/>
            </p:nvSpPr>
            <p:spPr bwMode="auto">
              <a:xfrm>
                <a:off x="1161" y="1975"/>
                <a:ext cx="394" cy="619"/>
              </a:xfrm>
              <a:custGeom>
                <a:avLst/>
                <a:gdLst>
                  <a:gd name="T0" fmla="*/ 38 w 1181"/>
                  <a:gd name="T1" fmla="*/ 67 h 1855"/>
                  <a:gd name="T2" fmla="*/ 20 w 1181"/>
                  <a:gd name="T3" fmla="*/ 121 h 1855"/>
                  <a:gd name="T4" fmla="*/ 5 w 1181"/>
                  <a:gd name="T5" fmla="*/ 189 h 1855"/>
                  <a:gd name="T6" fmla="*/ 0 w 1181"/>
                  <a:gd name="T7" fmla="*/ 261 h 1855"/>
                  <a:gd name="T8" fmla="*/ 0 w 1181"/>
                  <a:gd name="T9" fmla="*/ 333 h 1855"/>
                  <a:gd name="T10" fmla="*/ 15 w 1181"/>
                  <a:gd name="T11" fmla="*/ 427 h 1855"/>
                  <a:gd name="T12" fmla="*/ 29 w 1181"/>
                  <a:gd name="T13" fmla="*/ 544 h 1855"/>
                  <a:gd name="T14" fmla="*/ 56 w 1181"/>
                  <a:gd name="T15" fmla="*/ 675 h 1855"/>
                  <a:gd name="T16" fmla="*/ 101 w 1181"/>
                  <a:gd name="T17" fmla="*/ 825 h 1855"/>
                  <a:gd name="T18" fmla="*/ 168 w 1181"/>
                  <a:gd name="T19" fmla="*/ 969 h 1855"/>
                  <a:gd name="T20" fmla="*/ 276 w 1181"/>
                  <a:gd name="T21" fmla="*/ 1140 h 1855"/>
                  <a:gd name="T22" fmla="*/ 384 w 1181"/>
                  <a:gd name="T23" fmla="*/ 1302 h 1855"/>
                  <a:gd name="T24" fmla="*/ 474 w 1181"/>
                  <a:gd name="T25" fmla="*/ 1410 h 1855"/>
                  <a:gd name="T26" fmla="*/ 599 w 1181"/>
                  <a:gd name="T27" fmla="*/ 1540 h 1855"/>
                  <a:gd name="T28" fmla="*/ 730 w 1181"/>
                  <a:gd name="T29" fmla="*/ 1648 h 1855"/>
                  <a:gd name="T30" fmla="*/ 847 w 1181"/>
                  <a:gd name="T31" fmla="*/ 1734 h 1855"/>
                  <a:gd name="T32" fmla="*/ 932 w 1181"/>
                  <a:gd name="T33" fmla="*/ 1788 h 1855"/>
                  <a:gd name="T34" fmla="*/ 1017 w 1181"/>
                  <a:gd name="T35" fmla="*/ 1828 h 1855"/>
                  <a:gd name="T36" fmla="*/ 1086 w 1181"/>
                  <a:gd name="T37" fmla="*/ 1855 h 1855"/>
                  <a:gd name="T38" fmla="*/ 1140 w 1181"/>
                  <a:gd name="T39" fmla="*/ 1855 h 1855"/>
                  <a:gd name="T40" fmla="*/ 1181 w 1181"/>
                  <a:gd name="T41" fmla="*/ 1833 h 1855"/>
                  <a:gd name="T42" fmla="*/ 78 w 1181"/>
                  <a:gd name="T43" fmla="*/ 0 h 1855"/>
                  <a:gd name="T44" fmla="*/ 38 w 1181"/>
                  <a:gd name="T45" fmla="*/ 67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1855">
                    <a:moveTo>
                      <a:pt x="38" y="67"/>
                    </a:moveTo>
                    <a:lnTo>
                      <a:pt x="20" y="121"/>
                    </a:lnTo>
                    <a:lnTo>
                      <a:pt x="5" y="189"/>
                    </a:lnTo>
                    <a:lnTo>
                      <a:pt x="0" y="261"/>
                    </a:lnTo>
                    <a:lnTo>
                      <a:pt x="0" y="333"/>
                    </a:lnTo>
                    <a:lnTo>
                      <a:pt x="15" y="427"/>
                    </a:lnTo>
                    <a:lnTo>
                      <a:pt x="29" y="544"/>
                    </a:lnTo>
                    <a:lnTo>
                      <a:pt x="56" y="675"/>
                    </a:lnTo>
                    <a:lnTo>
                      <a:pt x="101" y="825"/>
                    </a:lnTo>
                    <a:lnTo>
                      <a:pt x="168" y="969"/>
                    </a:lnTo>
                    <a:lnTo>
                      <a:pt x="276" y="1140"/>
                    </a:lnTo>
                    <a:lnTo>
                      <a:pt x="384" y="1302"/>
                    </a:lnTo>
                    <a:lnTo>
                      <a:pt x="474" y="1410"/>
                    </a:lnTo>
                    <a:lnTo>
                      <a:pt x="599" y="1540"/>
                    </a:lnTo>
                    <a:lnTo>
                      <a:pt x="730" y="1648"/>
                    </a:lnTo>
                    <a:lnTo>
                      <a:pt x="847" y="1734"/>
                    </a:lnTo>
                    <a:lnTo>
                      <a:pt x="932" y="1788"/>
                    </a:lnTo>
                    <a:lnTo>
                      <a:pt x="1017" y="1828"/>
                    </a:lnTo>
                    <a:lnTo>
                      <a:pt x="1086" y="1855"/>
                    </a:lnTo>
                    <a:lnTo>
                      <a:pt x="1140" y="1855"/>
                    </a:lnTo>
                    <a:lnTo>
                      <a:pt x="1181" y="1833"/>
                    </a:lnTo>
                    <a:lnTo>
                      <a:pt x="78" y="0"/>
                    </a:lnTo>
                    <a:lnTo>
                      <a:pt x="38" y="67"/>
                    </a:lnTo>
                    <a:close/>
                  </a:path>
                </a:pathLst>
              </a:custGeom>
              <a:solidFill>
                <a:srgbClr val="80808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5" name="Freeform 211"/>
              <p:cNvSpPr>
                <a:spLocks/>
              </p:cNvSpPr>
              <p:nvPr/>
            </p:nvSpPr>
            <p:spPr bwMode="auto">
              <a:xfrm>
                <a:off x="1185" y="1975"/>
                <a:ext cx="370" cy="614"/>
              </a:xfrm>
              <a:custGeom>
                <a:avLst/>
                <a:gdLst>
                  <a:gd name="T0" fmla="*/ 9 w 1112"/>
                  <a:gd name="T1" fmla="*/ 0 h 1838"/>
                  <a:gd name="T2" fmla="*/ 0 w 1112"/>
                  <a:gd name="T3" fmla="*/ 36 h 1838"/>
                  <a:gd name="T4" fmla="*/ 0 w 1112"/>
                  <a:gd name="T5" fmla="*/ 117 h 1838"/>
                  <a:gd name="T6" fmla="*/ 5 w 1112"/>
                  <a:gd name="T7" fmla="*/ 212 h 1838"/>
                  <a:gd name="T8" fmla="*/ 14 w 1112"/>
                  <a:gd name="T9" fmla="*/ 288 h 1838"/>
                  <a:gd name="T10" fmla="*/ 27 w 1112"/>
                  <a:gd name="T11" fmla="*/ 387 h 1838"/>
                  <a:gd name="T12" fmla="*/ 45 w 1112"/>
                  <a:gd name="T13" fmla="*/ 504 h 1838"/>
                  <a:gd name="T14" fmla="*/ 72 w 1112"/>
                  <a:gd name="T15" fmla="*/ 626 h 1838"/>
                  <a:gd name="T16" fmla="*/ 126 w 1112"/>
                  <a:gd name="T17" fmla="*/ 780 h 1838"/>
                  <a:gd name="T18" fmla="*/ 207 w 1112"/>
                  <a:gd name="T19" fmla="*/ 956 h 1838"/>
                  <a:gd name="T20" fmla="*/ 297 w 1112"/>
                  <a:gd name="T21" fmla="*/ 1100 h 1838"/>
                  <a:gd name="T22" fmla="*/ 405 w 1112"/>
                  <a:gd name="T23" fmla="*/ 1253 h 1838"/>
                  <a:gd name="T24" fmla="*/ 503 w 1112"/>
                  <a:gd name="T25" fmla="*/ 1370 h 1838"/>
                  <a:gd name="T26" fmla="*/ 580 w 1112"/>
                  <a:gd name="T27" fmla="*/ 1449 h 1838"/>
                  <a:gd name="T28" fmla="*/ 652 w 1112"/>
                  <a:gd name="T29" fmla="*/ 1523 h 1838"/>
                  <a:gd name="T30" fmla="*/ 728 w 1112"/>
                  <a:gd name="T31" fmla="*/ 1595 h 1838"/>
                  <a:gd name="T32" fmla="*/ 813 w 1112"/>
                  <a:gd name="T33" fmla="*/ 1665 h 1838"/>
                  <a:gd name="T34" fmla="*/ 872 w 1112"/>
                  <a:gd name="T35" fmla="*/ 1712 h 1838"/>
                  <a:gd name="T36" fmla="*/ 935 w 1112"/>
                  <a:gd name="T37" fmla="*/ 1752 h 1838"/>
                  <a:gd name="T38" fmla="*/ 1004 w 1112"/>
                  <a:gd name="T39" fmla="*/ 1791 h 1838"/>
                  <a:gd name="T40" fmla="*/ 1062 w 1112"/>
                  <a:gd name="T41" fmla="*/ 1829 h 1838"/>
                  <a:gd name="T42" fmla="*/ 1098 w 1112"/>
                  <a:gd name="T43" fmla="*/ 1838 h 1838"/>
                  <a:gd name="T44" fmla="*/ 1112 w 1112"/>
                  <a:gd name="T45" fmla="*/ 1811 h 1838"/>
                  <a:gd name="T46" fmla="*/ 1109 w 1112"/>
                  <a:gd name="T47" fmla="*/ 1773 h 1838"/>
                  <a:gd name="T48" fmla="*/ 1100 w 1112"/>
                  <a:gd name="T49" fmla="*/ 1730 h 1838"/>
                  <a:gd name="T50" fmla="*/ 1085 w 1112"/>
                  <a:gd name="T51" fmla="*/ 1653 h 1838"/>
                  <a:gd name="T52" fmla="*/ 1067 w 1112"/>
                  <a:gd name="T53" fmla="*/ 1553 h 1838"/>
                  <a:gd name="T54" fmla="*/ 1044 w 1112"/>
                  <a:gd name="T55" fmla="*/ 1460 h 1838"/>
                  <a:gd name="T56" fmla="*/ 1017 w 1112"/>
                  <a:gd name="T57" fmla="*/ 1350 h 1838"/>
                  <a:gd name="T58" fmla="*/ 981 w 1112"/>
                  <a:gd name="T59" fmla="*/ 1235 h 1838"/>
                  <a:gd name="T60" fmla="*/ 941 w 1112"/>
                  <a:gd name="T61" fmla="*/ 1143 h 1838"/>
                  <a:gd name="T62" fmla="*/ 908 w 1112"/>
                  <a:gd name="T63" fmla="*/ 1064 h 1838"/>
                  <a:gd name="T64" fmla="*/ 855 w 1112"/>
                  <a:gd name="T65" fmla="*/ 959 h 1838"/>
                  <a:gd name="T66" fmla="*/ 804 w 1112"/>
                  <a:gd name="T67" fmla="*/ 866 h 1838"/>
                  <a:gd name="T68" fmla="*/ 743 w 1112"/>
                  <a:gd name="T69" fmla="*/ 765 h 1838"/>
                  <a:gd name="T70" fmla="*/ 647 w 1112"/>
                  <a:gd name="T71" fmla="*/ 639 h 1838"/>
                  <a:gd name="T72" fmla="*/ 580 w 1112"/>
                  <a:gd name="T73" fmla="*/ 549 h 1838"/>
                  <a:gd name="T74" fmla="*/ 482 w 1112"/>
                  <a:gd name="T75" fmla="*/ 426 h 1838"/>
                  <a:gd name="T76" fmla="*/ 391 w 1112"/>
                  <a:gd name="T77" fmla="*/ 338 h 1838"/>
                  <a:gd name="T78" fmla="*/ 301 w 1112"/>
                  <a:gd name="T79" fmla="*/ 246 h 1838"/>
                  <a:gd name="T80" fmla="*/ 234 w 1112"/>
                  <a:gd name="T81" fmla="*/ 180 h 1838"/>
                  <a:gd name="T82" fmla="*/ 162 w 1112"/>
                  <a:gd name="T83" fmla="*/ 111 h 1838"/>
                  <a:gd name="T84" fmla="*/ 108 w 1112"/>
                  <a:gd name="T85" fmla="*/ 63 h 1838"/>
                  <a:gd name="T86" fmla="*/ 54 w 1112"/>
                  <a:gd name="T87" fmla="*/ 18 h 1838"/>
                  <a:gd name="T88" fmla="*/ 9 w 1112"/>
                  <a:gd name="T89"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2" h="1838">
                    <a:moveTo>
                      <a:pt x="9" y="0"/>
                    </a:moveTo>
                    <a:lnTo>
                      <a:pt x="0" y="36"/>
                    </a:lnTo>
                    <a:lnTo>
                      <a:pt x="0" y="117"/>
                    </a:lnTo>
                    <a:lnTo>
                      <a:pt x="5" y="212"/>
                    </a:lnTo>
                    <a:lnTo>
                      <a:pt x="14" y="288"/>
                    </a:lnTo>
                    <a:lnTo>
                      <a:pt x="27" y="387"/>
                    </a:lnTo>
                    <a:lnTo>
                      <a:pt x="45" y="504"/>
                    </a:lnTo>
                    <a:lnTo>
                      <a:pt x="72" y="626"/>
                    </a:lnTo>
                    <a:lnTo>
                      <a:pt x="126" y="780"/>
                    </a:lnTo>
                    <a:lnTo>
                      <a:pt x="207" y="956"/>
                    </a:lnTo>
                    <a:lnTo>
                      <a:pt x="297" y="1100"/>
                    </a:lnTo>
                    <a:lnTo>
                      <a:pt x="405" y="1253"/>
                    </a:lnTo>
                    <a:lnTo>
                      <a:pt x="503" y="1370"/>
                    </a:lnTo>
                    <a:lnTo>
                      <a:pt x="580" y="1449"/>
                    </a:lnTo>
                    <a:lnTo>
                      <a:pt x="652" y="1523"/>
                    </a:lnTo>
                    <a:lnTo>
                      <a:pt x="728" y="1595"/>
                    </a:lnTo>
                    <a:lnTo>
                      <a:pt x="813" y="1665"/>
                    </a:lnTo>
                    <a:lnTo>
                      <a:pt x="872" y="1712"/>
                    </a:lnTo>
                    <a:lnTo>
                      <a:pt x="935" y="1752"/>
                    </a:lnTo>
                    <a:lnTo>
                      <a:pt x="1004" y="1791"/>
                    </a:lnTo>
                    <a:lnTo>
                      <a:pt x="1062" y="1829"/>
                    </a:lnTo>
                    <a:lnTo>
                      <a:pt x="1098" y="1838"/>
                    </a:lnTo>
                    <a:lnTo>
                      <a:pt x="1112" y="1811"/>
                    </a:lnTo>
                    <a:lnTo>
                      <a:pt x="1109" y="1773"/>
                    </a:lnTo>
                    <a:lnTo>
                      <a:pt x="1100" y="1730"/>
                    </a:lnTo>
                    <a:lnTo>
                      <a:pt x="1085" y="1653"/>
                    </a:lnTo>
                    <a:lnTo>
                      <a:pt x="1067" y="1553"/>
                    </a:lnTo>
                    <a:lnTo>
                      <a:pt x="1044" y="1460"/>
                    </a:lnTo>
                    <a:lnTo>
                      <a:pt x="1017" y="1350"/>
                    </a:lnTo>
                    <a:lnTo>
                      <a:pt x="981" y="1235"/>
                    </a:lnTo>
                    <a:lnTo>
                      <a:pt x="941" y="1143"/>
                    </a:lnTo>
                    <a:lnTo>
                      <a:pt x="908" y="1064"/>
                    </a:lnTo>
                    <a:lnTo>
                      <a:pt x="855" y="959"/>
                    </a:lnTo>
                    <a:lnTo>
                      <a:pt x="804" y="866"/>
                    </a:lnTo>
                    <a:lnTo>
                      <a:pt x="743" y="765"/>
                    </a:lnTo>
                    <a:lnTo>
                      <a:pt x="647" y="639"/>
                    </a:lnTo>
                    <a:lnTo>
                      <a:pt x="580" y="549"/>
                    </a:lnTo>
                    <a:lnTo>
                      <a:pt x="482" y="426"/>
                    </a:lnTo>
                    <a:lnTo>
                      <a:pt x="391" y="338"/>
                    </a:lnTo>
                    <a:lnTo>
                      <a:pt x="301" y="246"/>
                    </a:lnTo>
                    <a:lnTo>
                      <a:pt x="234" y="180"/>
                    </a:lnTo>
                    <a:lnTo>
                      <a:pt x="162" y="111"/>
                    </a:lnTo>
                    <a:lnTo>
                      <a:pt x="108" y="63"/>
                    </a:lnTo>
                    <a:lnTo>
                      <a:pt x="54" y="18"/>
                    </a:lnTo>
                    <a:lnTo>
                      <a:pt x="9"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6" name="Freeform 212"/>
              <p:cNvSpPr>
                <a:spLocks/>
              </p:cNvSpPr>
              <p:nvPr/>
            </p:nvSpPr>
            <p:spPr bwMode="auto">
              <a:xfrm>
                <a:off x="1198" y="2132"/>
                <a:ext cx="370" cy="25"/>
              </a:xfrm>
              <a:custGeom>
                <a:avLst/>
                <a:gdLst>
                  <a:gd name="T0" fmla="*/ 0 w 1093"/>
                  <a:gd name="T1" fmla="*/ 0 h 81"/>
                  <a:gd name="T2" fmla="*/ 1093 w 1093"/>
                  <a:gd name="T3" fmla="*/ 45 h 81"/>
                  <a:gd name="T4" fmla="*/ 1084 w 1093"/>
                  <a:gd name="T5" fmla="*/ 81 h 81"/>
                  <a:gd name="T6" fmla="*/ 4 w 1093"/>
                  <a:gd name="T7" fmla="*/ 36 h 81"/>
                  <a:gd name="T8" fmla="*/ 0 w 1093"/>
                  <a:gd name="T9" fmla="*/ 0 h 81"/>
                </a:gdLst>
                <a:ahLst/>
                <a:cxnLst>
                  <a:cxn ang="0">
                    <a:pos x="T0" y="T1"/>
                  </a:cxn>
                  <a:cxn ang="0">
                    <a:pos x="T2" y="T3"/>
                  </a:cxn>
                  <a:cxn ang="0">
                    <a:pos x="T4" y="T5"/>
                  </a:cxn>
                  <a:cxn ang="0">
                    <a:pos x="T6" y="T7"/>
                  </a:cxn>
                  <a:cxn ang="0">
                    <a:pos x="T8" y="T9"/>
                  </a:cxn>
                </a:cxnLst>
                <a:rect l="0" t="0" r="r" b="b"/>
                <a:pathLst>
                  <a:path w="1093" h="81">
                    <a:moveTo>
                      <a:pt x="0" y="0"/>
                    </a:moveTo>
                    <a:lnTo>
                      <a:pt x="1093" y="45"/>
                    </a:lnTo>
                    <a:lnTo>
                      <a:pt x="1084" y="81"/>
                    </a:lnTo>
                    <a:lnTo>
                      <a:pt x="4" y="36"/>
                    </a:lnTo>
                    <a:lnTo>
                      <a:pt x="0" y="0"/>
                    </a:lnTo>
                    <a:close/>
                  </a:path>
                </a:pathLst>
              </a:custGeom>
              <a:solidFill>
                <a:srgbClr val="DFDFF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7" name="Freeform 213"/>
              <p:cNvSpPr>
                <a:spLocks/>
              </p:cNvSpPr>
              <p:nvPr/>
            </p:nvSpPr>
            <p:spPr bwMode="auto">
              <a:xfrm>
                <a:off x="1450" y="2211"/>
                <a:ext cx="129" cy="319"/>
              </a:xfrm>
              <a:custGeom>
                <a:avLst/>
                <a:gdLst>
                  <a:gd name="T0" fmla="*/ 343 w 388"/>
                  <a:gd name="T1" fmla="*/ 20 h 960"/>
                  <a:gd name="T2" fmla="*/ 0 w 388"/>
                  <a:gd name="T3" fmla="*/ 938 h 960"/>
                  <a:gd name="T4" fmla="*/ 31 w 388"/>
                  <a:gd name="T5" fmla="*/ 960 h 960"/>
                  <a:gd name="T6" fmla="*/ 388 w 388"/>
                  <a:gd name="T7" fmla="*/ 0 h 960"/>
                  <a:gd name="T8" fmla="*/ 343 w 388"/>
                  <a:gd name="T9" fmla="*/ 20 h 960"/>
                </a:gdLst>
                <a:ahLst/>
                <a:cxnLst>
                  <a:cxn ang="0">
                    <a:pos x="T0" y="T1"/>
                  </a:cxn>
                  <a:cxn ang="0">
                    <a:pos x="T2" y="T3"/>
                  </a:cxn>
                  <a:cxn ang="0">
                    <a:pos x="T4" y="T5"/>
                  </a:cxn>
                  <a:cxn ang="0">
                    <a:pos x="T6" y="T7"/>
                  </a:cxn>
                  <a:cxn ang="0">
                    <a:pos x="T8" y="T9"/>
                  </a:cxn>
                </a:cxnLst>
                <a:rect l="0" t="0" r="r" b="b"/>
                <a:pathLst>
                  <a:path w="388" h="960">
                    <a:moveTo>
                      <a:pt x="343" y="20"/>
                    </a:moveTo>
                    <a:lnTo>
                      <a:pt x="0" y="938"/>
                    </a:lnTo>
                    <a:lnTo>
                      <a:pt x="31" y="960"/>
                    </a:lnTo>
                    <a:lnTo>
                      <a:pt x="388" y="0"/>
                    </a:lnTo>
                    <a:lnTo>
                      <a:pt x="343" y="20"/>
                    </a:lnTo>
                    <a:close/>
                  </a:path>
                </a:pathLst>
              </a:custGeom>
              <a:solidFill>
                <a:srgbClr val="DFDFF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8" name="Freeform 214"/>
              <p:cNvSpPr>
                <a:spLocks/>
              </p:cNvSpPr>
              <p:nvPr/>
            </p:nvSpPr>
            <p:spPr bwMode="auto">
              <a:xfrm>
                <a:off x="1493" y="2147"/>
                <a:ext cx="111" cy="88"/>
              </a:xfrm>
              <a:custGeom>
                <a:avLst/>
                <a:gdLst>
                  <a:gd name="T0" fmla="*/ 239 w 320"/>
                  <a:gd name="T1" fmla="*/ 0 h 263"/>
                  <a:gd name="T2" fmla="*/ 13 w 320"/>
                  <a:gd name="T3" fmla="*/ 81 h 263"/>
                  <a:gd name="T4" fmla="*/ 4 w 320"/>
                  <a:gd name="T5" fmla="*/ 95 h 263"/>
                  <a:gd name="T6" fmla="*/ 0 w 320"/>
                  <a:gd name="T7" fmla="*/ 122 h 263"/>
                  <a:gd name="T8" fmla="*/ 3 w 320"/>
                  <a:gd name="T9" fmla="*/ 159 h 263"/>
                  <a:gd name="T10" fmla="*/ 6 w 320"/>
                  <a:gd name="T11" fmla="*/ 182 h 263"/>
                  <a:gd name="T12" fmla="*/ 19 w 320"/>
                  <a:gd name="T13" fmla="*/ 215 h 263"/>
                  <a:gd name="T14" fmla="*/ 42 w 320"/>
                  <a:gd name="T15" fmla="*/ 240 h 263"/>
                  <a:gd name="T16" fmla="*/ 73 w 320"/>
                  <a:gd name="T17" fmla="*/ 258 h 263"/>
                  <a:gd name="T18" fmla="*/ 91 w 320"/>
                  <a:gd name="T19" fmla="*/ 263 h 263"/>
                  <a:gd name="T20" fmla="*/ 109 w 320"/>
                  <a:gd name="T21" fmla="*/ 263 h 263"/>
                  <a:gd name="T22" fmla="*/ 320 w 320"/>
                  <a:gd name="T23" fmla="*/ 162 h 263"/>
                  <a:gd name="T24" fmla="*/ 280 w 320"/>
                  <a:gd name="T25" fmla="*/ 131 h 263"/>
                  <a:gd name="T26" fmla="*/ 257 w 320"/>
                  <a:gd name="T27" fmla="*/ 99 h 263"/>
                  <a:gd name="T28" fmla="*/ 239 w 320"/>
                  <a:gd name="T2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263">
                    <a:moveTo>
                      <a:pt x="239" y="0"/>
                    </a:moveTo>
                    <a:lnTo>
                      <a:pt x="13" y="81"/>
                    </a:lnTo>
                    <a:lnTo>
                      <a:pt x="4" y="95"/>
                    </a:lnTo>
                    <a:lnTo>
                      <a:pt x="0" y="122"/>
                    </a:lnTo>
                    <a:lnTo>
                      <a:pt x="3" y="159"/>
                    </a:lnTo>
                    <a:lnTo>
                      <a:pt x="6" y="182"/>
                    </a:lnTo>
                    <a:lnTo>
                      <a:pt x="19" y="215"/>
                    </a:lnTo>
                    <a:lnTo>
                      <a:pt x="42" y="240"/>
                    </a:lnTo>
                    <a:lnTo>
                      <a:pt x="73" y="258"/>
                    </a:lnTo>
                    <a:lnTo>
                      <a:pt x="91" y="263"/>
                    </a:lnTo>
                    <a:lnTo>
                      <a:pt x="109" y="263"/>
                    </a:lnTo>
                    <a:lnTo>
                      <a:pt x="320" y="162"/>
                    </a:lnTo>
                    <a:lnTo>
                      <a:pt x="280" y="131"/>
                    </a:lnTo>
                    <a:lnTo>
                      <a:pt x="257" y="99"/>
                    </a:lnTo>
                    <a:lnTo>
                      <a:pt x="239"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9" name="Freeform 215"/>
              <p:cNvSpPr>
                <a:spLocks/>
              </p:cNvSpPr>
              <p:nvPr/>
            </p:nvSpPr>
            <p:spPr bwMode="auto">
              <a:xfrm>
                <a:off x="1555" y="2137"/>
                <a:ext cx="62" cy="84"/>
              </a:xfrm>
              <a:custGeom>
                <a:avLst/>
                <a:gdLst>
                  <a:gd name="T0" fmla="*/ 104 w 178"/>
                  <a:gd name="T1" fmla="*/ 36 h 246"/>
                  <a:gd name="T2" fmla="*/ 95 w 178"/>
                  <a:gd name="T3" fmla="*/ 21 h 246"/>
                  <a:gd name="T4" fmla="*/ 77 w 178"/>
                  <a:gd name="T5" fmla="*/ 7 h 246"/>
                  <a:gd name="T6" fmla="*/ 46 w 178"/>
                  <a:gd name="T7" fmla="*/ 0 h 246"/>
                  <a:gd name="T8" fmla="*/ 28 w 178"/>
                  <a:gd name="T9" fmla="*/ 3 h 246"/>
                  <a:gd name="T10" fmla="*/ 16 w 178"/>
                  <a:gd name="T11" fmla="*/ 16 h 246"/>
                  <a:gd name="T12" fmla="*/ 6 w 178"/>
                  <a:gd name="T13" fmla="*/ 36 h 246"/>
                  <a:gd name="T14" fmla="*/ 0 w 178"/>
                  <a:gd name="T15" fmla="*/ 66 h 246"/>
                  <a:gd name="T16" fmla="*/ 1 w 178"/>
                  <a:gd name="T17" fmla="*/ 82 h 246"/>
                  <a:gd name="T18" fmla="*/ 4 w 178"/>
                  <a:gd name="T19" fmla="*/ 105 h 246"/>
                  <a:gd name="T20" fmla="*/ 12 w 178"/>
                  <a:gd name="T21" fmla="*/ 138 h 246"/>
                  <a:gd name="T22" fmla="*/ 25 w 178"/>
                  <a:gd name="T23" fmla="*/ 165 h 246"/>
                  <a:gd name="T24" fmla="*/ 40 w 178"/>
                  <a:gd name="T25" fmla="*/ 189 h 246"/>
                  <a:gd name="T26" fmla="*/ 56 w 178"/>
                  <a:gd name="T27" fmla="*/ 210 h 246"/>
                  <a:gd name="T28" fmla="*/ 74 w 178"/>
                  <a:gd name="T29" fmla="*/ 228 h 246"/>
                  <a:gd name="T30" fmla="*/ 97 w 178"/>
                  <a:gd name="T31" fmla="*/ 238 h 246"/>
                  <a:gd name="T32" fmla="*/ 124 w 178"/>
                  <a:gd name="T33" fmla="*/ 246 h 246"/>
                  <a:gd name="T34" fmla="*/ 146 w 178"/>
                  <a:gd name="T35" fmla="*/ 246 h 246"/>
                  <a:gd name="T36" fmla="*/ 167 w 178"/>
                  <a:gd name="T37" fmla="*/ 234 h 246"/>
                  <a:gd name="T38" fmla="*/ 176 w 178"/>
                  <a:gd name="T39" fmla="*/ 214 h 246"/>
                  <a:gd name="T40" fmla="*/ 178 w 178"/>
                  <a:gd name="T41" fmla="*/ 187 h 246"/>
                  <a:gd name="T42" fmla="*/ 172 w 178"/>
                  <a:gd name="T43" fmla="*/ 157 h 246"/>
                  <a:gd name="T44" fmla="*/ 158 w 178"/>
                  <a:gd name="T45" fmla="*/ 117 h 246"/>
                  <a:gd name="T46" fmla="*/ 127 w 178"/>
                  <a:gd name="T47" fmla="*/ 66 h 246"/>
                  <a:gd name="T48" fmla="*/ 104 w 178"/>
                  <a:gd name="T49" fmla="*/ 3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246">
                    <a:moveTo>
                      <a:pt x="104" y="36"/>
                    </a:moveTo>
                    <a:lnTo>
                      <a:pt x="95" y="21"/>
                    </a:lnTo>
                    <a:lnTo>
                      <a:pt x="77" y="7"/>
                    </a:lnTo>
                    <a:lnTo>
                      <a:pt x="46" y="0"/>
                    </a:lnTo>
                    <a:lnTo>
                      <a:pt x="28" y="3"/>
                    </a:lnTo>
                    <a:lnTo>
                      <a:pt x="16" y="16"/>
                    </a:lnTo>
                    <a:lnTo>
                      <a:pt x="6" y="36"/>
                    </a:lnTo>
                    <a:lnTo>
                      <a:pt x="0" y="66"/>
                    </a:lnTo>
                    <a:lnTo>
                      <a:pt x="1" y="82"/>
                    </a:lnTo>
                    <a:lnTo>
                      <a:pt x="4" y="105"/>
                    </a:lnTo>
                    <a:lnTo>
                      <a:pt x="12" y="138"/>
                    </a:lnTo>
                    <a:lnTo>
                      <a:pt x="25" y="165"/>
                    </a:lnTo>
                    <a:lnTo>
                      <a:pt x="40" y="189"/>
                    </a:lnTo>
                    <a:lnTo>
                      <a:pt x="56" y="210"/>
                    </a:lnTo>
                    <a:lnTo>
                      <a:pt x="74" y="228"/>
                    </a:lnTo>
                    <a:lnTo>
                      <a:pt x="97" y="238"/>
                    </a:lnTo>
                    <a:lnTo>
                      <a:pt x="124" y="246"/>
                    </a:lnTo>
                    <a:lnTo>
                      <a:pt x="146" y="246"/>
                    </a:lnTo>
                    <a:lnTo>
                      <a:pt x="167" y="234"/>
                    </a:lnTo>
                    <a:lnTo>
                      <a:pt x="176" y="214"/>
                    </a:lnTo>
                    <a:lnTo>
                      <a:pt x="178" y="187"/>
                    </a:lnTo>
                    <a:lnTo>
                      <a:pt x="172" y="157"/>
                    </a:lnTo>
                    <a:lnTo>
                      <a:pt x="158" y="117"/>
                    </a:lnTo>
                    <a:lnTo>
                      <a:pt x="127" y="66"/>
                    </a:lnTo>
                    <a:lnTo>
                      <a:pt x="104" y="3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70" name="Freeform 216"/>
              <p:cNvSpPr>
                <a:spLocks/>
              </p:cNvSpPr>
              <p:nvPr/>
            </p:nvSpPr>
            <p:spPr bwMode="auto">
              <a:xfrm>
                <a:off x="1574" y="2142"/>
                <a:ext cx="74" cy="59"/>
              </a:xfrm>
              <a:custGeom>
                <a:avLst/>
                <a:gdLst>
                  <a:gd name="T0" fmla="*/ 16 w 219"/>
                  <a:gd name="T1" fmla="*/ 39 h 176"/>
                  <a:gd name="T2" fmla="*/ 154 w 219"/>
                  <a:gd name="T3" fmla="*/ 5 h 176"/>
                  <a:gd name="T4" fmla="*/ 187 w 219"/>
                  <a:gd name="T5" fmla="*/ 0 h 176"/>
                  <a:gd name="T6" fmla="*/ 210 w 219"/>
                  <a:gd name="T7" fmla="*/ 5 h 176"/>
                  <a:gd name="T8" fmla="*/ 217 w 219"/>
                  <a:gd name="T9" fmla="*/ 14 h 176"/>
                  <a:gd name="T10" fmla="*/ 219 w 219"/>
                  <a:gd name="T11" fmla="*/ 32 h 176"/>
                  <a:gd name="T12" fmla="*/ 210 w 219"/>
                  <a:gd name="T13" fmla="*/ 59 h 176"/>
                  <a:gd name="T14" fmla="*/ 82 w 219"/>
                  <a:gd name="T15" fmla="*/ 176 h 176"/>
                  <a:gd name="T16" fmla="*/ 64 w 219"/>
                  <a:gd name="T17" fmla="*/ 174 h 176"/>
                  <a:gd name="T18" fmla="*/ 43 w 219"/>
                  <a:gd name="T19" fmla="*/ 167 h 176"/>
                  <a:gd name="T20" fmla="*/ 28 w 219"/>
                  <a:gd name="T21" fmla="*/ 152 h 176"/>
                  <a:gd name="T22" fmla="*/ 10 w 219"/>
                  <a:gd name="T23" fmla="*/ 129 h 176"/>
                  <a:gd name="T24" fmla="*/ 1 w 219"/>
                  <a:gd name="T25" fmla="*/ 107 h 176"/>
                  <a:gd name="T26" fmla="*/ 0 w 219"/>
                  <a:gd name="T27" fmla="*/ 81 h 176"/>
                  <a:gd name="T28" fmla="*/ 6 w 219"/>
                  <a:gd name="T29" fmla="*/ 57 h 176"/>
                  <a:gd name="T30" fmla="*/ 16 w 219"/>
                  <a:gd name="T31" fmla="*/ 3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76">
                    <a:moveTo>
                      <a:pt x="16" y="39"/>
                    </a:moveTo>
                    <a:lnTo>
                      <a:pt x="154" y="5"/>
                    </a:lnTo>
                    <a:lnTo>
                      <a:pt x="187" y="0"/>
                    </a:lnTo>
                    <a:lnTo>
                      <a:pt x="210" y="5"/>
                    </a:lnTo>
                    <a:lnTo>
                      <a:pt x="217" y="14"/>
                    </a:lnTo>
                    <a:lnTo>
                      <a:pt x="219" y="32"/>
                    </a:lnTo>
                    <a:lnTo>
                      <a:pt x="210" y="59"/>
                    </a:lnTo>
                    <a:lnTo>
                      <a:pt x="82" y="176"/>
                    </a:lnTo>
                    <a:lnTo>
                      <a:pt x="64" y="174"/>
                    </a:lnTo>
                    <a:lnTo>
                      <a:pt x="43" y="167"/>
                    </a:lnTo>
                    <a:lnTo>
                      <a:pt x="28" y="152"/>
                    </a:lnTo>
                    <a:lnTo>
                      <a:pt x="10" y="129"/>
                    </a:lnTo>
                    <a:lnTo>
                      <a:pt x="1" y="107"/>
                    </a:lnTo>
                    <a:lnTo>
                      <a:pt x="0" y="81"/>
                    </a:lnTo>
                    <a:lnTo>
                      <a:pt x="6" y="57"/>
                    </a:lnTo>
                    <a:lnTo>
                      <a:pt x="16" y="39"/>
                    </a:lnTo>
                    <a:close/>
                  </a:path>
                </a:pathLst>
              </a:custGeom>
              <a:solidFill>
                <a:srgbClr val="9F9FB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71" name="Freeform 217"/>
              <p:cNvSpPr>
                <a:spLocks/>
              </p:cNvSpPr>
              <p:nvPr/>
            </p:nvSpPr>
            <p:spPr bwMode="auto">
              <a:xfrm>
                <a:off x="1518" y="2171"/>
                <a:ext cx="31" cy="59"/>
              </a:xfrm>
              <a:custGeom>
                <a:avLst/>
                <a:gdLst>
                  <a:gd name="T0" fmla="*/ 6 w 95"/>
                  <a:gd name="T1" fmla="*/ 0 h 177"/>
                  <a:gd name="T2" fmla="*/ 0 w 95"/>
                  <a:gd name="T3" fmla="*/ 28 h 177"/>
                  <a:gd name="T4" fmla="*/ 0 w 95"/>
                  <a:gd name="T5" fmla="*/ 54 h 177"/>
                  <a:gd name="T6" fmla="*/ 8 w 95"/>
                  <a:gd name="T7" fmla="*/ 85 h 177"/>
                  <a:gd name="T8" fmla="*/ 15 w 95"/>
                  <a:gd name="T9" fmla="*/ 112 h 177"/>
                  <a:gd name="T10" fmla="*/ 35 w 95"/>
                  <a:gd name="T11" fmla="*/ 138 h 177"/>
                  <a:gd name="T12" fmla="*/ 53 w 95"/>
                  <a:gd name="T13" fmla="*/ 154 h 177"/>
                  <a:gd name="T14" fmla="*/ 66 w 95"/>
                  <a:gd name="T15" fmla="*/ 163 h 177"/>
                  <a:gd name="T16" fmla="*/ 80 w 95"/>
                  <a:gd name="T17" fmla="*/ 169 h 177"/>
                  <a:gd name="T18" fmla="*/ 95 w 95"/>
                  <a:gd name="T1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77">
                    <a:moveTo>
                      <a:pt x="6" y="0"/>
                    </a:moveTo>
                    <a:lnTo>
                      <a:pt x="0" y="28"/>
                    </a:lnTo>
                    <a:lnTo>
                      <a:pt x="0" y="54"/>
                    </a:lnTo>
                    <a:lnTo>
                      <a:pt x="8" y="85"/>
                    </a:lnTo>
                    <a:lnTo>
                      <a:pt x="15" y="112"/>
                    </a:lnTo>
                    <a:lnTo>
                      <a:pt x="35" y="138"/>
                    </a:lnTo>
                    <a:lnTo>
                      <a:pt x="53" y="154"/>
                    </a:lnTo>
                    <a:lnTo>
                      <a:pt x="66" y="163"/>
                    </a:lnTo>
                    <a:lnTo>
                      <a:pt x="80" y="169"/>
                    </a:lnTo>
                    <a:lnTo>
                      <a:pt x="95" y="17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sp>
            <p:nvSpPr>
              <p:cNvPr id="72" name="Freeform 218"/>
              <p:cNvSpPr>
                <a:spLocks/>
              </p:cNvSpPr>
              <p:nvPr/>
            </p:nvSpPr>
            <p:spPr bwMode="auto">
              <a:xfrm>
                <a:off x="1537" y="2161"/>
                <a:ext cx="31" cy="59"/>
              </a:xfrm>
              <a:custGeom>
                <a:avLst/>
                <a:gdLst>
                  <a:gd name="T0" fmla="*/ 6 w 94"/>
                  <a:gd name="T1" fmla="*/ 0 h 177"/>
                  <a:gd name="T2" fmla="*/ 0 w 94"/>
                  <a:gd name="T3" fmla="*/ 28 h 177"/>
                  <a:gd name="T4" fmla="*/ 0 w 94"/>
                  <a:gd name="T5" fmla="*/ 54 h 177"/>
                  <a:gd name="T6" fmla="*/ 7 w 94"/>
                  <a:gd name="T7" fmla="*/ 85 h 177"/>
                  <a:gd name="T8" fmla="*/ 15 w 94"/>
                  <a:gd name="T9" fmla="*/ 112 h 177"/>
                  <a:gd name="T10" fmla="*/ 34 w 94"/>
                  <a:gd name="T11" fmla="*/ 136 h 177"/>
                  <a:gd name="T12" fmla="*/ 52 w 94"/>
                  <a:gd name="T13" fmla="*/ 154 h 177"/>
                  <a:gd name="T14" fmla="*/ 66 w 94"/>
                  <a:gd name="T15" fmla="*/ 163 h 177"/>
                  <a:gd name="T16" fmla="*/ 79 w 94"/>
                  <a:gd name="T17" fmla="*/ 169 h 177"/>
                  <a:gd name="T18" fmla="*/ 94 w 94"/>
                  <a:gd name="T1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77">
                    <a:moveTo>
                      <a:pt x="6" y="0"/>
                    </a:moveTo>
                    <a:lnTo>
                      <a:pt x="0" y="28"/>
                    </a:lnTo>
                    <a:lnTo>
                      <a:pt x="0" y="54"/>
                    </a:lnTo>
                    <a:lnTo>
                      <a:pt x="7" y="85"/>
                    </a:lnTo>
                    <a:lnTo>
                      <a:pt x="15" y="112"/>
                    </a:lnTo>
                    <a:lnTo>
                      <a:pt x="34" y="136"/>
                    </a:lnTo>
                    <a:lnTo>
                      <a:pt x="52" y="154"/>
                    </a:lnTo>
                    <a:lnTo>
                      <a:pt x="66" y="163"/>
                    </a:lnTo>
                    <a:lnTo>
                      <a:pt x="79" y="169"/>
                    </a:lnTo>
                    <a:lnTo>
                      <a:pt x="94" y="17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grpSp>
        <p:pic>
          <p:nvPicPr>
            <p:cNvPr id="171043" name="Picture 219"/>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933253" flipH="1">
              <a:off x="1323" y="169"/>
              <a:ext cx="16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44" name="Picture 221"/>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933253" flipH="1">
              <a:off x="1368" y="1835"/>
              <a:ext cx="16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28" name="Freeform 75"/>
            <p:cNvSpPr>
              <a:spLocks/>
            </p:cNvSpPr>
            <p:nvPr/>
          </p:nvSpPr>
          <p:spPr bwMode="auto">
            <a:xfrm rot="2187021" flipH="1" flipV="1">
              <a:off x="2781" y="512"/>
              <a:ext cx="236" cy="338"/>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29" name="Freeform 146"/>
            <p:cNvSpPr>
              <a:spLocks/>
            </p:cNvSpPr>
            <p:nvPr/>
          </p:nvSpPr>
          <p:spPr bwMode="auto">
            <a:xfrm rot="1334198" flipH="1">
              <a:off x="2409" y="1023"/>
              <a:ext cx="235" cy="882"/>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30" name="Freeform 73"/>
            <p:cNvSpPr>
              <a:spLocks/>
            </p:cNvSpPr>
            <p:nvPr/>
          </p:nvSpPr>
          <p:spPr bwMode="auto">
            <a:xfrm rot="3460059" flipH="1">
              <a:off x="1962" y="558"/>
              <a:ext cx="227" cy="1375"/>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31" name="Text Box 78"/>
            <p:cNvSpPr txBox="1">
              <a:spLocks noChangeArrowheads="1"/>
            </p:cNvSpPr>
            <p:nvPr/>
          </p:nvSpPr>
          <p:spPr bwMode="auto">
            <a:xfrm>
              <a:off x="3084" y="203"/>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sp>
          <p:nvSpPr>
            <p:cNvPr id="232" name="Text Box 78"/>
            <p:cNvSpPr txBox="1">
              <a:spLocks noChangeArrowheads="1"/>
            </p:cNvSpPr>
            <p:nvPr/>
          </p:nvSpPr>
          <p:spPr bwMode="auto">
            <a:xfrm>
              <a:off x="821" y="2326"/>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固定站</a:t>
              </a:r>
              <a:endParaRPr lang="en-US" altLang="zh-CN" sz="1800" b="1" dirty="0">
                <a:latin typeface="+mn-lt"/>
                <a:ea typeface="+mn-ea"/>
              </a:endParaRPr>
            </a:p>
          </p:txBody>
        </p:sp>
        <p:sp>
          <p:nvSpPr>
            <p:cNvPr id="233" name="Text Box 78"/>
            <p:cNvSpPr txBox="1">
              <a:spLocks noChangeArrowheads="1"/>
            </p:cNvSpPr>
            <p:nvPr/>
          </p:nvSpPr>
          <p:spPr bwMode="auto">
            <a:xfrm>
              <a:off x="632" y="1533"/>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sp>
          <p:nvSpPr>
            <p:cNvPr id="234" name="Text Box 78"/>
            <p:cNvSpPr txBox="1">
              <a:spLocks noChangeArrowheads="1"/>
            </p:cNvSpPr>
            <p:nvPr/>
          </p:nvSpPr>
          <p:spPr bwMode="auto">
            <a:xfrm>
              <a:off x="556" y="1111"/>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grpSp>
      <p:sp>
        <p:nvSpPr>
          <p:cNvPr id="17101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17101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4963" y="1917700"/>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1313" y="5016500"/>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6"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075" y="3141663"/>
            <a:ext cx="8540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0000" y="4067175"/>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3"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b="1" dirty="0" smtClean="0"/>
              <a:t>IEEE 802.16</a:t>
            </a:r>
            <a:endParaRPr lang="zh-CN" altLang="en-US" b="1" dirty="0" smtClean="0"/>
          </a:p>
        </p:txBody>
      </p:sp>
      <p:sp>
        <p:nvSpPr>
          <p:cNvPr id="172035" name="内容占位符 1"/>
          <p:cNvSpPr>
            <a:spLocks noGrp="1"/>
          </p:cNvSpPr>
          <p:nvPr>
            <p:ph idx="1"/>
          </p:nvPr>
        </p:nvSpPr>
        <p:spPr>
          <a:xfrm>
            <a:off x="2609850" y="2205038"/>
            <a:ext cx="4049713" cy="3816350"/>
          </a:xfrm>
        </p:spPr>
        <p:txBody>
          <a:bodyPr/>
          <a:lstStyle/>
          <a:p>
            <a:pPr>
              <a:lnSpc>
                <a:spcPct val="150000"/>
              </a:lnSpc>
            </a:pPr>
            <a:r>
              <a:rPr lang="en-US" altLang="zh-CN" smtClean="0">
                <a:hlinkClick r:id="rId3" action="ppaction://hlinksldjump"/>
              </a:rPr>
              <a:t>802.16</a:t>
            </a:r>
            <a:r>
              <a:rPr lang="zh-CN" altLang="en-US" smtClean="0">
                <a:hlinkClick r:id="rId3" action="ppaction://hlinksldjump"/>
              </a:rPr>
              <a:t>协议栈</a:t>
            </a:r>
            <a:endParaRPr lang="en-US" altLang="zh-CN" smtClean="0"/>
          </a:p>
          <a:p>
            <a:pPr>
              <a:lnSpc>
                <a:spcPct val="150000"/>
              </a:lnSpc>
            </a:pPr>
            <a:r>
              <a:rPr lang="en-US" altLang="zh-CN" smtClean="0">
                <a:hlinkClick r:id="rId4" action="ppaction://hlinksldjump"/>
              </a:rPr>
              <a:t>802.16</a:t>
            </a:r>
            <a:r>
              <a:rPr lang="zh-CN" altLang="en-US" smtClean="0">
                <a:hlinkClick r:id="rId4" action="ppaction://hlinksldjump"/>
              </a:rPr>
              <a:t>物理层</a:t>
            </a:r>
            <a:endParaRPr lang="en-US" altLang="zh-CN" smtClean="0"/>
          </a:p>
          <a:p>
            <a:pPr>
              <a:lnSpc>
                <a:spcPct val="150000"/>
              </a:lnSpc>
            </a:pPr>
            <a:r>
              <a:rPr lang="en-US" altLang="zh-CN" smtClean="0">
                <a:hlinkClick r:id="rId5" action="ppaction://hlinksldjump"/>
              </a:rPr>
              <a:t>802.16MAC</a:t>
            </a:r>
            <a:r>
              <a:rPr lang="zh-CN" altLang="en-US" smtClean="0">
                <a:hlinkClick r:id="rId5" action="ppaction://hlinksldjump"/>
              </a:rPr>
              <a:t>子层</a:t>
            </a:r>
            <a:endParaRPr lang="en-US" altLang="zh-CN" smtClean="0"/>
          </a:p>
          <a:p>
            <a:pPr>
              <a:lnSpc>
                <a:spcPct val="150000"/>
              </a:lnSpc>
            </a:pPr>
            <a:r>
              <a:rPr lang="en-US" altLang="zh-CN" smtClean="0">
                <a:hlinkClick r:id="rId6" action="ppaction://hlinksldjump"/>
              </a:rPr>
              <a:t>802.16</a:t>
            </a:r>
            <a:r>
              <a:rPr lang="zh-CN" altLang="en-US" smtClean="0">
                <a:hlinkClick r:id="rId6" action="ppaction://hlinksldjump"/>
              </a:rPr>
              <a:t>帧结构</a:t>
            </a:r>
            <a:endParaRPr lang="zh-CN" altLang="en-US" smtClean="0"/>
          </a:p>
        </p:txBody>
      </p:sp>
      <p:sp>
        <p:nvSpPr>
          <p:cNvPr id="172036"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9"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20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p:txBody>
          <a:bodyPr/>
          <a:lstStyle/>
          <a:p>
            <a:pPr eaLnBrk="1" hangingPunct="1">
              <a:defRPr/>
            </a:pPr>
            <a:r>
              <a:rPr lang="zh-CN" altLang="en-US" smtClean="0"/>
              <a:t>时隙</a:t>
            </a:r>
            <a:r>
              <a:rPr lang="en-US" altLang="zh-CN" b="1" smtClean="0"/>
              <a:t>ALOHA</a:t>
            </a:r>
            <a:endParaRPr lang="zh-CN" altLang="en-US" b="1" smtClean="0"/>
          </a:p>
        </p:txBody>
      </p:sp>
      <p:sp>
        <p:nvSpPr>
          <p:cNvPr id="2048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4" name="Rectangle 4"/>
          <p:cNvSpPr>
            <a:spLocks noGrp="1" noChangeArrowheads="1"/>
          </p:cNvSpPr>
          <p:nvPr>
            <p:ph type="body" idx="1"/>
          </p:nvPr>
        </p:nvSpPr>
        <p:spPr>
          <a:xfrm>
            <a:off x="809625" y="1773238"/>
            <a:ext cx="7958138" cy="2592387"/>
          </a:xfrm>
        </p:spPr>
        <p:txBody>
          <a:bodyPr/>
          <a:lstStyle/>
          <a:p>
            <a:pPr eaLnBrk="1" hangingPunct="1">
              <a:lnSpc>
                <a:spcPct val="115000"/>
              </a:lnSpc>
            </a:pPr>
            <a:r>
              <a:rPr lang="zh-CN" altLang="en-US" sz="2800" dirty="0" smtClean="0">
                <a:solidFill>
                  <a:srgbClr val="FF0000"/>
                </a:solidFill>
              </a:rPr>
              <a:t>思想</a:t>
            </a:r>
          </a:p>
          <a:p>
            <a:pPr lvl="1" eaLnBrk="1" hangingPunct="1">
              <a:lnSpc>
                <a:spcPct val="115000"/>
              </a:lnSpc>
            </a:pPr>
            <a:r>
              <a:rPr lang="zh-CN" altLang="en-US" sz="2400" smtClean="0"/>
              <a:t>发送时间选时隙（即：用户有数据待发，只有在时隙的开始处发送）；</a:t>
            </a:r>
          </a:p>
          <a:p>
            <a:pPr lvl="1" eaLnBrk="1" hangingPunct="1">
              <a:lnSpc>
                <a:spcPct val="115000"/>
              </a:lnSpc>
            </a:pPr>
            <a:r>
              <a:rPr lang="zh-CN" altLang="en-US" sz="2400" dirty="0" smtClean="0"/>
              <a:t>不具有载波侦听功能；</a:t>
            </a:r>
          </a:p>
          <a:p>
            <a:pPr lvl="1" eaLnBrk="1" hangingPunct="1">
              <a:lnSpc>
                <a:spcPct val="115000"/>
              </a:lnSpc>
            </a:pPr>
            <a:r>
              <a:rPr lang="zh-CN" altLang="en-US" sz="2400" dirty="0" smtClean="0"/>
              <a:t>发生冲突，发送方等待一段随机时间后重发该帧。</a:t>
            </a:r>
          </a:p>
        </p:txBody>
      </p:sp>
      <p:sp>
        <p:nvSpPr>
          <p:cNvPr id="2048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0486" name="Text Box 12"/>
          <p:cNvSpPr txBox="1">
            <a:spLocks noChangeArrowheads="1"/>
          </p:cNvSpPr>
          <p:nvPr/>
        </p:nvSpPr>
        <p:spPr bwMode="auto">
          <a:xfrm>
            <a:off x="900113" y="479742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20487" name="Text Box 13"/>
          <p:cNvSpPr txBox="1">
            <a:spLocks noChangeArrowheads="1"/>
          </p:cNvSpPr>
          <p:nvPr/>
        </p:nvSpPr>
        <p:spPr bwMode="auto">
          <a:xfrm>
            <a:off x="900113" y="5589588"/>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20488" name="Rectangle 14"/>
          <p:cNvSpPr>
            <a:spLocks noChangeArrowheads="1"/>
          </p:cNvSpPr>
          <p:nvPr/>
        </p:nvSpPr>
        <p:spPr bwMode="auto">
          <a:xfrm>
            <a:off x="1763713"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489" name="Line 19"/>
          <p:cNvSpPr>
            <a:spLocks noChangeShapeType="1"/>
          </p:cNvSpPr>
          <p:nvPr/>
        </p:nvSpPr>
        <p:spPr bwMode="auto">
          <a:xfrm flipV="1">
            <a:off x="1476375" y="5805488"/>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0" name="Line 20"/>
          <p:cNvSpPr>
            <a:spLocks noChangeShapeType="1"/>
          </p:cNvSpPr>
          <p:nvPr/>
        </p:nvSpPr>
        <p:spPr bwMode="auto">
          <a:xfrm flipV="1">
            <a:off x="1476375" y="5013325"/>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1" name="Line 24"/>
          <p:cNvSpPr>
            <a:spLocks noChangeShapeType="1"/>
          </p:cNvSpPr>
          <p:nvPr/>
        </p:nvSpPr>
        <p:spPr bwMode="auto">
          <a:xfrm>
            <a:off x="5003800" y="4867275"/>
            <a:ext cx="1296988" cy="1588"/>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2" name="Line 25"/>
          <p:cNvSpPr>
            <a:spLocks noChangeShapeType="1"/>
          </p:cNvSpPr>
          <p:nvPr/>
        </p:nvSpPr>
        <p:spPr bwMode="auto">
          <a:xfrm>
            <a:off x="5003800" y="5661025"/>
            <a:ext cx="19446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3" name="Text Box 26"/>
          <p:cNvSpPr txBox="1">
            <a:spLocks noChangeArrowheads="1"/>
          </p:cNvSpPr>
          <p:nvPr/>
        </p:nvSpPr>
        <p:spPr bwMode="auto">
          <a:xfrm>
            <a:off x="8172450" y="47974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4" name="Text Box 27"/>
          <p:cNvSpPr txBox="1">
            <a:spLocks noChangeArrowheads="1"/>
          </p:cNvSpPr>
          <p:nvPr/>
        </p:nvSpPr>
        <p:spPr bwMode="auto">
          <a:xfrm>
            <a:off x="8172450" y="5589588"/>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5" name="Text Box 28"/>
          <p:cNvSpPr txBox="1">
            <a:spLocks noChangeArrowheads="1"/>
          </p:cNvSpPr>
          <p:nvPr/>
        </p:nvSpPr>
        <p:spPr bwMode="auto">
          <a:xfrm>
            <a:off x="5148263" y="4579938"/>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6" name="Text Box 30"/>
          <p:cNvSpPr txBox="1">
            <a:spLocks noChangeArrowheads="1"/>
          </p:cNvSpPr>
          <p:nvPr/>
        </p:nvSpPr>
        <p:spPr bwMode="auto">
          <a:xfrm>
            <a:off x="5435600" y="537210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7" name="Line 31"/>
          <p:cNvSpPr>
            <a:spLocks noChangeShapeType="1"/>
          </p:cNvSpPr>
          <p:nvPr/>
        </p:nvSpPr>
        <p:spPr bwMode="auto">
          <a:xfrm>
            <a:off x="17637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8" name="Line 32"/>
          <p:cNvSpPr>
            <a:spLocks noChangeShapeType="1"/>
          </p:cNvSpPr>
          <p:nvPr/>
        </p:nvSpPr>
        <p:spPr bwMode="auto">
          <a:xfrm>
            <a:off x="2411413" y="50863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9" name="Line 33"/>
          <p:cNvSpPr>
            <a:spLocks noChangeShapeType="1"/>
          </p:cNvSpPr>
          <p:nvPr/>
        </p:nvSpPr>
        <p:spPr bwMode="auto">
          <a:xfrm>
            <a:off x="17637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0" name="Text Box 34"/>
          <p:cNvSpPr txBox="1">
            <a:spLocks noChangeArrowheads="1"/>
          </p:cNvSpPr>
          <p:nvPr/>
        </p:nvSpPr>
        <p:spPr bwMode="auto">
          <a:xfrm>
            <a:off x="1889125" y="49847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20501" name="Line 35"/>
          <p:cNvSpPr>
            <a:spLocks noChangeShapeType="1"/>
          </p:cNvSpPr>
          <p:nvPr/>
        </p:nvSpPr>
        <p:spPr bwMode="auto">
          <a:xfrm flipH="1">
            <a:off x="21955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2" name="Text Box 36"/>
          <p:cNvSpPr txBox="1">
            <a:spLocks noChangeArrowheads="1"/>
          </p:cNvSpPr>
          <p:nvPr/>
        </p:nvSpPr>
        <p:spPr bwMode="auto">
          <a:xfrm>
            <a:off x="1566863" y="44180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20503" name="Line 37"/>
          <p:cNvSpPr>
            <a:spLocks noChangeShapeType="1"/>
          </p:cNvSpPr>
          <p:nvPr/>
        </p:nvSpPr>
        <p:spPr bwMode="auto">
          <a:xfrm>
            <a:off x="24114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4" name="Line 38"/>
          <p:cNvSpPr>
            <a:spLocks noChangeShapeType="1"/>
          </p:cNvSpPr>
          <p:nvPr/>
        </p:nvSpPr>
        <p:spPr bwMode="auto">
          <a:xfrm>
            <a:off x="30591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5" name="Line 39"/>
          <p:cNvSpPr>
            <a:spLocks noChangeShapeType="1"/>
          </p:cNvSpPr>
          <p:nvPr/>
        </p:nvSpPr>
        <p:spPr bwMode="auto">
          <a:xfrm>
            <a:off x="37084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6" name="Line 40"/>
          <p:cNvSpPr>
            <a:spLocks noChangeShapeType="1"/>
          </p:cNvSpPr>
          <p:nvPr/>
        </p:nvSpPr>
        <p:spPr bwMode="auto">
          <a:xfrm>
            <a:off x="43561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7" name="Line 41"/>
          <p:cNvSpPr>
            <a:spLocks noChangeShapeType="1"/>
          </p:cNvSpPr>
          <p:nvPr/>
        </p:nvSpPr>
        <p:spPr bwMode="auto">
          <a:xfrm>
            <a:off x="50038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8" name="Line 42"/>
          <p:cNvSpPr>
            <a:spLocks noChangeShapeType="1"/>
          </p:cNvSpPr>
          <p:nvPr/>
        </p:nvSpPr>
        <p:spPr bwMode="auto">
          <a:xfrm>
            <a:off x="56515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9" name="Line 43"/>
          <p:cNvSpPr>
            <a:spLocks noChangeShapeType="1"/>
          </p:cNvSpPr>
          <p:nvPr/>
        </p:nvSpPr>
        <p:spPr bwMode="auto">
          <a:xfrm>
            <a:off x="63007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0" name="Line 44"/>
          <p:cNvSpPr>
            <a:spLocks noChangeShapeType="1"/>
          </p:cNvSpPr>
          <p:nvPr/>
        </p:nvSpPr>
        <p:spPr bwMode="auto">
          <a:xfrm>
            <a:off x="69484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1" name="Line 45"/>
          <p:cNvSpPr>
            <a:spLocks noChangeShapeType="1"/>
          </p:cNvSpPr>
          <p:nvPr/>
        </p:nvSpPr>
        <p:spPr bwMode="auto">
          <a:xfrm>
            <a:off x="75961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2" name="Line 46"/>
          <p:cNvSpPr>
            <a:spLocks noChangeShapeType="1"/>
          </p:cNvSpPr>
          <p:nvPr/>
        </p:nvSpPr>
        <p:spPr bwMode="auto">
          <a:xfrm flipV="1">
            <a:off x="1547813"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3" name="Text Box 47"/>
          <p:cNvSpPr txBox="1">
            <a:spLocks noChangeArrowheads="1"/>
          </p:cNvSpPr>
          <p:nvPr/>
        </p:nvSpPr>
        <p:spPr bwMode="auto">
          <a:xfrm>
            <a:off x="1042988" y="519112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4" name="Line 48"/>
          <p:cNvSpPr>
            <a:spLocks noChangeShapeType="1"/>
          </p:cNvSpPr>
          <p:nvPr/>
        </p:nvSpPr>
        <p:spPr bwMode="auto">
          <a:xfrm flipV="1">
            <a:off x="1908175"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5" name="Text Box 49"/>
          <p:cNvSpPr txBox="1">
            <a:spLocks noChangeArrowheads="1"/>
          </p:cNvSpPr>
          <p:nvPr/>
        </p:nvSpPr>
        <p:spPr bwMode="auto">
          <a:xfrm>
            <a:off x="1476375"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6" name="Rectangle 50"/>
          <p:cNvSpPr>
            <a:spLocks noChangeArrowheads="1"/>
          </p:cNvSpPr>
          <p:nvPr/>
        </p:nvSpPr>
        <p:spPr bwMode="auto">
          <a:xfrm>
            <a:off x="2411413"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17" name="Line 51"/>
          <p:cNvSpPr>
            <a:spLocks noChangeShapeType="1"/>
          </p:cNvSpPr>
          <p:nvPr/>
        </p:nvSpPr>
        <p:spPr bwMode="auto">
          <a:xfrm flipV="1">
            <a:off x="3851275"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8" name="Text Box 52"/>
          <p:cNvSpPr txBox="1">
            <a:spLocks noChangeArrowheads="1"/>
          </p:cNvSpPr>
          <p:nvPr/>
        </p:nvSpPr>
        <p:spPr bwMode="auto">
          <a:xfrm>
            <a:off x="3592513" y="517207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9" name="Line 53"/>
          <p:cNvSpPr>
            <a:spLocks noChangeShapeType="1"/>
          </p:cNvSpPr>
          <p:nvPr/>
        </p:nvSpPr>
        <p:spPr bwMode="auto">
          <a:xfrm flipV="1">
            <a:off x="4140200"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20" name="Text Box 54"/>
          <p:cNvSpPr txBox="1">
            <a:spLocks noChangeArrowheads="1"/>
          </p:cNvSpPr>
          <p:nvPr/>
        </p:nvSpPr>
        <p:spPr bwMode="auto">
          <a:xfrm>
            <a:off x="3708400"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21" name="Rectangle 55"/>
          <p:cNvSpPr>
            <a:spLocks noChangeArrowheads="1"/>
          </p:cNvSpPr>
          <p:nvPr/>
        </p:nvSpPr>
        <p:spPr bwMode="auto">
          <a:xfrm>
            <a:off x="4356100" y="4724400"/>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2" name="Rectangle 56"/>
          <p:cNvSpPr>
            <a:spLocks noChangeArrowheads="1"/>
          </p:cNvSpPr>
          <p:nvPr/>
        </p:nvSpPr>
        <p:spPr bwMode="auto">
          <a:xfrm>
            <a:off x="4356100" y="5516563"/>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3" name="Rectangle 57"/>
          <p:cNvSpPr>
            <a:spLocks noChangeArrowheads="1"/>
          </p:cNvSpPr>
          <p:nvPr/>
        </p:nvSpPr>
        <p:spPr bwMode="auto">
          <a:xfrm>
            <a:off x="6300788"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4" name="Rectangle 58"/>
          <p:cNvSpPr>
            <a:spLocks noChangeArrowheads="1"/>
          </p:cNvSpPr>
          <p:nvPr/>
        </p:nvSpPr>
        <p:spPr bwMode="auto">
          <a:xfrm>
            <a:off x="6948488"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5" name="Text Box 60"/>
          <p:cNvSpPr txBox="1">
            <a:spLocks noChangeArrowheads="1"/>
          </p:cNvSpPr>
          <p:nvPr/>
        </p:nvSpPr>
        <p:spPr bwMode="auto">
          <a:xfrm>
            <a:off x="4313238" y="4418013"/>
            <a:ext cx="719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冲突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a:t>
            </a:r>
            <a:r>
              <a:rPr lang="zh-CN" altLang="en-US" dirty="0" smtClean="0"/>
              <a:t>栈</a:t>
            </a:r>
          </a:p>
        </p:txBody>
      </p:sp>
      <p:sp>
        <p:nvSpPr>
          <p:cNvPr id="173059"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3060" name="Picture 6"/>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5562"/>
          <a:stretch>
            <a:fillRect/>
          </a:stretch>
        </p:blipFill>
        <p:spPr>
          <a:xfrm>
            <a:off x="784225" y="2060575"/>
            <a:ext cx="7950200" cy="3889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306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协议栈</a:t>
            </a:r>
            <a:endParaRPr lang="zh-CN" altLang="en-US" dirty="0" smtClean="0"/>
          </a:p>
        </p:txBody>
      </p:sp>
      <p:sp>
        <p:nvSpPr>
          <p:cNvPr id="174083" name="内容占位符 1"/>
          <p:cNvSpPr>
            <a:spLocks noGrp="1"/>
          </p:cNvSpPr>
          <p:nvPr>
            <p:ph idx="1"/>
          </p:nvPr>
        </p:nvSpPr>
        <p:spPr>
          <a:xfrm>
            <a:off x="809625" y="1773238"/>
            <a:ext cx="7958138" cy="4679950"/>
          </a:xfrm>
        </p:spPr>
        <p:txBody>
          <a:bodyPr/>
          <a:lstStyle/>
          <a:p>
            <a:r>
              <a:rPr lang="zh-CN" altLang="en-US" sz="2200" dirty="0" smtClean="0">
                <a:solidFill>
                  <a:srgbClr val="FF0000"/>
                </a:solidFill>
              </a:rPr>
              <a:t>物理层</a:t>
            </a:r>
            <a:endParaRPr lang="en-US" altLang="zh-CN" sz="2200" dirty="0" smtClean="0">
              <a:solidFill>
                <a:srgbClr val="FF0000"/>
              </a:solidFill>
            </a:endParaRPr>
          </a:p>
          <a:p>
            <a:pPr lvl="1"/>
            <a:r>
              <a:rPr lang="en-US" altLang="zh-CN" sz="2200" dirty="0" smtClean="0">
                <a:solidFill>
                  <a:srgbClr val="0000FF"/>
                </a:solidFill>
              </a:rPr>
              <a:t>802.16d</a:t>
            </a:r>
            <a:r>
              <a:rPr lang="zh-CN" altLang="en-US" sz="2200" dirty="0" smtClean="0"/>
              <a:t>（</a:t>
            </a:r>
            <a:r>
              <a:rPr lang="en-US" altLang="zh-CN" sz="2200" dirty="0" smtClean="0"/>
              <a:t>802.16-2004</a:t>
            </a:r>
            <a:r>
              <a:rPr lang="zh-CN" altLang="en-US" sz="2200" dirty="0" smtClean="0"/>
              <a:t>）：是固定宽带无线接入空中接口标准（</a:t>
            </a:r>
            <a:r>
              <a:rPr lang="en-US" altLang="zh-CN" sz="2200" dirty="0" smtClean="0"/>
              <a:t>2 ~ 66 GHz</a:t>
            </a:r>
            <a:r>
              <a:rPr lang="zh-CN" altLang="en-US" sz="2200" dirty="0" smtClean="0"/>
              <a:t>频段）。</a:t>
            </a:r>
          </a:p>
          <a:p>
            <a:pPr lvl="1"/>
            <a:r>
              <a:rPr lang="en-US" altLang="zh-CN" sz="2200" dirty="0" smtClean="0">
                <a:solidFill>
                  <a:srgbClr val="0000FF"/>
                </a:solidFill>
              </a:rPr>
              <a:t>802.16e</a:t>
            </a:r>
            <a:r>
              <a:rPr lang="zh-CN" altLang="en-US" sz="2200" dirty="0" smtClean="0"/>
              <a:t>：支持移动性的宽带无线接入空中接口标准（</a:t>
            </a:r>
            <a:r>
              <a:rPr lang="en-US" altLang="zh-CN" sz="2200" dirty="0" smtClean="0"/>
              <a:t>2 ~ 6 GHz</a:t>
            </a:r>
            <a:r>
              <a:rPr lang="zh-CN" altLang="en-US" sz="2200" dirty="0" smtClean="0"/>
              <a:t>频段），它向下兼容 </a:t>
            </a:r>
            <a:r>
              <a:rPr lang="en-US" altLang="zh-CN" sz="2200" dirty="0" smtClean="0"/>
              <a:t>802.16-2004</a:t>
            </a:r>
            <a:r>
              <a:rPr lang="zh-CN" altLang="en-US" sz="2200" dirty="0" smtClean="0"/>
              <a:t>。</a:t>
            </a:r>
            <a:endParaRPr lang="en-US" altLang="zh-CN" sz="2200" dirty="0" smtClean="0"/>
          </a:p>
          <a:p>
            <a:r>
              <a:rPr lang="zh-CN" altLang="en-US" sz="2200" dirty="0" smtClean="0">
                <a:solidFill>
                  <a:srgbClr val="FF0000"/>
                </a:solidFill>
              </a:rPr>
              <a:t>数据链路层</a:t>
            </a:r>
            <a:endParaRPr lang="en-US" altLang="zh-CN" sz="2200" dirty="0" smtClean="0">
              <a:solidFill>
                <a:srgbClr val="FF0000"/>
              </a:solidFill>
            </a:endParaRPr>
          </a:p>
          <a:p>
            <a:pPr lvl="1"/>
            <a:r>
              <a:rPr lang="zh-CN" altLang="en-US" sz="2200" dirty="0" smtClean="0">
                <a:solidFill>
                  <a:srgbClr val="0000FF"/>
                </a:solidFill>
              </a:rPr>
              <a:t>安全子层</a:t>
            </a:r>
            <a:r>
              <a:rPr lang="zh-CN" altLang="en-US" sz="2200" dirty="0" smtClean="0"/>
              <a:t>：涉及隐私和安全，管理加</a:t>
            </a:r>
            <a:r>
              <a:rPr lang="en-US" altLang="zh-CN" sz="2200" dirty="0" smtClean="0"/>
              <a:t>/</a:t>
            </a:r>
            <a:r>
              <a:rPr lang="zh-CN" altLang="en-US" sz="2200" dirty="0" smtClean="0"/>
              <a:t>解密和密钥；</a:t>
            </a:r>
            <a:endParaRPr lang="en-US" altLang="zh-CN" sz="2200" dirty="0" smtClean="0"/>
          </a:p>
          <a:p>
            <a:pPr lvl="1"/>
            <a:r>
              <a:rPr lang="en-US" altLang="zh-CN" sz="2200" dirty="0" smtClean="0">
                <a:solidFill>
                  <a:srgbClr val="0000FF"/>
                </a:solidFill>
              </a:rPr>
              <a:t>MAC</a:t>
            </a:r>
            <a:r>
              <a:rPr lang="zh-CN" altLang="en-US" sz="2200" dirty="0" smtClean="0">
                <a:solidFill>
                  <a:srgbClr val="0000FF"/>
                </a:solidFill>
              </a:rPr>
              <a:t>公共子层</a:t>
            </a:r>
            <a:r>
              <a:rPr lang="zh-CN" altLang="en-US" sz="2200" dirty="0" smtClean="0"/>
              <a:t>：</a:t>
            </a:r>
            <a:r>
              <a:rPr lang="en-US" altLang="zh-CN" sz="2200" dirty="0" smtClean="0"/>
              <a:t>MAC</a:t>
            </a:r>
            <a:r>
              <a:rPr lang="zh-CN" altLang="en-US" sz="2200" dirty="0" smtClean="0"/>
              <a:t>层核心功能（</a:t>
            </a:r>
            <a:r>
              <a:rPr lang="zh-CN" altLang="en-US" sz="2200" dirty="0" smtClean="0">
                <a:solidFill>
                  <a:srgbClr val="0000FF"/>
                </a:solidFill>
              </a:rPr>
              <a:t>面向连接</a:t>
            </a:r>
            <a:r>
              <a:rPr lang="zh-CN" altLang="en-US" sz="2200" dirty="0" smtClean="0"/>
              <a:t>），例如：系统接入、带宽分配、连接建立和连接维护等；</a:t>
            </a:r>
            <a:endParaRPr lang="en-US" altLang="zh-CN" sz="2200" dirty="0" smtClean="0"/>
          </a:p>
          <a:p>
            <a:pPr lvl="1"/>
            <a:r>
              <a:rPr lang="zh-CN" altLang="en-US" sz="2200" dirty="0" smtClean="0">
                <a:solidFill>
                  <a:srgbClr val="0000FF"/>
                </a:solidFill>
              </a:rPr>
              <a:t>特定服务汇聚子层</a:t>
            </a:r>
            <a:r>
              <a:rPr lang="zh-CN" altLang="en-US" sz="2200" dirty="0" smtClean="0"/>
              <a:t>： 为上下两层进行映射和转换，不同的网络层有不同的汇聚子层；</a:t>
            </a:r>
            <a:endParaRPr lang="en-US" altLang="zh-CN" sz="2200" dirty="0" smtClean="0"/>
          </a:p>
          <a:p>
            <a:r>
              <a:rPr lang="zh-CN" altLang="en-US" sz="2200" dirty="0" smtClean="0">
                <a:solidFill>
                  <a:srgbClr val="FF0000"/>
                </a:solidFill>
              </a:rPr>
              <a:t>网络层</a:t>
            </a:r>
            <a:r>
              <a:rPr lang="zh-CN" altLang="en-US" sz="2200" dirty="0" smtClean="0"/>
              <a:t>：例如</a:t>
            </a:r>
            <a:r>
              <a:rPr lang="en-US" altLang="zh-CN" sz="2200" dirty="0" smtClean="0"/>
              <a:t>IP</a:t>
            </a:r>
            <a:r>
              <a:rPr lang="zh-CN" altLang="en-US" sz="2200" dirty="0" smtClean="0"/>
              <a:t>（</a:t>
            </a:r>
            <a:r>
              <a:rPr lang="zh-CN" altLang="en-US" sz="2200" dirty="0" smtClean="0">
                <a:solidFill>
                  <a:srgbClr val="0000FF"/>
                </a:solidFill>
              </a:rPr>
              <a:t>无连接</a:t>
            </a:r>
            <a:r>
              <a:rPr lang="zh-CN" altLang="en-US" sz="2200" dirty="0" smtClean="0"/>
              <a:t>）</a:t>
            </a:r>
          </a:p>
        </p:txBody>
      </p:sp>
      <p:sp>
        <p:nvSpPr>
          <p:cNvPr id="174084"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408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smtClean="0"/>
              <a:t>物理层</a:t>
            </a:r>
          </a:p>
        </p:txBody>
      </p:sp>
      <p:sp>
        <p:nvSpPr>
          <p:cNvPr id="175107" name="内容占位符 1"/>
          <p:cNvSpPr>
            <a:spLocks noGrp="1"/>
          </p:cNvSpPr>
          <p:nvPr>
            <p:ph idx="1"/>
          </p:nvPr>
        </p:nvSpPr>
        <p:spPr/>
        <p:txBody>
          <a:bodyPr/>
          <a:lstStyle/>
          <a:p>
            <a:r>
              <a:rPr lang="zh-CN" altLang="en-US" sz="2400" smtClean="0">
                <a:solidFill>
                  <a:srgbClr val="FF0000"/>
                </a:solidFill>
              </a:rPr>
              <a:t>支持大小不同的信道</a:t>
            </a:r>
            <a:r>
              <a:rPr lang="zh-CN" altLang="en-US" sz="2400" smtClean="0"/>
              <a:t>，例如：对于固定</a:t>
            </a:r>
            <a:r>
              <a:rPr lang="en-US" altLang="zh-CN" sz="2400" smtClean="0"/>
              <a:t>WiMAX</a:t>
            </a:r>
            <a:r>
              <a:rPr lang="zh-CN" altLang="en-US" sz="2400" smtClean="0"/>
              <a:t>是</a:t>
            </a:r>
            <a:r>
              <a:rPr lang="en-US" altLang="zh-CN" sz="2400" smtClean="0"/>
              <a:t>3.5MHz</a:t>
            </a:r>
            <a:r>
              <a:rPr lang="zh-CN" altLang="en-US" sz="2400" smtClean="0"/>
              <a:t>，而对于移动</a:t>
            </a:r>
            <a:r>
              <a:rPr lang="en-US" altLang="zh-CN" sz="2400" smtClean="0"/>
              <a:t>WiMAX</a:t>
            </a:r>
            <a:r>
              <a:rPr lang="zh-CN" altLang="en-US" sz="2400" smtClean="0"/>
              <a:t>是</a:t>
            </a:r>
            <a:r>
              <a:rPr lang="en-US" altLang="zh-CN" sz="2400" smtClean="0"/>
              <a:t>1.25MHz</a:t>
            </a:r>
            <a:r>
              <a:rPr lang="zh-CN" altLang="en-US" sz="2400" smtClean="0"/>
              <a:t>～</a:t>
            </a:r>
            <a:r>
              <a:rPr lang="en-US" altLang="zh-CN" sz="2400" smtClean="0"/>
              <a:t>20MHz</a:t>
            </a:r>
            <a:r>
              <a:rPr lang="zh-CN" altLang="en-US" sz="2400" smtClean="0"/>
              <a:t>不等；</a:t>
            </a:r>
            <a:endParaRPr lang="en-US" altLang="zh-CN" sz="2400" smtClean="0"/>
          </a:p>
          <a:p>
            <a:r>
              <a:rPr lang="zh-CN" altLang="en-US" sz="2400" smtClean="0"/>
              <a:t>信道上的传输使用</a:t>
            </a:r>
            <a:r>
              <a:rPr lang="en-US" altLang="zh-CN" sz="2400" smtClean="0">
                <a:solidFill>
                  <a:srgbClr val="FF0000"/>
                </a:solidFill>
              </a:rPr>
              <a:t>OFDM</a:t>
            </a:r>
            <a:r>
              <a:rPr lang="zh-CN" altLang="en-US" sz="2400" smtClean="0"/>
              <a:t>技术，并进行了优化（相对</a:t>
            </a:r>
            <a:r>
              <a:rPr lang="en-US" altLang="zh-CN" sz="2400" smtClean="0"/>
              <a:t>802.11</a:t>
            </a:r>
            <a:r>
              <a:rPr lang="zh-CN" altLang="en-US" sz="2400" smtClean="0"/>
              <a:t>）；</a:t>
            </a:r>
            <a:endParaRPr lang="en-US" altLang="zh-CN" sz="2400" smtClean="0"/>
          </a:p>
          <a:p>
            <a:r>
              <a:rPr lang="zh-CN" altLang="en-US" sz="2400" smtClean="0"/>
              <a:t>每个子载波上的信号以</a:t>
            </a:r>
            <a:r>
              <a:rPr lang="en-US" altLang="zh-CN" sz="2400" smtClean="0">
                <a:solidFill>
                  <a:srgbClr val="FF0000"/>
                </a:solidFill>
              </a:rPr>
              <a:t>QPSK</a:t>
            </a:r>
            <a:r>
              <a:rPr lang="zh-CN" altLang="en-US" sz="2400" smtClean="0"/>
              <a:t>、</a:t>
            </a:r>
            <a:r>
              <a:rPr lang="en-US" altLang="zh-CN" sz="2400" smtClean="0">
                <a:solidFill>
                  <a:srgbClr val="FF0000"/>
                </a:solidFill>
              </a:rPr>
              <a:t>QAM-16</a:t>
            </a:r>
            <a:r>
              <a:rPr lang="zh-CN" altLang="en-US" sz="2400" smtClean="0"/>
              <a:t>或</a:t>
            </a:r>
            <a:r>
              <a:rPr lang="en-US" altLang="zh-CN" sz="2400" smtClean="0">
                <a:solidFill>
                  <a:srgbClr val="FF0000"/>
                </a:solidFill>
              </a:rPr>
              <a:t>QAM-64</a:t>
            </a:r>
            <a:r>
              <a:rPr lang="zh-CN" altLang="en-US" sz="2400" smtClean="0"/>
              <a:t>调制方案发送，信号质量好的站可采用</a:t>
            </a:r>
            <a:r>
              <a:rPr lang="en-US" altLang="zh-CN" sz="2400" smtClean="0"/>
              <a:t>QAM-64</a:t>
            </a:r>
            <a:r>
              <a:rPr lang="zh-CN" altLang="en-US" sz="2400" smtClean="0"/>
              <a:t>，信号质量不好的站可采用</a:t>
            </a:r>
            <a:r>
              <a:rPr lang="en-US" altLang="zh-CN" sz="2400" smtClean="0"/>
              <a:t>QPSK </a:t>
            </a:r>
            <a:r>
              <a:rPr lang="zh-CN" altLang="en-US" sz="2400" smtClean="0"/>
              <a:t>；</a:t>
            </a:r>
            <a:endParaRPr lang="en-US" altLang="zh-CN" sz="2400" smtClean="0"/>
          </a:p>
          <a:p>
            <a:r>
              <a:rPr lang="zh-CN" altLang="en-US" sz="2400" smtClean="0"/>
              <a:t>数据采用</a:t>
            </a:r>
            <a:r>
              <a:rPr lang="zh-CN" altLang="en-US" sz="2400" smtClean="0">
                <a:solidFill>
                  <a:srgbClr val="FF0000"/>
                </a:solidFill>
              </a:rPr>
              <a:t>卷积编码</a:t>
            </a:r>
            <a:r>
              <a:rPr lang="zh-CN" altLang="en-US" sz="2400" smtClean="0"/>
              <a:t>进行纠错编码；</a:t>
            </a:r>
            <a:endParaRPr lang="en-US" altLang="zh-CN" sz="2400" smtClean="0"/>
          </a:p>
          <a:p>
            <a:r>
              <a:rPr lang="zh-CN" altLang="en-US" sz="2400" smtClean="0"/>
              <a:t>采用</a:t>
            </a:r>
            <a:r>
              <a:rPr lang="zh-CN" altLang="en-US" sz="2400" smtClean="0">
                <a:solidFill>
                  <a:srgbClr val="FF0000"/>
                </a:solidFill>
              </a:rPr>
              <a:t>正交频分多址</a:t>
            </a:r>
            <a:r>
              <a:rPr lang="zh-CN" altLang="en-US" sz="2400" smtClean="0"/>
              <a:t>（</a:t>
            </a:r>
            <a:r>
              <a:rPr lang="en-US" altLang="zh-CN" sz="2400" smtClean="0"/>
              <a:t>OFDMA</a:t>
            </a:r>
            <a:r>
              <a:rPr lang="zh-CN" altLang="en-US" sz="2400" smtClean="0"/>
              <a:t>）技术在站之间灵活分配信道以实现</a:t>
            </a:r>
            <a:r>
              <a:rPr lang="zh-CN" altLang="en-US" sz="2400" smtClean="0">
                <a:solidFill>
                  <a:srgbClr val="0000FF"/>
                </a:solidFill>
              </a:rPr>
              <a:t>非对称流量</a:t>
            </a:r>
            <a:r>
              <a:rPr lang="zh-CN" altLang="en-US" sz="2400" smtClean="0"/>
              <a:t>；</a:t>
            </a:r>
          </a:p>
        </p:txBody>
      </p:sp>
      <p:sp>
        <p:nvSpPr>
          <p:cNvPr id="175108"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510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物理层</a:t>
            </a:r>
            <a:endParaRPr lang="zh-CN" altLang="en-US" dirty="0" smtClean="0"/>
          </a:p>
        </p:txBody>
      </p:sp>
      <p:sp>
        <p:nvSpPr>
          <p:cNvPr id="176131" name="内容占位符 1"/>
          <p:cNvSpPr>
            <a:spLocks noGrp="1"/>
          </p:cNvSpPr>
          <p:nvPr>
            <p:ph idx="1"/>
          </p:nvPr>
        </p:nvSpPr>
        <p:spPr>
          <a:xfrm>
            <a:off x="809625" y="1773238"/>
            <a:ext cx="7958138" cy="2303462"/>
          </a:xfrm>
        </p:spPr>
        <p:txBody>
          <a:bodyPr/>
          <a:lstStyle/>
          <a:p>
            <a:r>
              <a:rPr lang="en-US" altLang="zh-CN" sz="2000" smtClean="0">
                <a:solidFill>
                  <a:srgbClr val="FF0000"/>
                </a:solidFill>
              </a:rPr>
              <a:t>WiMAX</a:t>
            </a:r>
            <a:r>
              <a:rPr lang="zh-CN" altLang="en-US" sz="2000" smtClean="0">
                <a:solidFill>
                  <a:srgbClr val="FF0000"/>
                </a:solidFill>
              </a:rPr>
              <a:t>支持</a:t>
            </a:r>
            <a:r>
              <a:rPr lang="en-US" altLang="zh-CN" sz="2000" smtClean="0">
                <a:solidFill>
                  <a:srgbClr val="FF0000"/>
                </a:solidFill>
              </a:rPr>
              <a:t>TDD</a:t>
            </a:r>
            <a:r>
              <a:rPr lang="zh-CN" altLang="en-US" sz="2000" smtClean="0">
                <a:solidFill>
                  <a:srgbClr val="FF0000"/>
                </a:solidFill>
              </a:rPr>
              <a:t>和</a:t>
            </a:r>
            <a:r>
              <a:rPr lang="en-US" altLang="zh-CN" sz="2000" smtClean="0">
                <a:solidFill>
                  <a:srgbClr val="FF0000"/>
                </a:solidFill>
              </a:rPr>
              <a:t>FDD</a:t>
            </a:r>
          </a:p>
          <a:p>
            <a:pPr lvl="1"/>
            <a:r>
              <a:rPr lang="zh-CN" altLang="en-US" sz="2000" smtClean="0">
                <a:solidFill>
                  <a:srgbClr val="0000FF"/>
                </a:solidFill>
              </a:rPr>
              <a:t>时分双工（</a:t>
            </a:r>
            <a:r>
              <a:rPr lang="en-US" altLang="zh-CN" sz="2000" smtClean="0">
                <a:solidFill>
                  <a:srgbClr val="0000FF"/>
                </a:solidFill>
              </a:rPr>
              <a:t>TDD</a:t>
            </a:r>
            <a:r>
              <a:rPr lang="zh-CN" altLang="en-US" sz="2000" smtClean="0">
                <a:solidFill>
                  <a:srgbClr val="0000FF"/>
                </a:solidFill>
              </a:rPr>
              <a:t>）</a:t>
            </a:r>
            <a:r>
              <a:rPr lang="zh-CN" altLang="en-US" sz="2000" smtClean="0"/>
              <a:t>：在非对称流量的情况下站通常交错着发送和接收；</a:t>
            </a:r>
            <a:r>
              <a:rPr lang="en-US" altLang="zh-CN" sz="2000" smtClean="0">
                <a:solidFill>
                  <a:srgbClr val="0000FF"/>
                </a:solidFill>
              </a:rPr>
              <a:t>TDD</a:t>
            </a:r>
            <a:r>
              <a:rPr lang="zh-CN" altLang="en-US" sz="2000" smtClean="0">
                <a:solidFill>
                  <a:srgbClr val="0000FF"/>
                </a:solidFill>
              </a:rPr>
              <a:t>是首选</a:t>
            </a:r>
          </a:p>
          <a:p>
            <a:pPr lvl="1"/>
            <a:r>
              <a:rPr lang="zh-CN" altLang="en-US" sz="2000" smtClean="0">
                <a:solidFill>
                  <a:srgbClr val="0000FF"/>
                </a:solidFill>
              </a:rPr>
              <a:t>频分双工（</a:t>
            </a:r>
            <a:r>
              <a:rPr lang="en-US" altLang="zh-CN" sz="2000" smtClean="0">
                <a:solidFill>
                  <a:srgbClr val="0000FF"/>
                </a:solidFill>
              </a:rPr>
              <a:t>FDD</a:t>
            </a:r>
            <a:r>
              <a:rPr lang="zh-CN" altLang="en-US" sz="2000" smtClean="0">
                <a:solidFill>
                  <a:srgbClr val="0000FF"/>
                </a:solidFill>
              </a:rPr>
              <a:t>）</a:t>
            </a:r>
            <a:r>
              <a:rPr lang="zh-CN" altLang="en-US" sz="2000" smtClean="0"/>
              <a:t>：在对称流量的情况下站可以在同一时间发送和接收（在不同的子载波频率上）；</a:t>
            </a:r>
            <a:endParaRPr lang="en-US" altLang="zh-CN" sz="2000" smtClean="0"/>
          </a:p>
        </p:txBody>
      </p:sp>
      <p:sp>
        <p:nvSpPr>
          <p:cNvPr id="176132"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6133"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186"/>
          <a:stretch>
            <a:fillRect/>
          </a:stretch>
        </p:blipFill>
        <p:spPr bwMode="auto">
          <a:xfrm>
            <a:off x="2051050" y="3586163"/>
            <a:ext cx="5618163" cy="301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613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802.16MAC</a:t>
            </a:r>
            <a:r>
              <a:rPr lang="zh-CN" altLang="en-US" dirty="0" smtClean="0"/>
              <a:t>子层</a:t>
            </a:r>
          </a:p>
        </p:txBody>
      </p:sp>
      <p:sp>
        <p:nvSpPr>
          <p:cNvPr id="177155" name="内容占位符 1"/>
          <p:cNvSpPr>
            <a:spLocks noGrp="1"/>
          </p:cNvSpPr>
          <p:nvPr>
            <p:ph idx="1"/>
          </p:nvPr>
        </p:nvSpPr>
        <p:spPr>
          <a:xfrm>
            <a:off x="809625" y="1773238"/>
            <a:ext cx="7958138" cy="4608512"/>
          </a:xfrm>
        </p:spPr>
        <p:txBody>
          <a:bodyPr/>
          <a:lstStyle/>
          <a:p>
            <a:r>
              <a:rPr lang="en-US" altLang="zh-CN" sz="2200" smtClean="0">
                <a:solidFill>
                  <a:srgbClr val="FF0000"/>
                </a:solidFill>
              </a:rPr>
              <a:t>MAC</a:t>
            </a:r>
            <a:r>
              <a:rPr lang="zh-CN" altLang="en-US" sz="2200" smtClean="0">
                <a:solidFill>
                  <a:srgbClr val="FF0000"/>
                </a:solidFill>
              </a:rPr>
              <a:t>子层面向连接，并且支持点对多点传输</a:t>
            </a:r>
            <a:r>
              <a:rPr lang="zh-CN" altLang="en-US" sz="2200" smtClean="0"/>
              <a:t>；</a:t>
            </a:r>
            <a:endParaRPr lang="en-US" altLang="zh-CN" sz="2200" smtClean="0"/>
          </a:p>
          <a:p>
            <a:r>
              <a:rPr lang="zh-CN" altLang="en-US" sz="2200" smtClean="0">
                <a:solidFill>
                  <a:srgbClr val="FF0000"/>
                </a:solidFill>
              </a:rPr>
              <a:t>下行链路</a:t>
            </a:r>
            <a:r>
              <a:rPr lang="zh-CN" altLang="en-US" sz="2200" smtClean="0"/>
              <a:t>：控制简单，基站控制着物理层的“突发”，用来给不同用户站发送信息；</a:t>
            </a:r>
            <a:endParaRPr lang="en-US" altLang="zh-CN" sz="2200" smtClean="0"/>
          </a:p>
          <a:p>
            <a:r>
              <a:rPr lang="zh-CN" altLang="en-US" sz="2200" smtClean="0">
                <a:solidFill>
                  <a:srgbClr val="FF0000"/>
                </a:solidFill>
              </a:rPr>
              <a:t>上行链路</a:t>
            </a:r>
            <a:r>
              <a:rPr lang="zh-CN" altLang="en-US" sz="2200" smtClean="0"/>
              <a:t>：控制复杂，需解决信道分配问题，这与服务质量有关系</a:t>
            </a:r>
            <a:endParaRPr lang="en-US" altLang="zh-CN" sz="2200" smtClean="0"/>
          </a:p>
          <a:p>
            <a:pPr lvl="1"/>
            <a:r>
              <a:rPr lang="zh-CN" altLang="en-US" sz="2200" smtClean="0">
                <a:solidFill>
                  <a:srgbClr val="0000FF"/>
                </a:solidFill>
              </a:rPr>
              <a:t>恒定比特率服务</a:t>
            </a:r>
            <a:r>
              <a:rPr lang="zh-CN" altLang="en-US" sz="2200" smtClean="0"/>
              <a:t>：传输未经压缩的语音信号。分配方法：为每个连接分配</a:t>
            </a:r>
            <a:r>
              <a:rPr lang="zh-CN" altLang="en-US" sz="2200" smtClean="0">
                <a:solidFill>
                  <a:srgbClr val="008000"/>
                </a:solidFill>
              </a:rPr>
              <a:t>特定</a:t>
            </a:r>
            <a:r>
              <a:rPr lang="zh-CN" altLang="en-US" sz="2200" smtClean="0"/>
              <a:t>的“突发”；</a:t>
            </a:r>
            <a:endParaRPr lang="en-US" altLang="zh-CN" sz="2200" smtClean="0"/>
          </a:p>
          <a:p>
            <a:pPr lvl="1"/>
            <a:r>
              <a:rPr lang="zh-CN" altLang="en-US" sz="2200" smtClean="0">
                <a:solidFill>
                  <a:srgbClr val="0000FF"/>
                </a:solidFill>
              </a:rPr>
              <a:t>实时可变比特率服务</a:t>
            </a:r>
            <a:r>
              <a:rPr lang="zh-CN" altLang="en-US" sz="2200" smtClean="0"/>
              <a:t>：传输被压缩的多媒体或软实时应用。分配方法：基站以</a:t>
            </a:r>
            <a:r>
              <a:rPr lang="zh-CN" altLang="en-US" sz="2200" smtClean="0">
                <a:solidFill>
                  <a:srgbClr val="008000"/>
                </a:solidFill>
              </a:rPr>
              <a:t>一定周期</a:t>
            </a:r>
            <a:r>
              <a:rPr lang="zh-CN" altLang="en-US" sz="2200" smtClean="0"/>
              <a:t>轮询用户所需带宽；</a:t>
            </a:r>
            <a:endParaRPr lang="en-US" altLang="zh-CN" sz="2200" smtClean="0"/>
          </a:p>
          <a:p>
            <a:pPr lvl="1"/>
            <a:r>
              <a:rPr lang="zh-CN" altLang="en-US" sz="2200" smtClean="0">
                <a:solidFill>
                  <a:srgbClr val="0000FF"/>
                </a:solidFill>
              </a:rPr>
              <a:t>非实时可变比特率服务</a:t>
            </a:r>
            <a:r>
              <a:rPr lang="zh-CN" altLang="en-US" sz="2200" smtClean="0"/>
              <a:t>：非实时但繁重的传输任务，例大文件传输。分配方法：基站</a:t>
            </a:r>
            <a:r>
              <a:rPr lang="zh-CN" altLang="en-US" sz="2200" smtClean="0">
                <a:solidFill>
                  <a:srgbClr val="008000"/>
                </a:solidFill>
              </a:rPr>
              <a:t>经常</a:t>
            </a:r>
            <a:r>
              <a:rPr lang="zh-CN" altLang="en-US" sz="2200" smtClean="0"/>
              <a:t>轮询用户所需带宽；</a:t>
            </a:r>
            <a:endParaRPr lang="en-US" altLang="zh-CN" sz="2200" smtClean="0"/>
          </a:p>
          <a:p>
            <a:pPr lvl="1"/>
            <a:r>
              <a:rPr lang="zh-CN" altLang="en-US" sz="2200" smtClean="0">
                <a:solidFill>
                  <a:srgbClr val="0000FF"/>
                </a:solidFill>
              </a:rPr>
              <a:t>尽力而为服务</a:t>
            </a:r>
            <a:r>
              <a:rPr lang="zh-CN" altLang="en-US" sz="2200" smtClean="0"/>
              <a:t>：其他所有的应用。分配方法：</a:t>
            </a:r>
            <a:r>
              <a:rPr lang="zh-CN" altLang="en-US" sz="2200" smtClean="0">
                <a:solidFill>
                  <a:srgbClr val="008000"/>
                </a:solidFill>
              </a:rPr>
              <a:t>竞争</a:t>
            </a:r>
            <a:r>
              <a:rPr lang="zh-CN" altLang="en-US" sz="2200" smtClean="0"/>
              <a:t>。</a:t>
            </a:r>
          </a:p>
        </p:txBody>
      </p:sp>
      <p:sp>
        <p:nvSpPr>
          <p:cNvPr id="177156"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帧</a:t>
            </a:r>
            <a:r>
              <a:rPr lang="zh-CN" altLang="en-US" dirty="0" smtClean="0"/>
              <a:t>结构</a:t>
            </a:r>
          </a:p>
        </p:txBody>
      </p:sp>
      <p:sp>
        <p:nvSpPr>
          <p:cNvPr id="178179" name="内容占位符 1"/>
          <p:cNvSpPr>
            <a:spLocks noGrp="1"/>
          </p:cNvSpPr>
          <p:nvPr>
            <p:ph idx="1"/>
          </p:nvPr>
        </p:nvSpPr>
        <p:spPr>
          <a:xfrm>
            <a:off x="809625" y="1773238"/>
            <a:ext cx="7958138" cy="1439862"/>
          </a:xfrm>
        </p:spPr>
        <p:txBody>
          <a:bodyPr/>
          <a:lstStyle/>
          <a:p>
            <a:pPr>
              <a:defRPr/>
            </a:pPr>
            <a:r>
              <a:rPr lang="en-US" altLang="zh-CN" sz="2400" dirty="0" smtClean="0"/>
              <a:t>802.16</a:t>
            </a:r>
            <a:r>
              <a:rPr lang="zh-CN" altLang="en-US" sz="2400" dirty="0" smtClean="0"/>
              <a:t>协议有许多不同类型的帧；</a:t>
            </a:r>
            <a:endParaRPr lang="en-US" altLang="zh-CN" sz="2400" dirty="0" smtClean="0"/>
          </a:p>
          <a:p>
            <a:pPr>
              <a:defRPr/>
            </a:pPr>
            <a:r>
              <a:rPr lang="zh-CN" altLang="en-US" sz="2400" dirty="0" smtClean="0"/>
              <a:t>不同类型的帧有不同的格式；</a:t>
            </a:r>
            <a:endParaRPr lang="en-US" altLang="zh-CN" sz="2400" dirty="0" smtClean="0"/>
          </a:p>
          <a:p>
            <a:pPr marL="0" indent="0">
              <a:buFont typeface="Wingdings" pitchFamily="2" charset="2"/>
              <a:buNone/>
              <a:defRPr/>
            </a:pPr>
            <a:r>
              <a:rPr lang="zh-CN" altLang="en-US" sz="2400" smtClean="0"/>
              <a:t>     例：通用帧（</a:t>
            </a:r>
            <a:r>
              <a:rPr lang="en-US" altLang="zh-CN" sz="2400" dirty="0" smtClean="0"/>
              <a:t>a</a:t>
            </a:r>
            <a:r>
              <a:rPr lang="zh-CN" altLang="en-US" sz="2400" dirty="0" smtClean="0"/>
              <a:t>）、带宽请求帧（</a:t>
            </a:r>
            <a:r>
              <a:rPr lang="en-US" altLang="zh-CN" sz="2400" dirty="0" smtClean="0"/>
              <a:t>b</a:t>
            </a:r>
            <a:r>
              <a:rPr lang="zh-CN" altLang="en-US" sz="2400" dirty="0" smtClean="0"/>
              <a:t>）</a:t>
            </a:r>
          </a:p>
        </p:txBody>
      </p:sp>
      <p:sp>
        <p:nvSpPr>
          <p:cNvPr id="178180"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grpSp>
        <p:nvGrpSpPr>
          <p:cNvPr id="178181" name="Group 13"/>
          <p:cNvGrpSpPr>
            <a:grpSpLocks/>
          </p:cNvGrpSpPr>
          <p:nvPr/>
        </p:nvGrpSpPr>
        <p:grpSpPr bwMode="auto">
          <a:xfrm>
            <a:off x="768350" y="3357563"/>
            <a:ext cx="8058150" cy="3149600"/>
            <a:chOff x="504825" y="3048000"/>
            <a:chExt cx="8058150" cy="3149461"/>
          </a:xfrm>
        </p:grpSpPr>
        <p:pic>
          <p:nvPicPr>
            <p:cNvPr id="178182"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1628"/>
            <a:stretch>
              <a:fillRect/>
            </a:stretch>
          </p:blipFill>
          <p:spPr bwMode="auto">
            <a:xfrm>
              <a:off x="504825" y="3048000"/>
              <a:ext cx="80581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52575" y="5495817"/>
              <a:ext cx="6696075" cy="701644"/>
            </a:xfrm>
            <a:prstGeom prst="rect">
              <a:avLst/>
            </a:prstGeom>
            <a:noFill/>
          </p:spPr>
          <p:txBody>
            <a:bodyPr>
              <a:spAutoFit/>
            </a:bodyPr>
            <a:lstStyle/>
            <a:p>
              <a:pPr>
                <a:defRPr/>
              </a:pPr>
              <a:r>
                <a:rPr lang="en-US" sz="2000" dirty="0">
                  <a:solidFill>
                    <a:srgbClr val="FF2BD8"/>
                  </a:solidFill>
                  <a:ea typeface="+mn-ea"/>
                  <a:cs typeface="Arial" charset="0"/>
                </a:rPr>
                <a:t>(a)</a:t>
              </a:r>
              <a:r>
                <a:rPr lang="en-US" sz="2000" dirty="0">
                  <a:solidFill>
                    <a:schemeClr val="accent6">
                      <a:lumMod val="75000"/>
                    </a:schemeClr>
                  </a:solidFill>
                  <a:ea typeface="+mn-ea"/>
                  <a:cs typeface="Arial" charset="0"/>
                </a:rPr>
                <a:t> </a:t>
              </a:r>
              <a:r>
                <a:rPr lang="en-US" sz="2000" dirty="0">
                  <a:ea typeface="+mn-ea"/>
                  <a:cs typeface="Arial" charset="0"/>
                </a:rPr>
                <a:t>A generic frame.</a:t>
              </a:r>
              <a:r>
                <a:rPr lang="en-US" sz="2000" dirty="0">
                  <a:solidFill>
                    <a:srgbClr val="FF2BD8"/>
                  </a:solidFill>
                  <a:ea typeface="+mn-ea"/>
                  <a:cs typeface="Arial" charset="0"/>
                </a:rPr>
                <a:t> (b) </a:t>
              </a:r>
              <a:r>
                <a:rPr lang="en-US" sz="2000" dirty="0">
                  <a:ea typeface="+mn-ea"/>
                  <a:cs typeface="Arial" charset="0"/>
                </a:rPr>
                <a:t>A bandwidth request frame</a:t>
              </a:r>
            </a:p>
            <a:p>
              <a:pPr>
                <a:defRPr/>
              </a:pPr>
              <a:endParaRPr lang="en-US" sz="2000" dirty="0">
                <a:ea typeface="+mn-ea"/>
                <a:cs typeface="Arial" charset="0"/>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79203" name="内容占位符 1"/>
          <p:cNvSpPr>
            <a:spLocks noGrp="1"/>
          </p:cNvSpPr>
          <p:nvPr>
            <p:ph idx="1"/>
          </p:nvPr>
        </p:nvSpPr>
        <p:spPr/>
        <p:txBody>
          <a:bodyPr/>
          <a:lstStyle/>
          <a:p>
            <a:pPr>
              <a:lnSpc>
                <a:spcPct val="110000"/>
              </a:lnSpc>
            </a:pPr>
            <a:r>
              <a:rPr lang="zh-CN" altLang="en-US" sz="2400" smtClean="0">
                <a:solidFill>
                  <a:srgbClr val="FF0000"/>
                </a:solidFill>
              </a:rPr>
              <a:t>目标</a:t>
            </a:r>
            <a:r>
              <a:rPr lang="zh-CN" altLang="en-US" sz="2400" smtClean="0"/>
              <a:t>：将计算设备、通信设备或其他附件通过短距离、低功耗和低成本的无线电连接起来</a:t>
            </a:r>
            <a:endParaRPr lang="en-US" altLang="zh-CN" sz="2400" smtClean="0"/>
          </a:p>
          <a:p>
            <a:pPr>
              <a:lnSpc>
                <a:spcPct val="110000"/>
              </a:lnSpc>
            </a:pPr>
            <a:r>
              <a:rPr lang="zh-CN" altLang="en-US" sz="2400" smtClean="0">
                <a:solidFill>
                  <a:srgbClr val="FF0000"/>
                </a:solidFill>
              </a:rPr>
              <a:t>现状</a:t>
            </a:r>
            <a:r>
              <a:rPr lang="zh-CN" altLang="en-US" sz="2400" smtClean="0"/>
              <a:t>：现在所有的消费类电子设备都在使用蓝牙，从手机和笔记本电脑到耳机、打印机、键盘、鼠标、游戏机、钟表、音乐播放器、导航设备等。</a:t>
            </a:r>
            <a:endParaRPr lang="en-US" altLang="zh-CN" sz="2400" smtClean="0"/>
          </a:p>
          <a:p>
            <a:pPr>
              <a:lnSpc>
                <a:spcPct val="110000"/>
              </a:lnSpc>
            </a:pPr>
            <a:r>
              <a:rPr lang="zh-CN" altLang="en-US" sz="2400" smtClean="0">
                <a:solidFill>
                  <a:srgbClr val="FF0000"/>
                </a:solidFill>
              </a:rPr>
              <a:t>发展</a:t>
            </a:r>
            <a:r>
              <a:rPr lang="zh-CN" altLang="en-US" sz="2400" smtClean="0"/>
              <a:t>：</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2.0</a:t>
            </a:r>
            <a:r>
              <a:rPr lang="zh-CN" altLang="en-US" sz="2400" smtClean="0"/>
              <a:t>（</a:t>
            </a:r>
            <a:r>
              <a:rPr lang="en-US" altLang="zh-CN" sz="2400" smtClean="0"/>
              <a:t>2004</a:t>
            </a:r>
            <a:r>
              <a:rPr lang="zh-CN" altLang="en-US" sz="2400" smtClean="0"/>
              <a:t>）添加了更高的数据传输速率；</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3.0</a:t>
            </a:r>
            <a:r>
              <a:rPr lang="zh-CN" altLang="en-US" sz="2400" smtClean="0"/>
              <a:t>（</a:t>
            </a:r>
            <a:r>
              <a:rPr lang="en-US" altLang="zh-CN" sz="2400" smtClean="0"/>
              <a:t>2009</a:t>
            </a:r>
            <a:r>
              <a:rPr lang="zh-CN" altLang="en-US" sz="2400" smtClean="0"/>
              <a:t>）可用来</a:t>
            </a:r>
            <a:r>
              <a:rPr lang="zh-CN" altLang="en-US" sz="2400" smtClean="0">
                <a:solidFill>
                  <a:srgbClr val="0000FF"/>
                </a:solidFill>
              </a:rPr>
              <a:t>配对</a:t>
            </a:r>
            <a:r>
              <a:rPr lang="zh-CN" altLang="en-US" sz="2400" smtClean="0"/>
              <a:t>，结合</a:t>
            </a:r>
            <a:r>
              <a:rPr lang="en-US" altLang="zh-CN" sz="2400" smtClean="0"/>
              <a:t>802.11</a:t>
            </a:r>
            <a:r>
              <a:rPr lang="zh-CN" altLang="en-US" sz="2400" smtClean="0"/>
              <a:t>设备以便获得更高吞吐量的数据传输；</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4.0</a:t>
            </a:r>
            <a:r>
              <a:rPr lang="zh-CN" altLang="en-US" sz="2400" smtClean="0"/>
              <a:t>（</a:t>
            </a:r>
            <a:r>
              <a:rPr lang="en-US" altLang="zh-CN" sz="2400" smtClean="0"/>
              <a:t>2009.12</a:t>
            </a:r>
            <a:r>
              <a:rPr lang="zh-CN" altLang="en-US" sz="2400" smtClean="0"/>
              <a:t>）规定了</a:t>
            </a:r>
            <a:r>
              <a:rPr lang="zh-CN" altLang="en-US" sz="2400" smtClean="0">
                <a:solidFill>
                  <a:srgbClr val="0000FF"/>
                </a:solidFill>
              </a:rPr>
              <a:t>低功率</a:t>
            </a:r>
            <a:r>
              <a:rPr lang="zh-CN" altLang="en-US" sz="2400" smtClean="0"/>
              <a:t>操作。</a:t>
            </a:r>
          </a:p>
        </p:txBody>
      </p:sp>
      <p:sp>
        <p:nvSpPr>
          <p:cNvPr id="1792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920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80227" name="内容占位符 1"/>
          <p:cNvSpPr>
            <a:spLocks noGrp="1"/>
          </p:cNvSpPr>
          <p:nvPr>
            <p:ph idx="1"/>
          </p:nvPr>
        </p:nvSpPr>
        <p:spPr>
          <a:xfrm>
            <a:off x="2555875" y="1773238"/>
            <a:ext cx="3546475" cy="4464050"/>
          </a:xfrm>
        </p:spPr>
        <p:txBody>
          <a:bodyPr/>
          <a:lstStyle/>
          <a:p>
            <a:pPr>
              <a:lnSpc>
                <a:spcPct val="125000"/>
              </a:lnSpc>
            </a:pPr>
            <a:r>
              <a:rPr lang="zh-CN" altLang="en-US" smtClean="0">
                <a:hlinkClick r:id="rId3" action="ppaction://hlinksldjump"/>
              </a:rPr>
              <a:t>蓝牙体系结构</a:t>
            </a:r>
            <a:endParaRPr lang="en-US" altLang="zh-CN" smtClean="0"/>
          </a:p>
          <a:p>
            <a:pPr>
              <a:lnSpc>
                <a:spcPct val="125000"/>
              </a:lnSpc>
            </a:pPr>
            <a:r>
              <a:rPr lang="zh-CN" altLang="en-US" smtClean="0">
                <a:hlinkClick r:id="rId4" action="ppaction://hlinksldjump"/>
              </a:rPr>
              <a:t>蓝牙应用</a:t>
            </a:r>
            <a:endParaRPr lang="en-US" altLang="zh-CN" smtClean="0"/>
          </a:p>
          <a:p>
            <a:pPr>
              <a:lnSpc>
                <a:spcPct val="125000"/>
              </a:lnSpc>
            </a:pPr>
            <a:r>
              <a:rPr lang="zh-CN" altLang="en-US" smtClean="0">
                <a:hlinkClick r:id="rId5" action="ppaction://hlinksldjump"/>
              </a:rPr>
              <a:t>蓝牙协议栈</a:t>
            </a:r>
            <a:endParaRPr lang="en-US" altLang="zh-CN" smtClean="0"/>
          </a:p>
          <a:p>
            <a:pPr>
              <a:lnSpc>
                <a:spcPct val="125000"/>
              </a:lnSpc>
            </a:pPr>
            <a:r>
              <a:rPr lang="zh-CN" altLang="en-US" smtClean="0">
                <a:hlinkClick r:id="rId6" action="ppaction://hlinksldjump"/>
              </a:rPr>
              <a:t>蓝牙无线电层</a:t>
            </a:r>
            <a:endParaRPr lang="en-US" altLang="zh-CN" smtClean="0"/>
          </a:p>
          <a:p>
            <a:pPr>
              <a:lnSpc>
                <a:spcPct val="125000"/>
              </a:lnSpc>
            </a:pPr>
            <a:r>
              <a:rPr lang="zh-CN" altLang="en-US" smtClean="0">
                <a:hlinkClick r:id="rId7" action="ppaction://hlinksldjump"/>
              </a:rPr>
              <a:t>蓝牙链路层</a:t>
            </a:r>
            <a:endParaRPr lang="en-US" altLang="zh-CN" smtClean="0"/>
          </a:p>
          <a:p>
            <a:pPr>
              <a:lnSpc>
                <a:spcPct val="125000"/>
              </a:lnSpc>
            </a:pPr>
            <a:r>
              <a:rPr lang="zh-CN" altLang="en-US" smtClean="0">
                <a:hlinkClick r:id="rId8" action="ppaction://hlinksldjump"/>
              </a:rPr>
              <a:t>蓝牙帧结构</a:t>
            </a:r>
            <a:endParaRPr lang="zh-CN" altLang="en-US" smtClean="0"/>
          </a:p>
        </p:txBody>
      </p:sp>
      <p:sp>
        <p:nvSpPr>
          <p:cNvPr id="18022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8022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蓝牙体系结构</a:t>
            </a:r>
            <a:endParaRPr lang="zh-CN" altLang="en-US" sz="2800" b="1" dirty="0" smtClean="0"/>
          </a:p>
        </p:txBody>
      </p:sp>
      <p:sp>
        <p:nvSpPr>
          <p:cNvPr id="181251"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5" name="Oval 4"/>
          <p:cNvSpPr>
            <a:spLocks noChangeArrowheads="1"/>
          </p:cNvSpPr>
          <p:nvPr/>
        </p:nvSpPr>
        <p:spPr bwMode="auto">
          <a:xfrm>
            <a:off x="2108200" y="2616200"/>
            <a:ext cx="2960688" cy="2855913"/>
          </a:xfrm>
          <a:prstGeom prst="ellipse">
            <a:avLst/>
          </a:prstGeom>
          <a:solidFill>
            <a:srgbClr val="FFFF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 name="Oval 5"/>
          <p:cNvSpPr>
            <a:spLocks noChangeArrowheads="1"/>
          </p:cNvSpPr>
          <p:nvPr/>
        </p:nvSpPr>
        <p:spPr bwMode="auto">
          <a:xfrm>
            <a:off x="4476750" y="2616200"/>
            <a:ext cx="2960688" cy="2855913"/>
          </a:xfrm>
          <a:prstGeom prst="ellipse">
            <a:avLst/>
          </a:prstGeom>
          <a:solidFill>
            <a:srgbClr val="CCECFF">
              <a:alpha val="39000"/>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Oval 6"/>
          <p:cNvSpPr>
            <a:spLocks noChangeArrowheads="1"/>
          </p:cNvSpPr>
          <p:nvPr/>
        </p:nvSpPr>
        <p:spPr bwMode="auto">
          <a:xfrm>
            <a:off x="3351213" y="375920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8" name="Oval 7"/>
          <p:cNvSpPr>
            <a:spLocks noChangeArrowheads="1"/>
          </p:cNvSpPr>
          <p:nvPr/>
        </p:nvSpPr>
        <p:spPr bwMode="auto">
          <a:xfrm>
            <a:off x="5719763" y="380365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9" name="Oval 8"/>
          <p:cNvSpPr>
            <a:spLocks noChangeArrowheads="1"/>
          </p:cNvSpPr>
          <p:nvPr/>
        </p:nvSpPr>
        <p:spPr bwMode="auto">
          <a:xfrm>
            <a:off x="2346325" y="4102100"/>
            <a:ext cx="474663"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0" name="Oval 9"/>
          <p:cNvSpPr>
            <a:spLocks noChangeArrowheads="1"/>
          </p:cNvSpPr>
          <p:nvPr/>
        </p:nvSpPr>
        <p:spPr bwMode="auto">
          <a:xfrm>
            <a:off x="2684463" y="295116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1" name="Oval 10"/>
          <p:cNvSpPr>
            <a:spLocks noChangeArrowheads="1"/>
          </p:cNvSpPr>
          <p:nvPr/>
        </p:nvSpPr>
        <p:spPr bwMode="auto">
          <a:xfrm>
            <a:off x="5481638" y="4867275"/>
            <a:ext cx="474662" cy="458788"/>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2" name="Oval 11"/>
          <p:cNvSpPr>
            <a:spLocks noChangeArrowheads="1"/>
          </p:cNvSpPr>
          <p:nvPr/>
        </p:nvSpPr>
        <p:spPr bwMode="auto">
          <a:xfrm>
            <a:off x="4530725" y="3719513"/>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400" b="1" dirty="0">
                <a:latin typeface="+mn-lt"/>
                <a:ea typeface="+mn-ea"/>
              </a:rPr>
              <a:t>B</a:t>
            </a:r>
          </a:p>
        </p:txBody>
      </p:sp>
      <p:sp>
        <p:nvSpPr>
          <p:cNvPr id="13" name="Oval 12"/>
          <p:cNvSpPr>
            <a:spLocks noChangeArrowheads="1"/>
          </p:cNvSpPr>
          <p:nvPr/>
        </p:nvSpPr>
        <p:spPr bwMode="auto">
          <a:xfrm>
            <a:off x="4008438" y="460851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4" name="Oval 13"/>
          <p:cNvSpPr>
            <a:spLocks noChangeArrowheads="1"/>
          </p:cNvSpPr>
          <p:nvPr/>
        </p:nvSpPr>
        <p:spPr bwMode="auto">
          <a:xfrm>
            <a:off x="3052763" y="4787900"/>
            <a:ext cx="476250" cy="457200"/>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5" name="Oval 14"/>
          <p:cNvSpPr>
            <a:spLocks noChangeArrowheads="1"/>
          </p:cNvSpPr>
          <p:nvPr/>
        </p:nvSpPr>
        <p:spPr bwMode="auto">
          <a:xfrm>
            <a:off x="6797675" y="410368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6" name="Oval 15"/>
          <p:cNvSpPr>
            <a:spLocks noChangeArrowheads="1"/>
          </p:cNvSpPr>
          <p:nvPr/>
        </p:nvSpPr>
        <p:spPr bwMode="auto">
          <a:xfrm>
            <a:off x="5873750" y="2730500"/>
            <a:ext cx="476250"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7" name="Oval 16"/>
          <p:cNvSpPr>
            <a:spLocks noChangeArrowheads="1"/>
          </p:cNvSpPr>
          <p:nvPr/>
        </p:nvSpPr>
        <p:spPr bwMode="auto">
          <a:xfrm>
            <a:off x="3863975" y="2916238"/>
            <a:ext cx="476250"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8" name="Text Box 17"/>
          <p:cNvSpPr txBox="1">
            <a:spLocks noChangeArrowheads="1"/>
          </p:cNvSpPr>
          <p:nvPr/>
        </p:nvSpPr>
        <p:spPr bwMode="auto">
          <a:xfrm>
            <a:off x="7035800" y="25860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2</a:t>
            </a:r>
          </a:p>
        </p:txBody>
      </p:sp>
      <p:sp>
        <p:nvSpPr>
          <p:cNvPr id="19" name="Text Box 18"/>
          <p:cNvSpPr txBox="1">
            <a:spLocks noChangeArrowheads="1"/>
          </p:cNvSpPr>
          <p:nvPr/>
        </p:nvSpPr>
        <p:spPr bwMode="auto">
          <a:xfrm>
            <a:off x="4179888" y="1844675"/>
            <a:ext cx="1108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扩散网</a:t>
            </a:r>
          </a:p>
        </p:txBody>
      </p:sp>
      <p:sp>
        <p:nvSpPr>
          <p:cNvPr id="20" name="AutoShape 19"/>
          <p:cNvSpPr>
            <a:spLocks/>
          </p:cNvSpPr>
          <p:nvPr/>
        </p:nvSpPr>
        <p:spPr bwMode="auto">
          <a:xfrm rot="16200000">
            <a:off x="4551363" y="714375"/>
            <a:ext cx="344487" cy="3554413"/>
          </a:xfrm>
          <a:prstGeom prst="rightBrace">
            <a:avLst>
              <a:gd name="adj1" fmla="val 85983"/>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Text Box 20"/>
          <p:cNvSpPr txBox="1">
            <a:spLocks noChangeArrowheads="1"/>
          </p:cNvSpPr>
          <p:nvPr/>
        </p:nvSpPr>
        <p:spPr bwMode="auto">
          <a:xfrm>
            <a:off x="1241425" y="27257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1</a:t>
            </a:r>
          </a:p>
        </p:txBody>
      </p:sp>
      <p:sp>
        <p:nvSpPr>
          <p:cNvPr id="22" name="Oval 22"/>
          <p:cNvSpPr>
            <a:spLocks noChangeArrowheads="1"/>
          </p:cNvSpPr>
          <p:nvPr/>
        </p:nvSpPr>
        <p:spPr bwMode="auto">
          <a:xfrm>
            <a:off x="900113" y="5837238"/>
            <a:ext cx="474662" cy="458787"/>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M</a:t>
            </a:r>
          </a:p>
        </p:txBody>
      </p:sp>
      <p:sp>
        <p:nvSpPr>
          <p:cNvPr id="23" name="Text Box 23"/>
          <p:cNvSpPr txBox="1">
            <a:spLocks noChangeArrowheads="1"/>
          </p:cNvSpPr>
          <p:nvPr/>
        </p:nvSpPr>
        <p:spPr bwMode="auto">
          <a:xfrm>
            <a:off x="1312863" y="5876925"/>
            <a:ext cx="9540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主节点</a:t>
            </a:r>
          </a:p>
        </p:txBody>
      </p:sp>
      <p:sp>
        <p:nvSpPr>
          <p:cNvPr id="24" name="Oval 24"/>
          <p:cNvSpPr>
            <a:spLocks noChangeArrowheads="1"/>
          </p:cNvSpPr>
          <p:nvPr/>
        </p:nvSpPr>
        <p:spPr bwMode="auto">
          <a:xfrm>
            <a:off x="2555875" y="583723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S</a:t>
            </a:r>
          </a:p>
        </p:txBody>
      </p:sp>
      <p:sp>
        <p:nvSpPr>
          <p:cNvPr id="25" name="Text Box 25"/>
          <p:cNvSpPr txBox="1">
            <a:spLocks noChangeArrowheads="1"/>
          </p:cNvSpPr>
          <p:nvPr/>
        </p:nvSpPr>
        <p:spPr bwMode="auto">
          <a:xfrm>
            <a:off x="2987675"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活跃从节点</a:t>
            </a:r>
          </a:p>
        </p:txBody>
      </p:sp>
      <p:sp>
        <p:nvSpPr>
          <p:cNvPr id="26" name="Oval 26"/>
          <p:cNvSpPr>
            <a:spLocks noChangeArrowheads="1"/>
          </p:cNvSpPr>
          <p:nvPr/>
        </p:nvSpPr>
        <p:spPr bwMode="auto">
          <a:xfrm>
            <a:off x="4787900" y="5849938"/>
            <a:ext cx="474663"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P</a:t>
            </a:r>
          </a:p>
        </p:txBody>
      </p:sp>
      <p:sp>
        <p:nvSpPr>
          <p:cNvPr id="27" name="Text Box 27"/>
          <p:cNvSpPr txBox="1">
            <a:spLocks noChangeArrowheads="1"/>
          </p:cNvSpPr>
          <p:nvPr/>
        </p:nvSpPr>
        <p:spPr bwMode="auto">
          <a:xfrm>
            <a:off x="5232400"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驻留从节点</a:t>
            </a:r>
          </a:p>
        </p:txBody>
      </p:sp>
      <p:sp>
        <p:nvSpPr>
          <p:cNvPr id="181275" name="闪电形 2"/>
          <p:cNvSpPr>
            <a:spLocks noChangeArrowheads="1"/>
          </p:cNvSpPr>
          <p:nvPr/>
        </p:nvSpPr>
        <p:spPr bwMode="auto">
          <a:xfrm rot="-606928">
            <a:off x="3794125" y="419417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6" name="闪电形 28"/>
          <p:cNvSpPr>
            <a:spLocks noChangeArrowheads="1"/>
          </p:cNvSpPr>
          <p:nvPr/>
        </p:nvSpPr>
        <p:spPr bwMode="auto">
          <a:xfrm rot="2936197">
            <a:off x="3304382" y="4299744"/>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7" name="闪电形 29"/>
          <p:cNvSpPr>
            <a:spLocks noChangeArrowheads="1"/>
          </p:cNvSpPr>
          <p:nvPr/>
        </p:nvSpPr>
        <p:spPr bwMode="auto">
          <a:xfrm rot="5772184">
            <a:off x="2971801" y="3967162"/>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8" name="闪电形 30"/>
          <p:cNvSpPr>
            <a:spLocks noChangeArrowheads="1"/>
          </p:cNvSpPr>
          <p:nvPr/>
        </p:nvSpPr>
        <p:spPr bwMode="auto">
          <a:xfrm rot="10117071">
            <a:off x="3155950" y="3333750"/>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9" name="闪电形 31"/>
          <p:cNvSpPr>
            <a:spLocks noChangeArrowheads="1"/>
          </p:cNvSpPr>
          <p:nvPr/>
        </p:nvSpPr>
        <p:spPr bwMode="auto">
          <a:xfrm rot="-6933641">
            <a:off x="3718719" y="3378994"/>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0" name="闪电形 32"/>
          <p:cNvSpPr>
            <a:spLocks noChangeArrowheads="1"/>
          </p:cNvSpPr>
          <p:nvPr/>
        </p:nvSpPr>
        <p:spPr bwMode="auto">
          <a:xfrm rot="-3339829">
            <a:off x="3969544" y="380603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1" name="闪电形 33"/>
          <p:cNvSpPr>
            <a:spLocks noChangeArrowheads="1"/>
          </p:cNvSpPr>
          <p:nvPr/>
        </p:nvSpPr>
        <p:spPr bwMode="auto">
          <a:xfrm rot="-2596304">
            <a:off x="6327775" y="3970338"/>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2" name="闪电形 34"/>
          <p:cNvSpPr>
            <a:spLocks noChangeArrowheads="1"/>
          </p:cNvSpPr>
          <p:nvPr/>
        </p:nvSpPr>
        <p:spPr bwMode="auto">
          <a:xfrm rot="2934035">
            <a:off x="5685632" y="4372769"/>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3" name="闪电形 35"/>
          <p:cNvSpPr>
            <a:spLocks noChangeArrowheads="1"/>
          </p:cNvSpPr>
          <p:nvPr/>
        </p:nvSpPr>
        <p:spPr bwMode="auto">
          <a:xfrm rot="7711589">
            <a:off x="5277644" y="382508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4" name="闪电形 36"/>
          <p:cNvSpPr>
            <a:spLocks noChangeArrowheads="1"/>
          </p:cNvSpPr>
          <p:nvPr/>
        </p:nvSpPr>
        <p:spPr bwMode="auto">
          <a:xfrm rot="-8457012">
            <a:off x="5878513" y="331152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8" name="Oval 11"/>
          <p:cNvSpPr>
            <a:spLocks noChangeArrowheads="1"/>
          </p:cNvSpPr>
          <p:nvPr/>
        </p:nvSpPr>
        <p:spPr bwMode="auto">
          <a:xfrm>
            <a:off x="6978650" y="5837238"/>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000" b="1" dirty="0">
                <a:latin typeface="+mn-lt"/>
                <a:ea typeface="+mn-ea"/>
              </a:rPr>
              <a:t>B</a:t>
            </a:r>
          </a:p>
        </p:txBody>
      </p:sp>
      <p:sp>
        <p:nvSpPr>
          <p:cNvPr id="39" name="Text Box 27"/>
          <p:cNvSpPr txBox="1">
            <a:spLocks noChangeArrowheads="1"/>
          </p:cNvSpPr>
          <p:nvPr/>
        </p:nvSpPr>
        <p:spPr bwMode="auto">
          <a:xfrm>
            <a:off x="7424738" y="5837238"/>
            <a:ext cx="1468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桥接从节点</a:t>
            </a:r>
          </a:p>
        </p:txBody>
      </p:sp>
      <p:sp>
        <p:nvSpPr>
          <p:cNvPr id="18128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p>
        </p:txBody>
      </p:sp>
      <p:sp>
        <p:nvSpPr>
          <p:cNvPr id="182275" name="内容占位符 1"/>
          <p:cNvSpPr>
            <a:spLocks noGrp="1"/>
          </p:cNvSpPr>
          <p:nvPr>
            <p:ph idx="1"/>
          </p:nvPr>
        </p:nvSpPr>
        <p:spPr>
          <a:xfrm>
            <a:off x="809625" y="1773238"/>
            <a:ext cx="7958138" cy="4608512"/>
          </a:xfrm>
        </p:spPr>
        <p:txBody>
          <a:bodyPr/>
          <a:lstStyle/>
          <a:p>
            <a:r>
              <a:rPr lang="zh-CN" altLang="en-US" sz="2600" smtClean="0">
                <a:solidFill>
                  <a:srgbClr val="FF0000"/>
                </a:solidFill>
              </a:rPr>
              <a:t>微微网（</a:t>
            </a:r>
            <a:r>
              <a:rPr lang="en-US" altLang="zh-CN" sz="2600" smtClean="0">
                <a:solidFill>
                  <a:srgbClr val="FF0000"/>
                </a:solidFill>
              </a:rPr>
              <a:t>piconet</a:t>
            </a:r>
            <a:r>
              <a:rPr lang="zh-CN" altLang="en-US" sz="2600" smtClean="0">
                <a:solidFill>
                  <a:srgbClr val="FF0000"/>
                </a:solidFill>
              </a:rPr>
              <a:t>）</a:t>
            </a:r>
            <a:endParaRPr lang="en-US" altLang="zh-CN" sz="2600" smtClean="0">
              <a:solidFill>
                <a:srgbClr val="FF0000"/>
              </a:solidFill>
            </a:endParaRPr>
          </a:p>
          <a:p>
            <a:pPr lvl="1"/>
            <a:r>
              <a:rPr lang="zh-CN" altLang="en-US" sz="2600" smtClean="0"/>
              <a:t>包含一个</a:t>
            </a:r>
            <a:r>
              <a:rPr lang="zh-CN" altLang="en-US" sz="2600" smtClean="0">
                <a:solidFill>
                  <a:srgbClr val="0000FF"/>
                </a:solidFill>
              </a:rPr>
              <a:t>主节点</a:t>
            </a:r>
            <a:r>
              <a:rPr lang="zh-CN" altLang="en-US" sz="2600" smtClean="0"/>
              <a:t>，以及</a:t>
            </a:r>
            <a:r>
              <a:rPr lang="en-US" altLang="zh-CN" sz="2600" smtClean="0"/>
              <a:t>10m</a:t>
            </a:r>
            <a:r>
              <a:rPr lang="zh-CN" altLang="en-US" sz="2600" smtClean="0"/>
              <a:t>范围内至多</a:t>
            </a:r>
            <a:r>
              <a:rPr lang="en-US" altLang="zh-CN" sz="2600" smtClean="0"/>
              <a:t>7</a:t>
            </a:r>
            <a:r>
              <a:rPr lang="zh-CN" altLang="en-US" sz="2600" smtClean="0"/>
              <a:t>个活跃的</a:t>
            </a:r>
            <a:r>
              <a:rPr lang="zh-CN" altLang="en-US" sz="2600" smtClean="0">
                <a:solidFill>
                  <a:srgbClr val="0000FF"/>
                </a:solidFill>
              </a:rPr>
              <a:t>从节点</a:t>
            </a:r>
            <a:r>
              <a:rPr lang="zh-CN" altLang="en-US" sz="2600" smtClean="0"/>
              <a:t>；</a:t>
            </a:r>
            <a:endParaRPr lang="en-US" altLang="zh-CN" sz="2600" smtClean="0"/>
          </a:p>
          <a:p>
            <a:pPr lvl="1"/>
            <a:r>
              <a:rPr lang="zh-CN" altLang="en-US" sz="2600" smtClean="0"/>
              <a:t>最多</a:t>
            </a:r>
            <a:r>
              <a:rPr lang="en-US" altLang="zh-CN" sz="2600" smtClean="0"/>
              <a:t>255</a:t>
            </a:r>
            <a:r>
              <a:rPr lang="zh-CN" altLang="en-US" sz="2600" smtClean="0"/>
              <a:t>个驻留节点（进入睡眠以降低功耗）；</a:t>
            </a:r>
            <a:endParaRPr lang="en-US" altLang="zh-CN" sz="2600" smtClean="0"/>
          </a:p>
          <a:p>
            <a:pPr lvl="1"/>
            <a:r>
              <a:rPr lang="zh-CN" altLang="en-US" sz="2600" smtClean="0">
                <a:solidFill>
                  <a:srgbClr val="0000FF"/>
                </a:solidFill>
              </a:rPr>
              <a:t>集中式的</a:t>
            </a:r>
            <a:r>
              <a:rPr lang="en-US" altLang="zh-CN" sz="2600" smtClean="0">
                <a:solidFill>
                  <a:srgbClr val="0000FF"/>
                </a:solidFill>
              </a:rPr>
              <a:t>TDM</a:t>
            </a:r>
            <a:r>
              <a:rPr lang="zh-CN" altLang="en-US" sz="2600" smtClean="0">
                <a:solidFill>
                  <a:srgbClr val="0000FF"/>
                </a:solidFill>
              </a:rPr>
              <a:t>系统</a:t>
            </a:r>
            <a:r>
              <a:rPr lang="zh-CN" altLang="en-US" sz="2600" smtClean="0"/>
              <a:t>，主节点控制时钟，并决定每个时间槽被哪个节点使用；</a:t>
            </a:r>
            <a:endParaRPr lang="en-US" altLang="zh-CN" sz="2600" smtClean="0"/>
          </a:p>
          <a:p>
            <a:pPr lvl="1"/>
            <a:r>
              <a:rPr lang="zh-CN" altLang="en-US" sz="2600" smtClean="0"/>
              <a:t>所有的通信都是在主节点和从节点之间进行，从节点之间不能直接通信。</a:t>
            </a:r>
            <a:endParaRPr lang="en-US" altLang="zh-CN" sz="2600" smtClean="0"/>
          </a:p>
          <a:p>
            <a:r>
              <a:rPr lang="zh-CN" altLang="en-US" sz="2600" smtClean="0">
                <a:solidFill>
                  <a:srgbClr val="FF0000"/>
                </a:solidFill>
              </a:rPr>
              <a:t>扩散网（</a:t>
            </a:r>
            <a:r>
              <a:rPr lang="en-US" altLang="zh-CN" sz="2600" smtClean="0">
                <a:solidFill>
                  <a:srgbClr val="FF0000"/>
                </a:solidFill>
              </a:rPr>
              <a:t>scatternet</a:t>
            </a:r>
            <a:r>
              <a:rPr lang="zh-CN" altLang="en-US" sz="2600" smtClean="0">
                <a:solidFill>
                  <a:srgbClr val="FF0000"/>
                </a:solidFill>
              </a:rPr>
              <a:t>）</a:t>
            </a:r>
            <a:r>
              <a:rPr lang="zh-CN" altLang="en-US" sz="2600" smtClean="0"/>
              <a:t>：多个微微网通过桥接从节点连接起来。</a:t>
            </a:r>
          </a:p>
        </p:txBody>
      </p:sp>
      <p:sp>
        <p:nvSpPr>
          <p:cNvPr id="18227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227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215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8" name="Text Box 9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1509" name="Rectangle 94"/>
          <p:cNvSpPr>
            <a:spLocks noGrp="1" noChangeArrowheads="1"/>
          </p:cNvSpPr>
          <p:nvPr>
            <p:ph type="body" idx="1"/>
          </p:nvPr>
        </p:nvSpPr>
        <p:spPr/>
        <p:txBody>
          <a:bodyPr/>
          <a:lstStyle/>
          <a:p>
            <a:pPr defTabSz="625475" eaLnBrk="1" hangingPunct="1">
              <a:lnSpc>
                <a:spcPct val="110000"/>
              </a:lnSpc>
            </a:pPr>
            <a:r>
              <a:rPr lang="zh-CN" altLang="en-US" sz="2800" dirty="0" smtClean="0">
                <a:solidFill>
                  <a:srgbClr val="FF0000"/>
                </a:solidFill>
              </a:rPr>
              <a:t>一个数据帧成功发送的概率</a:t>
            </a:r>
          </a:p>
          <a:p>
            <a:pPr marL="623888" lvl="1" indent="0" defTabSz="625475" eaLnBrk="1" hangingPunct="1">
              <a:lnSpc>
                <a:spcPct val="110000"/>
              </a:lnSpc>
              <a:buFont typeface="Wingdings" pitchFamily="2" charset="2"/>
              <a:buNone/>
            </a:pPr>
            <a:r>
              <a:rPr lang="zh-CN" altLang="en-US" sz="2400" dirty="0" smtClean="0"/>
              <a:t>设一数据帧在某时隙开始前</a:t>
            </a:r>
            <a:r>
              <a:rPr lang="en-US" altLang="zh-CN" sz="2400" dirty="0" smtClean="0"/>
              <a:t>T</a:t>
            </a:r>
            <a:r>
              <a:rPr lang="en-US" altLang="zh-CN" sz="2400" baseline="-25000" dirty="0" smtClean="0"/>
              <a:t>X</a:t>
            </a:r>
            <a:r>
              <a:rPr lang="zh-CN" altLang="en-US" sz="2400" dirty="0" smtClean="0"/>
              <a:t>到达（</a:t>
            </a:r>
            <a:r>
              <a:rPr lang="en-US" altLang="zh-CN" sz="2400" dirty="0" smtClean="0"/>
              <a:t>T</a:t>
            </a:r>
            <a:r>
              <a:rPr lang="en-US" altLang="zh-CN" sz="2400" baseline="-25000" dirty="0" smtClean="0"/>
              <a:t>X</a:t>
            </a:r>
            <a:r>
              <a:rPr lang="en-US" altLang="zh-CN" sz="2400" dirty="0" smtClean="0"/>
              <a:t>&lt;T</a:t>
            </a:r>
            <a:r>
              <a:rPr lang="en-US" altLang="zh-CN" sz="2400" baseline="-25000" dirty="0" smtClean="0"/>
              <a:t>0</a:t>
            </a:r>
            <a:r>
              <a:rPr lang="zh-CN" altLang="en-US" sz="2400" dirty="0" smtClean="0"/>
              <a:t>），则：</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发送成功</a:t>
            </a:r>
            <a:r>
              <a:rPr lang="en-US" altLang="zh-CN" sz="2400" dirty="0" smtClean="0"/>
              <a:t>] = </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-T</a:t>
            </a:r>
            <a:r>
              <a:rPr lang="en-US" altLang="zh-CN" sz="2400" baseline="-25000" dirty="0" smtClean="0"/>
              <a:t>X</a:t>
            </a:r>
            <a:r>
              <a:rPr lang="en-US" altLang="zh-CN" sz="2400" dirty="0" smtClean="0"/>
              <a:t>]·P[</a:t>
            </a:r>
            <a:r>
              <a:rPr lang="zh-CN" altLang="en-US" sz="2400" dirty="0" smtClean="0"/>
              <a:t>到达时间间隔</a:t>
            </a:r>
            <a:r>
              <a:rPr lang="en-US" altLang="zh-CN" sz="2400" dirty="0" smtClean="0"/>
              <a:t>&gt;T</a:t>
            </a:r>
            <a:r>
              <a:rPr lang="en-US" altLang="zh-CN" sz="2400" baseline="-25000" dirty="0" smtClean="0"/>
              <a:t>X</a:t>
            </a:r>
            <a:r>
              <a:rPr lang="en-US" altLang="zh-CN" sz="2400" dirty="0" smtClean="0"/>
              <a:t>]</a:t>
            </a:r>
          </a:p>
          <a:p>
            <a:pPr marL="623888" lvl="1" indent="0" defTabSz="625475" eaLnBrk="1" hangingPunct="1">
              <a:lnSpc>
                <a:spcPct val="110000"/>
              </a:lnSpc>
              <a:buFont typeface="Wingdings" pitchFamily="2" charset="2"/>
              <a:buNone/>
            </a:pPr>
            <a:r>
              <a:rPr lang="zh-CN" altLang="en-US" sz="2400" dirty="0" smtClean="0"/>
              <a:t>根据假设</a:t>
            </a:r>
            <a:r>
              <a:rPr lang="en-US" altLang="zh-CN" sz="2400" dirty="0" smtClean="0"/>
              <a:t>2</a:t>
            </a:r>
            <a:r>
              <a:rPr lang="zh-CN" altLang="en-US" sz="2400" dirty="0" smtClean="0"/>
              <a:t>可知：</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-T</a:t>
            </a:r>
            <a:r>
              <a:rPr lang="en-US" altLang="zh-CN" sz="2400" baseline="-25000" dirty="0" smtClean="0"/>
              <a:t>X</a:t>
            </a:r>
            <a:r>
              <a:rPr lang="en-US" altLang="zh-CN" sz="2400" dirty="0" smtClean="0"/>
              <a:t>] = </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X</a:t>
            </a:r>
            <a:r>
              <a:rPr lang="en-US" altLang="zh-CN" sz="2400" dirty="0" smtClean="0"/>
              <a:t>] = </a:t>
            </a:r>
          </a:p>
          <a:p>
            <a:pPr defTabSz="625475" eaLnBrk="1" hangingPunct="1">
              <a:lnSpc>
                <a:spcPct val="110000"/>
              </a:lnSpc>
            </a:pPr>
            <a:r>
              <a:rPr lang="zh-CN" altLang="en-US" sz="2800" dirty="0" smtClean="0">
                <a:solidFill>
                  <a:srgbClr val="FF0000"/>
                </a:solidFill>
              </a:rPr>
              <a:t>吞吐量</a:t>
            </a:r>
          </a:p>
          <a:p>
            <a:pPr marL="623888" lvl="1" indent="0" defTabSz="625475" eaLnBrk="1" hangingPunct="1">
              <a:lnSpc>
                <a:spcPct val="110000"/>
              </a:lnSpc>
              <a:buNone/>
            </a:pPr>
            <a:r>
              <a:rPr lang="en-US" altLang="zh-CN" sz="2400" dirty="0" smtClean="0"/>
              <a:t>S = G·P[</a:t>
            </a:r>
            <a:r>
              <a:rPr lang="zh-CN" altLang="en-US" sz="2400" dirty="0" smtClean="0"/>
              <a:t>发送成功</a:t>
            </a:r>
            <a:r>
              <a:rPr lang="en-US" altLang="zh-CN" sz="2400" dirty="0" smtClean="0"/>
              <a:t>] = </a:t>
            </a:r>
            <a:endParaRPr lang="zh-CN" altLang="en-US" sz="2400" dirty="0" smtClean="0"/>
          </a:p>
        </p:txBody>
      </p:sp>
      <p:sp>
        <p:nvSpPr>
          <p:cNvPr id="21510" name="Rectangle 9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1" name="Object 95"/>
          <p:cNvGraphicFramePr>
            <a:graphicFrameLocks noChangeAspect="1"/>
          </p:cNvGraphicFramePr>
          <p:nvPr/>
        </p:nvGraphicFramePr>
        <p:xfrm>
          <a:off x="5003800" y="4149725"/>
          <a:ext cx="3960813" cy="647700"/>
        </p:xfrm>
        <a:graphic>
          <a:graphicData uri="http://schemas.openxmlformats.org/presentationml/2006/ole">
            <mc:AlternateContent xmlns:mc="http://schemas.openxmlformats.org/markup-compatibility/2006">
              <mc:Choice xmlns:v="urn:schemas-microsoft-com:vml" Requires="v">
                <p:oleObj spid="_x0000_s21864" name="公式" r:id="rId9" imgW="2616200" imgH="431800" progId="Equation.3">
                  <p:embed/>
                </p:oleObj>
              </mc:Choice>
              <mc:Fallback>
                <p:oleObj name="公式" r:id="rId9" imgW="2616200" imgH="431800" progId="Equation.3">
                  <p:embed/>
                  <p:pic>
                    <p:nvPicPr>
                      <p:cNvPr id="0" name="Object 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4149725"/>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2" name="Rectangle 9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3" name="Object 97"/>
          <p:cNvGraphicFramePr>
            <a:graphicFrameLocks noChangeAspect="1"/>
          </p:cNvGraphicFramePr>
          <p:nvPr/>
        </p:nvGraphicFramePr>
        <p:xfrm>
          <a:off x="4659313" y="4652963"/>
          <a:ext cx="3311525" cy="608012"/>
        </p:xfrm>
        <a:graphic>
          <a:graphicData uri="http://schemas.openxmlformats.org/presentationml/2006/ole">
            <mc:AlternateContent xmlns:mc="http://schemas.openxmlformats.org/markup-compatibility/2006">
              <mc:Choice xmlns:v="urn:schemas-microsoft-com:vml" Requires="v">
                <p:oleObj spid="_x0000_s21865" name="公式" r:id="rId11" imgW="2336800" imgH="431800" progId="Equation.3">
                  <p:embed/>
                </p:oleObj>
              </mc:Choice>
              <mc:Fallback>
                <p:oleObj name="公式" r:id="rId11" imgW="2336800" imgH="431800" progId="Equation.3">
                  <p:embed/>
                  <p:pic>
                    <p:nvPicPr>
                      <p:cNvPr id="0" name="Object 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313" y="4652963"/>
                        <a:ext cx="33115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Rectangle 100"/>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5" name="Object 99"/>
          <p:cNvGraphicFramePr>
            <a:graphicFrameLocks noChangeAspect="1"/>
          </p:cNvGraphicFramePr>
          <p:nvPr/>
        </p:nvGraphicFramePr>
        <p:xfrm>
          <a:off x="4462463" y="5762625"/>
          <a:ext cx="792162" cy="354013"/>
        </p:xfrm>
        <a:graphic>
          <a:graphicData uri="http://schemas.openxmlformats.org/presentationml/2006/ole">
            <mc:AlternateContent xmlns:mc="http://schemas.openxmlformats.org/markup-compatibility/2006">
              <mc:Choice xmlns:v="urn:schemas-microsoft-com:vml" Requires="v">
                <p:oleObj spid="_x0000_s21866" name="公式" r:id="rId13" imgW="444307" imgH="203112" progId="Equation.3">
                  <p:embed/>
                </p:oleObj>
              </mc:Choice>
              <mc:Fallback>
                <p:oleObj name="公式" r:id="rId13" imgW="444307" imgH="203112" progId="Equation.3">
                  <p:embed/>
                  <p:pic>
                    <p:nvPicPr>
                      <p:cNvPr id="0" name="Object 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2463" y="5762625"/>
                        <a:ext cx="7921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p>
        </p:txBody>
      </p:sp>
      <p:sp>
        <p:nvSpPr>
          <p:cNvPr id="183299" name="内容占位符 1"/>
          <p:cNvSpPr>
            <a:spLocks noGrp="1"/>
          </p:cNvSpPr>
          <p:nvPr>
            <p:ph idx="1"/>
          </p:nvPr>
        </p:nvSpPr>
        <p:spPr/>
        <p:txBody>
          <a:bodyPr/>
          <a:lstStyle/>
          <a:p>
            <a:pPr>
              <a:lnSpc>
                <a:spcPct val="125000"/>
              </a:lnSpc>
            </a:pPr>
            <a:r>
              <a:rPr lang="zh-CN" altLang="en-US" sz="2400" smtClean="0"/>
              <a:t>蓝牙规范列出了所支持的应用（通称</a:t>
            </a:r>
            <a:r>
              <a:rPr lang="zh-CN" altLang="en-US" sz="2400" smtClean="0">
                <a:solidFill>
                  <a:srgbClr val="FF0000"/>
                </a:solidFill>
              </a:rPr>
              <a:t>轮廓</a:t>
            </a:r>
            <a:r>
              <a:rPr lang="zh-CN" altLang="en-US" sz="2400" smtClean="0">
                <a:solidFill>
                  <a:schemeClr val="tx1"/>
                </a:solidFill>
              </a:rPr>
              <a:t>，</a:t>
            </a:r>
            <a:r>
              <a:rPr lang="en-US" altLang="zh-CN" sz="2400" smtClean="0">
                <a:solidFill>
                  <a:schemeClr val="tx1"/>
                </a:solidFill>
              </a:rPr>
              <a:t>25</a:t>
            </a:r>
            <a:r>
              <a:rPr lang="zh-CN" altLang="en-US" sz="2400" smtClean="0">
                <a:solidFill>
                  <a:schemeClr val="tx1"/>
                </a:solidFill>
              </a:rPr>
              <a:t>个</a:t>
            </a:r>
            <a:r>
              <a:rPr lang="zh-CN" altLang="en-US" sz="2400" smtClean="0"/>
              <a:t>）及每一个应用所对应的不同协议栈</a:t>
            </a:r>
            <a:endParaRPr lang="en-US" altLang="zh-CN" sz="2400" smtClean="0"/>
          </a:p>
          <a:p>
            <a:pPr lvl="1">
              <a:lnSpc>
                <a:spcPct val="125000"/>
              </a:lnSpc>
            </a:pPr>
            <a:r>
              <a:rPr lang="zh-CN" altLang="en-US" sz="2400" smtClean="0">
                <a:solidFill>
                  <a:srgbClr val="0000FF"/>
                </a:solidFill>
              </a:rPr>
              <a:t>对讲机轮廓</a:t>
            </a:r>
            <a:r>
              <a:rPr lang="zh-CN" altLang="en-US" sz="2400" smtClean="0"/>
              <a:t>：允许两个电话以对讲机的方式使用；</a:t>
            </a:r>
            <a:endParaRPr lang="en-US" altLang="zh-CN" sz="2400" smtClean="0"/>
          </a:p>
          <a:p>
            <a:pPr lvl="1">
              <a:lnSpc>
                <a:spcPct val="125000"/>
              </a:lnSpc>
            </a:pPr>
            <a:r>
              <a:rPr lang="zh-CN" altLang="en-US" sz="2400" smtClean="0">
                <a:solidFill>
                  <a:srgbClr val="0000FF"/>
                </a:solidFill>
              </a:rPr>
              <a:t>无线耳麦和免提轮廓</a:t>
            </a:r>
            <a:r>
              <a:rPr lang="zh-CN" altLang="en-US" sz="2400" smtClean="0"/>
              <a:t>：提供耳机与基站间的通信；</a:t>
            </a:r>
            <a:endParaRPr lang="en-US" altLang="zh-CN" sz="2400" smtClean="0"/>
          </a:p>
          <a:p>
            <a:pPr lvl="1">
              <a:lnSpc>
                <a:spcPct val="125000"/>
              </a:lnSpc>
            </a:pPr>
            <a:r>
              <a:rPr lang="zh-CN" altLang="en-US" sz="2400" smtClean="0">
                <a:solidFill>
                  <a:srgbClr val="0000FF"/>
                </a:solidFill>
              </a:rPr>
              <a:t>人机接口轮廓</a:t>
            </a:r>
            <a:r>
              <a:rPr lang="zh-CN" altLang="en-US" sz="2400" smtClean="0"/>
              <a:t>：将键盘和鼠标连接到计算机；</a:t>
            </a:r>
            <a:endParaRPr lang="en-US" altLang="zh-CN" sz="2400" smtClean="0"/>
          </a:p>
          <a:p>
            <a:pPr lvl="1">
              <a:lnSpc>
                <a:spcPct val="125000"/>
              </a:lnSpc>
            </a:pPr>
            <a:r>
              <a:rPr lang="zh-CN" altLang="en-US" sz="2400" smtClean="0">
                <a:solidFill>
                  <a:srgbClr val="0000FF"/>
                </a:solidFill>
              </a:rPr>
              <a:t>个域网轮廓</a:t>
            </a:r>
            <a:r>
              <a:rPr lang="zh-CN" altLang="en-US" sz="2400" smtClean="0"/>
              <a:t>：允许蓝牙设备自我形成一个</a:t>
            </a:r>
            <a:r>
              <a:rPr lang="en-US" altLang="zh-CN" sz="2400" smtClean="0"/>
              <a:t>Ad hoc</a:t>
            </a:r>
            <a:r>
              <a:rPr lang="zh-CN" altLang="en-US" sz="2400" smtClean="0"/>
              <a:t>网络或远程访问另一个网络，例如</a:t>
            </a:r>
            <a:r>
              <a:rPr lang="en-US" altLang="zh-CN" sz="2400" smtClean="0"/>
              <a:t>802.11 LAN</a:t>
            </a:r>
            <a:r>
              <a:rPr lang="zh-CN" altLang="en-US" sz="2400" smtClean="0"/>
              <a:t>；</a:t>
            </a:r>
            <a:endParaRPr lang="en-US" altLang="zh-CN" sz="2400" smtClean="0"/>
          </a:p>
          <a:p>
            <a:pPr lvl="1">
              <a:lnSpc>
                <a:spcPct val="125000"/>
              </a:lnSpc>
            </a:pPr>
            <a:r>
              <a:rPr lang="zh-CN" altLang="en-US" sz="2400" smtClean="0">
                <a:solidFill>
                  <a:srgbClr val="0000FF"/>
                </a:solidFill>
              </a:rPr>
              <a:t>拨号联网轮廓</a:t>
            </a:r>
            <a:r>
              <a:rPr lang="zh-CN" altLang="en-US" sz="2400" smtClean="0"/>
              <a:t>：允许一台笔记本电脑无线连接到一台内置了</a:t>
            </a:r>
            <a:r>
              <a:rPr lang="en-US" altLang="zh-CN" sz="2400" smtClean="0"/>
              <a:t>MODEM</a:t>
            </a:r>
            <a:r>
              <a:rPr lang="zh-CN" altLang="en-US" sz="2400" smtClean="0"/>
              <a:t>的移动电话；</a:t>
            </a:r>
            <a:endParaRPr lang="en-US" altLang="zh-CN" sz="2400" smtClean="0"/>
          </a:p>
        </p:txBody>
      </p:sp>
      <p:sp>
        <p:nvSpPr>
          <p:cNvPr id="18330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330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endParaRPr lang="zh-CN" altLang="en-US" sz="2800" b="1" dirty="0" smtClean="0"/>
          </a:p>
        </p:txBody>
      </p:sp>
      <p:sp>
        <p:nvSpPr>
          <p:cNvPr id="184323" name="内容占位符 1"/>
          <p:cNvSpPr>
            <a:spLocks noGrp="1"/>
          </p:cNvSpPr>
          <p:nvPr>
            <p:ph idx="1"/>
          </p:nvPr>
        </p:nvSpPr>
        <p:spPr/>
        <p:txBody>
          <a:bodyPr/>
          <a:lstStyle/>
          <a:p>
            <a:pPr lvl="1">
              <a:lnSpc>
                <a:spcPct val="125000"/>
              </a:lnSpc>
            </a:pPr>
            <a:r>
              <a:rPr lang="zh-CN" altLang="en-US" sz="2400" smtClean="0">
                <a:solidFill>
                  <a:srgbClr val="0000FF"/>
                </a:solidFill>
              </a:rPr>
              <a:t>同步轮廓</a:t>
            </a:r>
            <a:r>
              <a:rPr lang="zh-CN" altLang="en-US" sz="2400" smtClean="0"/>
              <a:t>：离家时上载数据到移动电话，回家时从移动电话收集数据；</a:t>
            </a:r>
            <a:endParaRPr lang="en-US" altLang="zh-CN" sz="2400" smtClean="0"/>
          </a:p>
          <a:p>
            <a:pPr lvl="1">
              <a:lnSpc>
                <a:spcPct val="125000"/>
              </a:lnSpc>
            </a:pPr>
            <a:r>
              <a:rPr lang="zh-CN" altLang="en-US" sz="2400" smtClean="0">
                <a:solidFill>
                  <a:srgbClr val="0000FF"/>
                </a:solidFill>
              </a:rPr>
              <a:t>通用访问轮廓</a:t>
            </a:r>
            <a:r>
              <a:rPr lang="zh-CN" altLang="en-US" sz="2400" smtClean="0"/>
              <a:t>：构建所有其他轮廓的基础，它提供了一种建立和维护主站和从站之间安全链路（信道）的方式；</a:t>
            </a:r>
            <a:endParaRPr lang="en-US" altLang="zh-CN" sz="2400" smtClean="0"/>
          </a:p>
          <a:p>
            <a:pPr lvl="1">
              <a:lnSpc>
                <a:spcPct val="125000"/>
              </a:lnSpc>
            </a:pPr>
            <a:r>
              <a:rPr lang="zh-CN" altLang="en-US" sz="2400" smtClean="0">
                <a:solidFill>
                  <a:srgbClr val="0000FF"/>
                </a:solidFill>
              </a:rPr>
              <a:t>实用程序轮廓</a:t>
            </a:r>
            <a:r>
              <a:rPr lang="zh-CN" altLang="en-US" sz="2400" smtClean="0"/>
              <a:t>：广泛用于诸如模拟串行线等功能；</a:t>
            </a:r>
            <a:endParaRPr lang="en-US" altLang="zh-CN" sz="2400" smtClean="0"/>
          </a:p>
          <a:p>
            <a:pPr lvl="1">
              <a:lnSpc>
                <a:spcPct val="125000"/>
              </a:lnSpc>
            </a:pPr>
            <a:r>
              <a:rPr lang="en-US" altLang="zh-CN" sz="2400" smtClean="0"/>
              <a:t>……</a:t>
            </a:r>
            <a:endParaRPr lang="zh-CN" altLang="en-US" sz="2400" smtClean="0"/>
          </a:p>
        </p:txBody>
      </p:sp>
      <p:sp>
        <p:nvSpPr>
          <p:cNvPr id="184324"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432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蓝牙协议栈</a:t>
            </a:r>
            <a:endParaRPr lang="zh-CN" altLang="en-US" sz="2800" b="1" dirty="0" smtClean="0"/>
          </a:p>
        </p:txBody>
      </p:sp>
      <p:sp>
        <p:nvSpPr>
          <p:cNvPr id="185347"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85348"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810" b="4286"/>
          <a:stretch>
            <a:fillRect/>
          </a:stretch>
        </p:blipFill>
        <p:spPr bwMode="auto">
          <a:xfrm>
            <a:off x="684213" y="1916113"/>
            <a:ext cx="8235950" cy="424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534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186371" name="内容占位符 1"/>
          <p:cNvSpPr>
            <a:spLocks noGrp="1"/>
          </p:cNvSpPr>
          <p:nvPr>
            <p:ph idx="1"/>
          </p:nvPr>
        </p:nvSpPr>
        <p:spPr/>
        <p:txBody>
          <a:bodyPr/>
          <a:lstStyle/>
          <a:p>
            <a:r>
              <a:rPr lang="zh-CN" altLang="en-US" sz="2400" smtClean="0">
                <a:solidFill>
                  <a:srgbClr val="FF0000"/>
                </a:solidFill>
              </a:rPr>
              <a:t>物理无线电层</a:t>
            </a:r>
            <a:r>
              <a:rPr lang="zh-CN" altLang="en-US" sz="2400" smtClean="0"/>
              <a:t>：涉及无线传输和调制解调；</a:t>
            </a:r>
            <a:endParaRPr lang="en-US" altLang="zh-CN" sz="2400" smtClean="0"/>
          </a:p>
          <a:p>
            <a:r>
              <a:rPr lang="zh-CN" altLang="en-US" sz="2400" smtClean="0">
                <a:solidFill>
                  <a:srgbClr val="FF0000"/>
                </a:solidFill>
              </a:rPr>
              <a:t>链路控制（基带）层</a:t>
            </a:r>
            <a:r>
              <a:rPr lang="zh-CN" altLang="en-US" sz="2400" smtClean="0"/>
              <a:t>：涉及主节点如何控制时间槽以及如何将时间槽组成帧；</a:t>
            </a:r>
            <a:endParaRPr lang="en-US" altLang="zh-CN" sz="2400" smtClean="0"/>
          </a:p>
          <a:p>
            <a:r>
              <a:rPr lang="zh-CN" altLang="en-US" sz="2400" smtClean="0">
                <a:solidFill>
                  <a:srgbClr val="FF0000"/>
                </a:solidFill>
              </a:rPr>
              <a:t>链路管理器</a:t>
            </a:r>
            <a:r>
              <a:rPr lang="zh-CN" altLang="en-US" sz="2400" smtClean="0"/>
              <a:t>：处理设备之间的逻辑信道建立，包括电源管理、配对和加密以及服务质量；</a:t>
            </a:r>
            <a:endParaRPr lang="en-US" altLang="zh-CN" sz="2400" smtClean="0"/>
          </a:p>
          <a:p>
            <a:r>
              <a:rPr lang="zh-CN" altLang="en-US" sz="2400" smtClean="0">
                <a:solidFill>
                  <a:srgbClr val="FF0000"/>
                </a:solidFill>
              </a:rPr>
              <a:t>逻辑链路控制适配协议</a:t>
            </a:r>
            <a:r>
              <a:rPr lang="zh-CN" altLang="en-US" sz="2400" smtClean="0"/>
              <a:t>（</a:t>
            </a:r>
            <a:r>
              <a:rPr lang="en-US" altLang="zh-CN" sz="2400" smtClean="0">
                <a:solidFill>
                  <a:srgbClr val="0000FF"/>
                </a:solidFill>
              </a:rPr>
              <a:t>L2CAP</a:t>
            </a:r>
            <a:r>
              <a:rPr lang="zh-CN" altLang="en-US" sz="2400" smtClean="0"/>
              <a:t>）：以帧携带可变长度的消息，如需要可提供可靠性；</a:t>
            </a:r>
            <a:endParaRPr lang="en-US" altLang="zh-CN" sz="2400" smtClean="0"/>
          </a:p>
          <a:p>
            <a:r>
              <a:rPr lang="zh-CN" altLang="en-US" sz="2400" smtClean="0">
                <a:solidFill>
                  <a:srgbClr val="FF0000"/>
                </a:solidFill>
              </a:rPr>
              <a:t>服务发现协议</a:t>
            </a:r>
            <a:r>
              <a:rPr lang="zh-CN" altLang="en-US" sz="2400" smtClean="0"/>
              <a:t>：在网络中寻找可用服务；</a:t>
            </a:r>
            <a:endParaRPr lang="en-US" altLang="zh-CN" sz="2400" smtClean="0"/>
          </a:p>
          <a:p>
            <a:r>
              <a:rPr lang="zh-CN" altLang="en-US" sz="2400" smtClean="0">
                <a:solidFill>
                  <a:srgbClr val="FF0000"/>
                </a:solidFill>
              </a:rPr>
              <a:t>射频通信协议</a:t>
            </a:r>
            <a:r>
              <a:rPr lang="zh-CN" altLang="en-US" sz="2400" smtClean="0"/>
              <a:t>：模拟</a:t>
            </a:r>
            <a:r>
              <a:rPr lang="en-US" altLang="zh-CN" sz="2400" smtClean="0"/>
              <a:t>PC</a:t>
            </a:r>
            <a:r>
              <a:rPr lang="zh-CN" altLang="en-US" sz="2400" smtClean="0"/>
              <a:t>上的标准串行端口，用于连接键盘、鼠标和</a:t>
            </a:r>
            <a:r>
              <a:rPr lang="en-US" altLang="zh-CN" sz="2400" smtClean="0"/>
              <a:t>MODEM</a:t>
            </a:r>
            <a:r>
              <a:rPr lang="zh-CN" altLang="en-US" sz="2400" smtClean="0"/>
              <a:t>等设备；</a:t>
            </a:r>
            <a:endParaRPr lang="en-US" altLang="zh-CN" sz="2400" smtClean="0"/>
          </a:p>
          <a:p>
            <a:r>
              <a:rPr lang="zh-CN" altLang="en-US" sz="2400" smtClean="0">
                <a:solidFill>
                  <a:srgbClr val="FF0000"/>
                </a:solidFill>
              </a:rPr>
              <a:t>应用</a:t>
            </a:r>
            <a:r>
              <a:rPr lang="zh-CN" altLang="en-US" sz="2400" smtClean="0"/>
              <a:t>：应用程序，轮廓。</a:t>
            </a:r>
          </a:p>
        </p:txBody>
      </p:sp>
      <p:sp>
        <p:nvSpPr>
          <p:cNvPr id="18637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637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蓝牙无线电层</a:t>
            </a:r>
          </a:p>
        </p:txBody>
      </p:sp>
      <p:sp>
        <p:nvSpPr>
          <p:cNvPr id="187395" name="内容占位符 1"/>
          <p:cNvSpPr>
            <a:spLocks noGrp="1"/>
          </p:cNvSpPr>
          <p:nvPr>
            <p:ph idx="1"/>
          </p:nvPr>
        </p:nvSpPr>
        <p:spPr>
          <a:xfrm>
            <a:off x="809625" y="1773238"/>
            <a:ext cx="8154988" cy="4608512"/>
          </a:xfrm>
        </p:spPr>
        <p:txBody>
          <a:bodyPr/>
          <a:lstStyle/>
          <a:p>
            <a:r>
              <a:rPr lang="zh-CN" altLang="en-US" sz="2400" smtClean="0">
                <a:solidFill>
                  <a:srgbClr val="FF0000"/>
                </a:solidFill>
              </a:rPr>
              <a:t>范围</a:t>
            </a:r>
            <a:r>
              <a:rPr lang="zh-CN" altLang="en-US" sz="2400" smtClean="0">
                <a:solidFill>
                  <a:schemeClr val="tx1"/>
                </a:solidFill>
              </a:rPr>
              <a:t>：</a:t>
            </a:r>
            <a:r>
              <a:rPr lang="en-US" altLang="zh-CN" sz="2400" smtClean="0">
                <a:solidFill>
                  <a:schemeClr val="tx1"/>
                </a:solidFill>
              </a:rPr>
              <a:t>10m</a:t>
            </a:r>
            <a:r>
              <a:rPr lang="zh-CN" altLang="en-US" sz="2400" smtClean="0">
                <a:solidFill>
                  <a:schemeClr val="tx1"/>
                </a:solidFill>
              </a:rPr>
              <a:t>；</a:t>
            </a:r>
            <a:endParaRPr lang="en-US" altLang="zh-CN" sz="2400" smtClean="0">
              <a:solidFill>
                <a:schemeClr val="tx1"/>
              </a:solidFill>
            </a:endParaRPr>
          </a:p>
          <a:p>
            <a:r>
              <a:rPr lang="zh-CN" altLang="en-US" sz="2400" smtClean="0">
                <a:solidFill>
                  <a:srgbClr val="FF0000"/>
                </a:solidFill>
              </a:rPr>
              <a:t>频段</a:t>
            </a:r>
            <a:r>
              <a:rPr lang="zh-CN" altLang="en-US" sz="2400" smtClean="0">
                <a:solidFill>
                  <a:schemeClr val="tx1"/>
                </a:solidFill>
              </a:rPr>
              <a:t>：</a:t>
            </a:r>
            <a:r>
              <a:rPr lang="en-US" altLang="zh-CN" sz="2400" smtClean="0">
                <a:solidFill>
                  <a:schemeClr val="tx1"/>
                </a:solidFill>
              </a:rPr>
              <a:t>2.4GHz</a:t>
            </a:r>
            <a:r>
              <a:rPr lang="zh-CN" altLang="en-US" sz="2400" smtClean="0">
                <a:solidFill>
                  <a:schemeClr val="tx1"/>
                </a:solidFill>
              </a:rPr>
              <a:t>的</a:t>
            </a:r>
            <a:r>
              <a:rPr lang="en-US" altLang="zh-CN" sz="2400" smtClean="0">
                <a:solidFill>
                  <a:srgbClr val="0000FF"/>
                </a:solidFill>
              </a:rPr>
              <a:t>ISM</a:t>
            </a:r>
            <a:r>
              <a:rPr lang="zh-CN" altLang="en-US" sz="2400" smtClean="0">
                <a:solidFill>
                  <a:schemeClr val="tx1"/>
                </a:solidFill>
              </a:rPr>
              <a:t>频段；</a:t>
            </a:r>
          </a:p>
          <a:p>
            <a:r>
              <a:rPr lang="zh-CN" altLang="en-US" sz="2400" smtClean="0">
                <a:solidFill>
                  <a:srgbClr val="FF0000"/>
                </a:solidFill>
              </a:rPr>
              <a:t>信道</a:t>
            </a:r>
            <a:r>
              <a:rPr lang="zh-CN" altLang="en-US" sz="2400" smtClean="0">
                <a:solidFill>
                  <a:schemeClr val="tx1"/>
                </a:solidFill>
              </a:rPr>
              <a:t>：整个频段划分成</a:t>
            </a:r>
            <a:r>
              <a:rPr lang="en-US" altLang="zh-CN" sz="2400" smtClean="0">
                <a:solidFill>
                  <a:schemeClr val="tx1"/>
                </a:solidFill>
              </a:rPr>
              <a:t>79</a:t>
            </a:r>
            <a:r>
              <a:rPr lang="zh-CN" altLang="en-US" sz="2400" smtClean="0">
                <a:solidFill>
                  <a:schemeClr val="tx1"/>
                </a:solidFill>
              </a:rPr>
              <a:t>个信道，每个</a:t>
            </a:r>
            <a:r>
              <a:rPr lang="en-US" altLang="zh-CN" sz="2400" smtClean="0">
                <a:solidFill>
                  <a:schemeClr val="tx1"/>
                </a:solidFill>
              </a:rPr>
              <a:t>1MHz</a:t>
            </a:r>
            <a:r>
              <a:rPr lang="zh-CN" altLang="en-US" sz="2400" smtClean="0">
                <a:solidFill>
                  <a:schemeClr val="tx1"/>
                </a:solidFill>
              </a:rPr>
              <a:t>宽；</a:t>
            </a:r>
          </a:p>
          <a:p>
            <a:r>
              <a:rPr lang="zh-CN" altLang="en-US" sz="2400" smtClean="0">
                <a:solidFill>
                  <a:srgbClr val="FF0000"/>
                </a:solidFill>
              </a:rPr>
              <a:t>调制</a:t>
            </a:r>
            <a:endParaRPr lang="en-US" altLang="zh-CN" sz="2400" smtClean="0">
              <a:solidFill>
                <a:schemeClr val="tx1"/>
              </a:solidFill>
            </a:endParaRPr>
          </a:p>
          <a:p>
            <a:pPr lvl="1"/>
            <a:r>
              <a:rPr lang="zh-CN" altLang="en-US" sz="2400" smtClean="0"/>
              <a:t>蓝牙</a:t>
            </a:r>
            <a:r>
              <a:rPr lang="en-US" altLang="zh-CN" sz="2400" smtClean="0"/>
              <a:t>1.0</a:t>
            </a:r>
            <a:r>
              <a:rPr lang="zh-CN" altLang="en-US" sz="2400" smtClean="0"/>
              <a:t>使用</a:t>
            </a:r>
            <a:r>
              <a:rPr lang="en-US" altLang="zh-CN" sz="2400" smtClean="0">
                <a:solidFill>
                  <a:srgbClr val="0000FF"/>
                </a:solidFill>
              </a:rPr>
              <a:t>FSK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1bit/baud(1Mbps)</a:t>
            </a:r>
            <a:r>
              <a:rPr lang="zh-CN" altLang="en-US" sz="2400" smtClean="0"/>
              <a:t>；</a:t>
            </a:r>
            <a:endParaRPr lang="en-US" altLang="zh-CN" sz="2400" smtClean="0"/>
          </a:p>
          <a:p>
            <a:pPr lvl="1"/>
            <a:r>
              <a:rPr lang="zh-CN" altLang="en-US" sz="2400" smtClean="0"/>
              <a:t>蓝牙</a:t>
            </a:r>
            <a:r>
              <a:rPr lang="en-US" altLang="zh-CN" sz="2400" smtClean="0"/>
              <a:t>2.0</a:t>
            </a:r>
            <a:r>
              <a:rPr lang="zh-CN" altLang="en-US" sz="2400" smtClean="0"/>
              <a:t>使用</a:t>
            </a:r>
            <a:r>
              <a:rPr lang="en-US" altLang="zh-CN" sz="2400" smtClean="0">
                <a:solidFill>
                  <a:srgbClr val="0000FF"/>
                </a:solidFill>
              </a:rPr>
              <a:t>PSK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2~3bit/baud (2~3Mbps)</a:t>
            </a:r>
            <a:r>
              <a:rPr lang="zh-CN" altLang="en-US" sz="2400" smtClean="0"/>
              <a:t>；</a:t>
            </a:r>
            <a:endParaRPr lang="en-US" altLang="zh-CN" sz="2400" smtClean="0"/>
          </a:p>
          <a:p>
            <a:r>
              <a:rPr lang="zh-CN" altLang="en-US" sz="2400" smtClean="0">
                <a:solidFill>
                  <a:srgbClr val="FF0000"/>
                </a:solidFill>
              </a:rPr>
              <a:t>分配</a:t>
            </a:r>
            <a:endParaRPr lang="en-US" altLang="zh-CN" sz="2400" smtClean="0">
              <a:solidFill>
                <a:srgbClr val="FF0000"/>
              </a:solidFill>
            </a:endParaRPr>
          </a:p>
          <a:p>
            <a:pPr lvl="1"/>
            <a:r>
              <a:rPr lang="zh-CN" altLang="en-US" sz="2400" smtClean="0">
                <a:solidFill>
                  <a:schemeClr val="tx1"/>
                </a:solidFill>
              </a:rPr>
              <a:t>采用</a:t>
            </a:r>
            <a:r>
              <a:rPr lang="en-US" altLang="zh-CN" sz="2400" smtClean="0">
                <a:solidFill>
                  <a:srgbClr val="0000FF"/>
                </a:solidFill>
              </a:rPr>
              <a:t>FHSS</a:t>
            </a:r>
            <a:r>
              <a:rPr lang="zh-CN" altLang="en-US" sz="2400" smtClean="0">
                <a:solidFill>
                  <a:schemeClr val="tx1"/>
                </a:solidFill>
              </a:rPr>
              <a:t>进行分配，跳跃频率为</a:t>
            </a:r>
            <a:r>
              <a:rPr lang="en-US" altLang="zh-CN" sz="2400" smtClean="0">
                <a:solidFill>
                  <a:schemeClr val="tx1"/>
                </a:solidFill>
              </a:rPr>
              <a:t>1600</a:t>
            </a:r>
            <a:r>
              <a:rPr lang="zh-CN" altLang="en-US" sz="2400" smtClean="0">
                <a:solidFill>
                  <a:schemeClr val="tx1"/>
                </a:solidFill>
              </a:rPr>
              <a:t>跳</a:t>
            </a:r>
            <a:r>
              <a:rPr lang="en-US" altLang="zh-CN" sz="2400" smtClean="0">
                <a:solidFill>
                  <a:schemeClr val="tx1"/>
                </a:solidFill>
              </a:rPr>
              <a:t>/</a:t>
            </a:r>
            <a:r>
              <a:rPr lang="zh-CN" altLang="en-US" sz="2400" smtClean="0">
                <a:solidFill>
                  <a:schemeClr val="tx1"/>
                </a:solidFill>
              </a:rPr>
              <a:t>秒，停留时间为</a:t>
            </a:r>
            <a:r>
              <a:rPr lang="en-US" altLang="zh-CN" sz="2400" smtClean="0">
                <a:solidFill>
                  <a:schemeClr val="tx1"/>
                </a:solidFill>
              </a:rPr>
              <a:t>625</a:t>
            </a:r>
            <a:r>
              <a:rPr lang="en-US" altLang="zh-CN" sz="2400" smtClean="0">
                <a:sym typeface="Symbol" pitchFamily="18" charset="2"/>
              </a:rPr>
              <a:t></a:t>
            </a:r>
            <a:r>
              <a:rPr lang="en-US" altLang="zh-CN" sz="2400" smtClean="0">
                <a:solidFill>
                  <a:schemeClr val="tx1"/>
                </a:solidFill>
              </a:rPr>
              <a:t>s</a:t>
            </a:r>
            <a:r>
              <a:rPr lang="zh-CN" altLang="en-US" sz="2400" smtClean="0">
                <a:solidFill>
                  <a:schemeClr val="tx1"/>
                </a:solidFill>
              </a:rPr>
              <a:t>，由主节点指定跳频序列；</a:t>
            </a:r>
          </a:p>
          <a:p>
            <a:pPr lvl="1"/>
            <a:r>
              <a:rPr lang="zh-CN" altLang="en-US" sz="2400" smtClean="0">
                <a:solidFill>
                  <a:schemeClr val="tx1"/>
                </a:solidFill>
              </a:rPr>
              <a:t>为解决与</a:t>
            </a:r>
            <a:r>
              <a:rPr lang="en-US" altLang="zh-CN" sz="2400" smtClean="0">
                <a:solidFill>
                  <a:schemeClr val="tx1"/>
                </a:solidFill>
              </a:rPr>
              <a:t>802.11 LAN</a:t>
            </a:r>
            <a:r>
              <a:rPr lang="zh-CN" altLang="en-US" sz="2400" smtClean="0">
                <a:solidFill>
                  <a:schemeClr val="tx1"/>
                </a:solidFill>
              </a:rPr>
              <a:t>互相干扰，使用</a:t>
            </a:r>
            <a:r>
              <a:rPr lang="zh-CN" altLang="en-US" sz="2400" smtClean="0">
                <a:solidFill>
                  <a:srgbClr val="0000FF"/>
                </a:solidFill>
              </a:rPr>
              <a:t>自适应调频</a:t>
            </a:r>
            <a:r>
              <a:rPr lang="zh-CN" altLang="en-US" sz="2400" smtClean="0"/>
              <a:t>；</a:t>
            </a:r>
            <a:endParaRPr lang="en-US" altLang="zh-CN" sz="2400" smtClean="0"/>
          </a:p>
        </p:txBody>
      </p:sp>
      <p:sp>
        <p:nvSpPr>
          <p:cNvPr id="18739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8419"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8420" name="内容占位符 2"/>
          <p:cNvSpPr>
            <a:spLocks noGrp="1"/>
          </p:cNvSpPr>
          <p:nvPr>
            <p:ph idx="1"/>
          </p:nvPr>
        </p:nvSpPr>
        <p:spPr>
          <a:xfrm>
            <a:off x="827088" y="1773238"/>
            <a:ext cx="7958137" cy="12239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时隙</a:t>
            </a:r>
            <a:r>
              <a:rPr lang="zh-CN" altLang="en-US" sz="2400" smtClean="0"/>
              <a:t>：每个微微网中的主节点定义了一系列</a:t>
            </a:r>
            <a:r>
              <a:rPr lang="en-US" altLang="zh-CN" sz="2400" smtClean="0"/>
              <a:t>625</a:t>
            </a:r>
            <a:r>
              <a:rPr lang="en-US" altLang="zh-CN" sz="2400" smtClean="0">
                <a:sym typeface="Symbol" pitchFamily="18" charset="2"/>
              </a:rPr>
              <a:t>  </a:t>
            </a:r>
            <a:r>
              <a:rPr lang="en-US" altLang="zh-CN" sz="2400" smtClean="0"/>
              <a:t>s</a:t>
            </a:r>
            <a:r>
              <a:rPr lang="zh-CN" altLang="en-US" sz="2400" smtClean="0"/>
              <a:t>时隙，主节点使用偶数时隙，从节点使用奇数时隙。</a:t>
            </a:r>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从节点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8"/>
          <p:cNvSpPr>
            <a:spLocks noChangeShapeType="1"/>
          </p:cNvSpPr>
          <p:nvPr/>
        </p:nvSpPr>
        <p:spPr bwMode="auto">
          <a:xfrm flipH="1">
            <a:off x="2292350"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Text Box 44"/>
          <p:cNvSpPr txBox="1">
            <a:spLocks noChangeArrowheads="1"/>
          </p:cNvSpPr>
          <p:nvPr/>
        </p:nvSpPr>
        <p:spPr bwMode="auto">
          <a:xfrm>
            <a:off x="2990850" y="3178175"/>
            <a:ext cx="55800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0000FF"/>
                </a:solidFill>
                <a:latin typeface="+mn-lt"/>
                <a:ea typeface="+mn-ea"/>
              </a:rPr>
              <a:t>每跳</a:t>
            </a:r>
            <a:r>
              <a:rPr lang="en-US" altLang="zh-CN" sz="1800" b="1" dirty="0">
                <a:solidFill>
                  <a:srgbClr val="0000FF"/>
                </a:solidFill>
                <a:latin typeface="+mn-lt"/>
                <a:ea typeface="+mn-ea"/>
              </a:rPr>
              <a:t>250</a:t>
            </a:r>
            <a:r>
              <a:rPr lang="zh-CN" altLang="en-US" sz="1800" b="1" dirty="0">
                <a:solidFill>
                  <a:srgbClr val="0000FF"/>
                </a:solidFill>
                <a:latin typeface="+mn-lt"/>
                <a:ea typeface="+mn-ea"/>
              </a:rPr>
              <a:t>～</a:t>
            </a:r>
            <a:r>
              <a:rPr lang="en-US" altLang="zh-CN" sz="1800" b="1" dirty="0">
                <a:solidFill>
                  <a:srgbClr val="0000FF"/>
                </a:solidFill>
                <a:latin typeface="+mn-lt"/>
                <a:ea typeface="+mn-ea"/>
              </a:rPr>
              <a:t>260</a:t>
            </a:r>
            <a:r>
              <a:rPr lang="en-US" altLang="zh-CN" sz="1800" dirty="0">
                <a:solidFill>
                  <a:srgbClr val="0000FF"/>
                </a:solidFill>
                <a:latin typeface="+mn-lt"/>
                <a:ea typeface="+mn-ea"/>
                <a:sym typeface="Symbol"/>
              </a:rPr>
              <a:t>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的稳定时间，其余</a:t>
            </a:r>
            <a:r>
              <a:rPr lang="en-US" altLang="zh-CN" sz="1800" b="1" dirty="0">
                <a:solidFill>
                  <a:srgbClr val="0000FF"/>
                </a:solidFill>
                <a:latin typeface="+mn-lt"/>
                <a:ea typeface="+mn-ea"/>
              </a:rPr>
              <a:t>366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发送数据</a:t>
            </a: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59" name="Line 17"/>
          <p:cNvSpPr>
            <a:spLocks noChangeShapeType="1"/>
          </p:cNvSpPr>
          <p:nvPr/>
        </p:nvSpPr>
        <p:spPr bwMode="auto">
          <a:xfrm>
            <a:off x="2555875" y="3641725"/>
            <a:ext cx="0" cy="3206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2916238" y="4908550"/>
          <a:ext cx="863600" cy="249238"/>
        </p:xfrm>
        <a:graphic>
          <a:graphicData uri="http://schemas.openxmlformats.org/drawingml/2006/table">
            <a:tbl>
              <a:tblPr firstRow="1" bandRow="1">
                <a:tableStyleId>{5C22544A-7EE6-4342-B048-85BDC9FD1C3A}</a:tableStyleId>
              </a:tblPr>
              <a:tblGrid>
                <a:gridCol w="145984"/>
                <a:gridCol w="72992"/>
                <a:gridCol w="644624"/>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6" name="表格 65"/>
          <p:cNvGraphicFramePr>
            <a:graphicFrameLocks noGrp="1"/>
          </p:cNvGraphicFramePr>
          <p:nvPr/>
        </p:nvGraphicFramePr>
        <p:xfrm>
          <a:off x="4159250"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7" name="表格 66"/>
          <p:cNvGraphicFramePr>
            <a:graphicFrameLocks noGrp="1"/>
          </p:cNvGraphicFramePr>
          <p:nvPr/>
        </p:nvGraphicFramePr>
        <p:xfrm>
          <a:off x="663892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8" name="表格 67"/>
          <p:cNvGraphicFramePr>
            <a:graphicFrameLocks noGrp="1"/>
          </p:cNvGraphicFramePr>
          <p:nvPr/>
        </p:nvGraphicFramePr>
        <p:xfrm>
          <a:off x="5397500" y="5773738"/>
          <a:ext cx="865188" cy="247650"/>
        </p:xfrm>
        <a:graphic>
          <a:graphicData uri="http://schemas.openxmlformats.org/drawingml/2006/table">
            <a:tbl>
              <a:tblPr firstRow="1" bandRow="1">
                <a:tableStyleId>{5C22544A-7EE6-4342-B048-85BDC9FD1C3A}</a:tableStyleId>
              </a:tblPr>
              <a:tblGrid>
                <a:gridCol w="146253"/>
                <a:gridCol w="73126"/>
                <a:gridCol w="645809"/>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9" name="表格 68"/>
          <p:cNvGraphicFramePr>
            <a:graphicFrameLocks noGrp="1"/>
          </p:cNvGraphicFramePr>
          <p:nvPr/>
        </p:nvGraphicFramePr>
        <p:xfrm>
          <a:off x="7885113" y="4908550"/>
          <a:ext cx="863600" cy="249238"/>
        </p:xfrm>
        <a:graphic>
          <a:graphicData uri="http://schemas.openxmlformats.org/drawingml/2006/table">
            <a:tbl>
              <a:tblPr firstRow="1" bandRow="1">
                <a:tableStyleId>{5C22544A-7EE6-4342-B048-85BDC9FD1C3A}</a:tableStyleId>
              </a:tblPr>
              <a:tblGrid>
                <a:gridCol w="145984"/>
                <a:gridCol w="72992"/>
                <a:gridCol w="644624"/>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70" name="Line 38"/>
          <p:cNvSpPr>
            <a:spLocks noChangeShapeType="1"/>
          </p:cNvSpPr>
          <p:nvPr/>
        </p:nvSpPr>
        <p:spPr bwMode="auto">
          <a:xfrm flipH="1">
            <a:off x="4716463" y="4364038"/>
            <a:ext cx="0" cy="143827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38"/>
          <p:cNvSpPr>
            <a:spLocks noChangeShapeType="1"/>
          </p:cNvSpPr>
          <p:nvPr/>
        </p:nvSpPr>
        <p:spPr bwMode="auto">
          <a:xfrm flipH="1">
            <a:off x="7235825"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38"/>
          <p:cNvSpPr>
            <a:spLocks noChangeShapeType="1"/>
          </p:cNvSpPr>
          <p:nvPr/>
        </p:nvSpPr>
        <p:spPr bwMode="auto">
          <a:xfrm flipH="1" flipV="1">
            <a:off x="3492500" y="4330700"/>
            <a:ext cx="0" cy="4667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38"/>
          <p:cNvSpPr>
            <a:spLocks noChangeShapeType="1"/>
          </p:cNvSpPr>
          <p:nvPr/>
        </p:nvSpPr>
        <p:spPr bwMode="auto">
          <a:xfrm flipH="1" flipV="1">
            <a:off x="8459788" y="4364038"/>
            <a:ext cx="0" cy="46831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38"/>
          <p:cNvSpPr>
            <a:spLocks noChangeShapeType="1"/>
          </p:cNvSpPr>
          <p:nvPr/>
        </p:nvSpPr>
        <p:spPr bwMode="auto">
          <a:xfrm flipH="1" flipV="1">
            <a:off x="6011863" y="4364038"/>
            <a:ext cx="0" cy="13430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Text Box 39"/>
          <p:cNvSpPr txBox="1">
            <a:spLocks noChangeArrowheads="1"/>
          </p:cNvSpPr>
          <p:nvPr/>
        </p:nvSpPr>
        <p:spPr bwMode="auto">
          <a:xfrm>
            <a:off x="2093913"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f0</a:t>
            </a:r>
          </a:p>
        </p:txBody>
      </p:sp>
      <p:sp>
        <p:nvSpPr>
          <p:cNvPr id="76" name="Text Box 39"/>
          <p:cNvSpPr txBox="1">
            <a:spLocks noChangeArrowheads="1"/>
          </p:cNvSpPr>
          <p:nvPr/>
        </p:nvSpPr>
        <p:spPr bwMode="auto">
          <a:xfrm>
            <a:off x="3297238" y="6021388"/>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f1</a:t>
            </a:r>
          </a:p>
        </p:txBody>
      </p:sp>
      <p:sp>
        <p:nvSpPr>
          <p:cNvPr id="77" name="Text Box 39"/>
          <p:cNvSpPr txBox="1">
            <a:spLocks noChangeArrowheads="1"/>
          </p:cNvSpPr>
          <p:nvPr/>
        </p:nvSpPr>
        <p:spPr bwMode="auto">
          <a:xfrm>
            <a:off x="4605338" y="6030913"/>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f2</a:t>
            </a:r>
          </a:p>
        </p:txBody>
      </p:sp>
      <p:sp>
        <p:nvSpPr>
          <p:cNvPr id="78" name="Text Box 39"/>
          <p:cNvSpPr txBox="1">
            <a:spLocks noChangeArrowheads="1"/>
          </p:cNvSpPr>
          <p:nvPr/>
        </p:nvSpPr>
        <p:spPr bwMode="auto">
          <a:xfrm>
            <a:off x="5862638"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f3</a:t>
            </a:r>
          </a:p>
        </p:txBody>
      </p:sp>
      <p:sp>
        <p:nvSpPr>
          <p:cNvPr id="79" name="Text Box 39"/>
          <p:cNvSpPr txBox="1">
            <a:spLocks noChangeArrowheads="1"/>
          </p:cNvSpPr>
          <p:nvPr/>
        </p:nvSpPr>
        <p:spPr bwMode="auto">
          <a:xfrm>
            <a:off x="7042150" y="602138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f4</a:t>
            </a:r>
          </a:p>
        </p:txBody>
      </p:sp>
      <p:sp>
        <p:nvSpPr>
          <p:cNvPr id="80" name="Text Box 39"/>
          <p:cNvSpPr txBox="1">
            <a:spLocks noChangeArrowheads="1"/>
          </p:cNvSpPr>
          <p:nvPr/>
        </p:nvSpPr>
        <p:spPr bwMode="auto">
          <a:xfrm>
            <a:off x="8245475"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f5</a:t>
            </a:r>
          </a:p>
        </p:txBody>
      </p:sp>
      <p:sp>
        <p:nvSpPr>
          <p:cNvPr id="18851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944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9444" name="内容占位符 2"/>
          <p:cNvSpPr>
            <a:spLocks noGrp="1"/>
          </p:cNvSpPr>
          <p:nvPr>
            <p:ph idx="1"/>
          </p:nvPr>
        </p:nvSpPr>
        <p:spPr>
          <a:xfrm>
            <a:off x="827088" y="1773238"/>
            <a:ext cx="7958137" cy="10080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帧</a:t>
            </a:r>
            <a:r>
              <a:rPr lang="zh-CN" altLang="en-US" sz="2400" smtClean="0"/>
              <a:t>：每个帧可以占用</a:t>
            </a:r>
            <a:r>
              <a:rPr lang="en-US" altLang="zh-CN" sz="2400" smtClean="0"/>
              <a:t>1</a:t>
            </a:r>
            <a:r>
              <a:rPr lang="zh-CN" altLang="en-US" sz="2400" smtClean="0"/>
              <a:t>、</a:t>
            </a:r>
            <a:r>
              <a:rPr lang="en-US" altLang="zh-CN" sz="2400" smtClean="0"/>
              <a:t>3</a:t>
            </a:r>
            <a:r>
              <a:rPr lang="zh-CN" altLang="en-US" sz="2400" smtClean="0"/>
              <a:t>、</a:t>
            </a:r>
            <a:r>
              <a:rPr lang="en-US" altLang="zh-CN" sz="2400" smtClean="0"/>
              <a:t>5</a:t>
            </a:r>
            <a:r>
              <a:rPr lang="zh-CN" altLang="en-US" sz="2400" smtClean="0"/>
              <a:t>个时隙。</a:t>
            </a:r>
            <a:endParaRPr lang="en-US" altLang="zh-CN" sz="2400" smtClean="0"/>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59" name="Line 17"/>
          <p:cNvSpPr>
            <a:spLocks noChangeShapeType="1"/>
          </p:cNvSpPr>
          <p:nvPr/>
        </p:nvSpPr>
        <p:spPr bwMode="auto">
          <a:xfrm>
            <a:off x="2555875" y="3641725"/>
            <a:ext cx="0" cy="57943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1701800" y="4900613"/>
          <a:ext cx="3302000" cy="247650"/>
        </p:xfrm>
        <a:graphic>
          <a:graphicData uri="http://schemas.openxmlformats.org/drawingml/2006/table">
            <a:tbl>
              <a:tblPr firstRow="1" bandRow="1">
                <a:tableStyleId>{5C22544A-7EE6-4342-B048-85BDC9FD1C3A}</a:tableStyleId>
              </a:tblPr>
              <a:tblGrid>
                <a:gridCol w="558175"/>
                <a:gridCol w="279088"/>
                <a:gridCol w="2464737"/>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6" name="表格 65"/>
          <p:cNvGraphicFramePr>
            <a:graphicFrameLocks noGrp="1"/>
          </p:cNvGraphicFramePr>
          <p:nvPr/>
        </p:nvGraphicFramePr>
        <p:xfrm>
          <a:off x="4140200"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7" name="表格 66"/>
          <p:cNvGraphicFramePr>
            <a:graphicFrameLocks noGrp="1"/>
          </p:cNvGraphicFramePr>
          <p:nvPr/>
        </p:nvGraphicFramePr>
        <p:xfrm>
          <a:off x="6659563" y="3973513"/>
          <a:ext cx="865187" cy="247650"/>
        </p:xfrm>
        <a:graphic>
          <a:graphicData uri="http://schemas.openxmlformats.org/drawingml/2006/table">
            <a:tbl>
              <a:tblPr firstRow="1" bandRow="1">
                <a:tableStyleId>{5C22544A-7EE6-4342-B048-85BDC9FD1C3A}</a:tableStyleId>
              </a:tblPr>
              <a:tblGrid>
                <a:gridCol w="146253"/>
                <a:gridCol w="73126"/>
                <a:gridCol w="645808"/>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8" name="表格 67"/>
          <p:cNvGraphicFramePr>
            <a:graphicFrameLocks noGrp="1"/>
          </p:cNvGraphicFramePr>
          <p:nvPr/>
        </p:nvGraphicFramePr>
        <p:xfrm>
          <a:off x="1692275" y="5773738"/>
          <a:ext cx="5832475" cy="247650"/>
        </p:xfrm>
        <a:graphic>
          <a:graphicData uri="http://schemas.openxmlformats.org/drawingml/2006/table">
            <a:tbl>
              <a:tblPr firstRow="1" bandRow="1">
                <a:tableStyleId>{5C22544A-7EE6-4342-B048-85BDC9FD1C3A}</a:tableStyleId>
              </a:tblPr>
              <a:tblGrid>
                <a:gridCol w="985931"/>
                <a:gridCol w="492965"/>
                <a:gridCol w="4353579"/>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75" name="Text Box 39"/>
          <p:cNvSpPr txBox="1">
            <a:spLocks noChangeArrowheads="1"/>
          </p:cNvSpPr>
          <p:nvPr/>
        </p:nvSpPr>
        <p:spPr bwMode="auto">
          <a:xfrm>
            <a:off x="2093913" y="6021388"/>
            <a:ext cx="5445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a:t>
            </a:r>
          </a:p>
        </p:txBody>
      </p:sp>
      <p:sp>
        <p:nvSpPr>
          <p:cNvPr id="76" name="Text Box 39"/>
          <p:cNvSpPr txBox="1">
            <a:spLocks noChangeArrowheads="1"/>
          </p:cNvSpPr>
          <p:nvPr/>
        </p:nvSpPr>
        <p:spPr bwMode="auto">
          <a:xfrm>
            <a:off x="3132138"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f(k+1)</a:t>
            </a:r>
          </a:p>
        </p:txBody>
      </p:sp>
      <p:sp>
        <p:nvSpPr>
          <p:cNvPr id="77" name="Text Box 39"/>
          <p:cNvSpPr txBox="1">
            <a:spLocks noChangeArrowheads="1"/>
          </p:cNvSpPr>
          <p:nvPr/>
        </p:nvSpPr>
        <p:spPr bwMode="auto">
          <a:xfrm>
            <a:off x="4427538" y="6030913"/>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f(k+2)</a:t>
            </a:r>
          </a:p>
        </p:txBody>
      </p:sp>
      <p:sp>
        <p:nvSpPr>
          <p:cNvPr id="78" name="Text Box 39"/>
          <p:cNvSpPr txBox="1">
            <a:spLocks noChangeArrowheads="1"/>
          </p:cNvSpPr>
          <p:nvPr/>
        </p:nvSpPr>
        <p:spPr bwMode="auto">
          <a:xfrm>
            <a:off x="5651500" y="6021388"/>
            <a:ext cx="8080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f(k+3)</a:t>
            </a:r>
          </a:p>
        </p:txBody>
      </p:sp>
      <p:sp>
        <p:nvSpPr>
          <p:cNvPr id="79" name="Text Box 39"/>
          <p:cNvSpPr txBox="1">
            <a:spLocks noChangeArrowheads="1"/>
          </p:cNvSpPr>
          <p:nvPr/>
        </p:nvSpPr>
        <p:spPr bwMode="auto">
          <a:xfrm>
            <a:off x="6875463" y="6021388"/>
            <a:ext cx="8080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f(k+4)</a:t>
            </a:r>
          </a:p>
        </p:txBody>
      </p:sp>
      <p:sp>
        <p:nvSpPr>
          <p:cNvPr id="80" name="Text Box 39"/>
          <p:cNvSpPr txBox="1">
            <a:spLocks noChangeArrowheads="1"/>
          </p:cNvSpPr>
          <p:nvPr/>
        </p:nvSpPr>
        <p:spPr bwMode="auto">
          <a:xfrm>
            <a:off x="8101013"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f(k+5)</a:t>
            </a:r>
          </a:p>
        </p:txBody>
      </p:sp>
      <p:sp>
        <p:nvSpPr>
          <p:cNvPr id="47" name="Line 17"/>
          <p:cNvSpPr>
            <a:spLocks noChangeShapeType="1"/>
          </p:cNvSpPr>
          <p:nvPr/>
        </p:nvSpPr>
        <p:spPr bwMode="auto">
          <a:xfrm>
            <a:off x="5003800" y="3789363"/>
            <a:ext cx="0" cy="13716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17"/>
          <p:cNvSpPr>
            <a:spLocks noChangeShapeType="1"/>
          </p:cNvSpPr>
          <p:nvPr/>
        </p:nvSpPr>
        <p:spPr bwMode="auto">
          <a:xfrm>
            <a:off x="7524750" y="3716338"/>
            <a:ext cx="0" cy="233045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Text Box 39"/>
          <p:cNvSpPr txBox="1">
            <a:spLocks noChangeArrowheads="1"/>
          </p:cNvSpPr>
          <p:nvPr/>
        </p:nvSpPr>
        <p:spPr bwMode="auto">
          <a:xfrm>
            <a:off x="4943475" y="4879975"/>
            <a:ext cx="4921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0" name="Text Box 39"/>
          <p:cNvSpPr txBox="1">
            <a:spLocks noChangeArrowheads="1"/>
          </p:cNvSpPr>
          <p:nvPr/>
        </p:nvSpPr>
        <p:spPr bwMode="auto">
          <a:xfrm>
            <a:off x="7451725" y="5738813"/>
            <a:ext cx="4937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6" name="Text Box 39"/>
          <p:cNvSpPr txBox="1">
            <a:spLocks noChangeArrowheads="1"/>
          </p:cNvSpPr>
          <p:nvPr/>
        </p:nvSpPr>
        <p:spPr bwMode="auto">
          <a:xfrm>
            <a:off x="3132138" y="4635500"/>
            <a:ext cx="69850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58" name="Line 37"/>
          <p:cNvSpPr>
            <a:spLocks noChangeShapeType="1"/>
          </p:cNvSpPr>
          <p:nvPr/>
        </p:nvSpPr>
        <p:spPr bwMode="auto">
          <a:xfrm>
            <a:off x="1690688" y="4651375"/>
            <a:ext cx="3313112"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9"/>
          <p:cNvSpPr txBox="1">
            <a:spLocks noChangeArrowheads="1"/>
          </p:cNvSpPr>
          <p:nvPr/>
        </p:nvSpPr>
        <p:spPr bwMode="auto">
          <a:xfrm>
            <a:off x="7856538" y="3644900"/>
            <a:ext cx="11080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单时隙帧</a:t>
            </a:r>
          </a:p>
        </p:txBody>
      </p:sp>
      <p:sp>
        <p:nvSpPr>
          <p:cNvPr id="81" name="Text Box 9"/>
          <p:cNvSpPr txBox="1">
            <a:spLocks noChangeArrowheads="1"/>
          </p:cNvSpPr>
          <p:nvPr/>
        </p:nvSpPr>
        <p:spPr bwMode="auto">
          <a:xfrm>
            <a:off x="7950200" y="4572000"/>
            <a:ext cx="10048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3</a:t>
            </a:r>
            <a:r>
              <a:rPr lang="zh-CN" altLang="en-US" sz="1800" b="1" dirty="0">
                <a:solidFill>
                  <a:srgbClr val="0000FF"/>
                </a:solidFill>
                <a:latin typeface="+mn-lt"/>
                <a:ea typeface="+mn-ea"/>
              </a:rPr>
              <a:t>时隙帧</a:t>
            </a:r>
          </a:p>
        </p:txBody>
      </p:sp>
      <p:sp>
        <p:nvSpPr>
          <p:cNvPr id="82" name="Text Box 9"/>
          <p:cNvSpPr txBox="1">
            <a:spLocks noChangeArrowheads="1"/>
          </p:cNvSpPr>
          <p:nvPr/>
        </p:nvSpPr>
        <p:spPr bwMode="auto">
          <a:xfrm>
            <a:off x="7959725" y="5441950"/>
            <a:ext cx="10048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5</a:t>
            </a:r>
            <a:r>
              <a:rPr lang="zh-CN" altLang="en-US" sz="1800" b="1" dirty="0">
                <a:solidFill>
                  <a:srgbClr val="0000FF"/>
                </a:solidFill>
                <a:latin typeface="+mn-lt"/>
                <a:ea typeface="+mn-ea"/>
              </a:rPr>
              <a:t>时隙帧</a:t>
            </a:r>
          </a:p>
        </p:txBody>
      </p:sp>
      <p:sp>
        <p:nvSpPr>
          <p:cNvPr id="2" name="矩形 1"/>
          <p:cNvSpPr/>
          <p:nvPr/>
        </p:nvSpPr>
        <p:spPr>
          <a:xfrm>
            <a:off x="1835150" y="2636838"/>
            <a:ext cx="7124700" cy="769937"/>
          </a:xfrm>
          <a:prstGeom prst="rect">
            <a:avLst/>
          </a:prstGeom>
        </p:spPr>
        <p:txBody>
          <a:bodyPr>
            <a:spAutoFit/>
          </a:bodyPr>
          <a:lstStyle/>
          <a:p>
            <a:pPr marL="457200" indent="-457200">
              <a:buFont typeface="Wingdings" pitchFamily="2" charset="2"/>
              <a:buChar char="ü"/>
              <a:defRPr/>
            </a:pPr>
            <a:r>
              <a:rPr lang="zh-CN" altLang="en-US" sz="2000" b="1" dirty="0">
                <a:solidFill>
                  <a:srgbClr val="0000FF"/>
                </a:solidFill>
                <a:latin typeface="+mn-lt"/>
                <a:ea typeface="+mn-ea"/>
              </a:rPr>
              <a:t>帧的有效载荷部分可用密钥加密；</a:t>
            </a:r>
          </a:p>
          <a:p>
            <a:pPr marL="457200" indent="-457200">
              <a:buFont typeface="Wingdings" pitchFamily="2" charset="2"/>
              <a:buChar char="ü"/>
              <a:defRPr/>
            </a:pPr>
            <a:r>
              <a:rPr lang="zh-CN" altLang="en-US" sz="2000" b="1" dirty="0">
                <a:solidFill>
                  <a:srgbClr val="0000FF"/>
                </a:solidFill>
                <a:latin typeface="+mn-lt"/>
                <a:ea typeface="+mn-ea"/>
              </a:rPr>
              <a:t>频率的跳动只发生在两帧之间，故多时隙帧传输更有效；</a:t>
            </a:r>
          </a:p>
        </p:txBody>
      </p:sp>
      <p:sp>
        <p:nvSpPr>
          <p:cNvPr id="1895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链路管理协议</a:t>
            </a:r>
            <a:endParaRPr lang="zh-CN" altLang="en-US" sz="2800" b="1" dirty="0" smtClean="0"/>
          </a:p>
        </p:txBody>
      </p:sp>
      <p:sp>
        <p:nvSpPr>
          <p:cNvPr id="190467" name="内容占位符 1"/>
          <p:cNvSpPr>
            <a:spLocks noGrp="1"/>
          </p:cNvSpPr>
          <p:nvPr>
            <p:ph idx="1"/>
          </p:nvPr>
        </p:nvSpPr>
        <p:spPr/>
        <p:txBody>
          <a:bodyPr/>
          <a:lstStyle/>
          <a:p>
            <a:pPr>
              <a:lnSpc>
                <a:spcPct val="125000"/>
              </a:lnSpc>
            </a:pPr>
            <a:r>
              <a:rPr lang="zh-CN" altLang="en-US" sz="2800" smtClean="0">
                <a:solidFill>
                  <a:srgbClr val="FF0000"/>
                </a:solidFill>
              </a:rPr>
              <a:t>作用</a:t>
            </a:r>
            <a:r>
              <a:rPr lang="zh-CN" altLang="en-US" sz="2800" smtClean="0"/>
              <a:t>：负责建立逻辑信道，也称链路；</a:t>
            </a:r>
            <a:endParaRPr lang="en-US" altLang="zh-CN" sz="2800" smtClean="0"/>
          </a:p>
          <a:p>
            <a:pPr>
              <a:lnSpc>
                <a:spcPct val="125000"/>
              </a:lnSpc>
            </a:pPr>
            <a:r>
              <a:rPr lang="zh-CN" altLang="en-US" sz="2800" smtClean="0">
                <a:solidFill>
                  <a:srgbClr val="0000FF"/>
                </a:solidFill>
              </a:rPr>
              <a:t>配对</a:t>
            </a:r>
            <a:r>
              <a:rPr lang="zh-CN" altLang="en-US" sz="2800" smtClean="0"/>
              <a:t>：主从节点的彼此发现</a:t>
            </a:r>
            <a:endParaRPr lang="en-US" altLang="zh-CN" sz="2800" smtClean="0"/>
          </a:p>
          <a:p>
            <a:pPr lvl="1">
              <a:lnSpc>
                <a:spcPct val="125000"/>
              </a:lnSpc>
            </a:pPr>
            <a:r>
              <a:rPr lang="zh-CN" altLang="en-US" smtClean="0"/>
              <a:t>个人识别号码（</a:t>
            </a:r>
            <a:r>
              <a:rPr lang="en-US" altLang="zh-CN" smtClean="0"/>
              <a:t>PIN</a:t>
            </a:r>
            <a:r>
              <a:rPr lang="zh-CN" altLang="en-US" smtClean="0"/>
              <a:t>）：旧的</a:t>
            </a:r>
            <a:endParaRPr lang="en-US" altLang="zh-CN" smtClean="0"/>
          </a:p>
          <a:p>
            <a:pPr lvl="1">
              <a:lnSpc>
                <a:spcPct val="125000"/>
              </a:lnSpc>
            </a:pPr>
            <a:r>
              <a:rPr lang="zh-CN" altLang="en-US" smtClean="0"/>
              <a:t>密码：新的</a:t>
            </a:r>
            <a:endParaRPr lang="en-US" altLang="zh-CN" smtClean="0"/>
          </a:p>
          <a:p>
            <a:pPr>
              <a:lnSpc>
                <a:spcPct val="125000"/>
              </a:lnSpc>
            </a:pPr>
            <a:r>
              <a:rPr lang="zh-CN" altLang="en-US" sz="2800" smtClean="0">
                <a:solidFill>
                  <a:srgbClr val="0000FF"/>
                </a:solidFill>
              </a:rPr>
              <a:t>链路</a:t>
            </a:r>
            <a:endParaRPr lang="en-US" altLang="zh-CN" sz="2800" smtClean="0">
              <a:solidFill>
                <a:srgbClr val="0000FF"/>
              </a:solidFill>
            </a:endParaRPr>
          </a:p>
          <a:p>
            <a:pPr lvl="1">
              <a:lnSpc>
                <a:spcPct val="125000"/>
              </a:lnSpc>
            </a:pPr>
            <a:r>
              <a:rPr lang="en-US" altLang="zh-CN" smtClean="0"/>
              <a:t>SCO</a:t>
            </a:r>
            <a:r>
              <a:rPr lang="zh-CN" altLang="en-US" smtClean="0"/>
              <a:t>链路（面向连接的同步链路）</a:t>
            </a:r>
            <a:endParaRPr lang="en-US" altLang="zh-CN" smtClean="0"/>
          </a:p>
          <a:p>
            <a:pPr lvl="1">
              <a:lnSpc>
                <a:spcPct val="125000"/>
              </a:lnSpc>
            </a:pPr>
            <a:r>
              <a:rPr lang="en-US" altLang="zh-CN" smtClean="0"/>
              <a:t>ACL</a:t>
            </a:r>
            <a:r>
              <a:rPr lang="zh-CN" altLang="en-US" smtClean="0"/>
              <a:t>链路（无连接的异步链路）</a:t>
            </a:r>
          </a:p>
        </p:txBody>
      </p:sp>
      <p:sp>
        <p:nvSpPr>
          <p:cNvPr id="19046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046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链路</a:t>
            </a:r>
            <a:endParaRPr lang="zh-CN" altLang="en-US" sz="2800" b="1" dirty="0" smtClean="0"/>
          </a:p>
        </p:txBody>
      </p:sp>
      <p:sp>
        <p:nvSpPr>
          <p:cNvPr id="191491" name="内容占位符 1"/>
          <p:cNvSpPr>
            <a:spLocks noGrp="1"/>
          </p:cNvSpPr>
          <p:nvPr>
            <p:ph idx="1"/>
          </p:nvPr>
        </p:nvSpPr>
        <p:spPr>
          <a:xfrm>
            <a:off x="809625" y="1773238"/>
            <a:ext cx="7958138" cy="2735262"/>
          </a:xfrm>
        </p:spPr>
        <p:txBody>
          <a:bodyPr/>
          <a:lstStyle/>
          <a:p>
            <a:pPr marL="0" indent="0">
              <a:lnSpc>
                <a:spcPct val="125000"/>
              </a:lnSpc>
              <a:buFont typeface="Wingdings" pitchFamily="2" charset="2"/>
              <a:buNone/>
            </a:pPr>
            <a:r>
              <a:rPr lang="zh-CN" altLang="en-US" sz="2400" smtClean="0"/>
              <a:t>       当主节点与从节点间的</a:t>
            </a:r>
            <a:r>
              <a:rPr lang="en-US" altLang="zh-CN" sz="2400" smtClean="0"/>
              <a:t>SCO</a:t>
            </a:r>
            <a:r>
              <a:rPr lang="zh-CN" altLang="en-US" sz="2400" smtClean="0"/>
              <a:t>链路建立后，不管有无数据发送，系统都会预留固定的时隙，其它从节点不能使用，可用于</a:t>
            </a:r>
            <a:r>
              <a:rPr lang="zh-CN" altLang="en-US" sz="2400" smtClean="0">
                <a:solidFill>
                  <a:srgbClr val="FF0000"/>
                </a:solidFill>
              </a:rPr>
              <a:t>传输实时数据</a:t>
            </a:r>
            <a:r>
              <a:rPr lang="zh-CN" altLang="en-US" sz="2400" smtClean="0">
                <a:solidFill>
                  <a:schemeClr val="tx1"/>
                </a:solidFill>
              </a:rPr>
              <a:t>（例如，电话连接），</a:t>
            </a:r>
            <a:r>
              <a:rPr lang="zh-CN" altLang="en-US" sz="2400" smtClean="0"/>
              <a:t>数据传输时</a:t>
            </a:r>
            <a:r>
              <a:rPr lang="zh-CN" altLang="en-US" sz="2400" smtClean="0">
                <a:solidFill>
                  <a:srgbClr val="0000FF"/>
                </a:solidFill>
              </a:rPr>
              <a:t>采用</a:t>
            </a:r>
            <a:r>
              <a:rPr lang="en-US" altLang="zh-CN" sz="2400" smtClean="0">
                <a:solidFill>
                  <a:srgbClr val="0000FF"/>
                </a:solidFill>
              </a:rPr>
              <a:t>FEC</a:t>
            </a:r>
            <a:r>
              <a:rPr lang="zh-CN" altLang="en-US" sz="2400" smtClean="0"/>
              <a:t>。一个从节点与主节点间最多可有</a:t>
            </a:r>
            <a:r>
              <a:rPr lang="en-US" altLang="zh-CN" sz="2400" smtClean="0">
                <a:solidFill>
                  <a:srgbClr val="0000FF"/>
                </a:solidFill>
              </a:rPr>
              <a:t>3</a:t>
            </a:r>
            <a:r>
              <a:rPr lang="zh-CN" altLang="en-US" sz="2400" smtClean="0">
                <a:solidFill>
                  <a:srgbClr val="0000FF"/>
                </a:solidFill>
              </a:rPr>
              <a:t>条</a:t>
            </a:r>
            <a:r>
              <a:rPr lang="en-US" altLang="zh-CN" sz="2400" smtClean="0"/>
              <a:t>SCO</a:t>
            </a:r>
            <a:r>
              <a:rPr lang="zh-CN" altLang="en-US" sz="2400" smtClean="0"/>
              <a:t>链路，每条</a:t>
            </a:r>
            <a:r>
              <a:rPr lang="en-US" altLang="zh-CN" sz="2400" smtClean="0"/>
              <a:t>SCO</a:t>
            </a:r>
            <a:r>
              <a:rPr lang="zh-CN" altLang="en-US" sz="2400" smtClean="0"/>
              <a:t>链路可以传输一条</a:t>
            </a:r>
            <a:r>
              <a:rPr lang="en-US" altLang="zh-CN" sz="2400" smtClean="0"/>
              <a:t>64kbps PCM</a:t>
            </a:r>
            <a:r>
              <a:rPr lang="zh-CN" altLang="en-US" sz="2400" smtClean="0"/>
              <a:t>话音信道。</a:t>
            </a:r>
          </a:p>
        </p:txBody>
      </p:sp>
      <p:sp>
        <p:nvSpPr>
          <p:cNvPr id="19149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149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988" y="4508500"/>
            <a:ext cx="74453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ACL</a:t>
            </a:r>
            <a:r>
              <a:rPr lang="zh-CN" altLang="en-US" dirty="0"/>
              <a:t>链路</a:t>
            </a:r>
            <a:endParaRPr lang="zh-CN" altLang="en-US" sz="2800" b="1" dirty="0" smtClean="0"/>
          </a:p>
        </p:txBody>
      </p:sp>
      <p:sp>
        <p:nvSpPr>
          <p:cNvPr id="192515" name="内容占位符 1"/>
          <p:cNvSpPr>
            <a:spLocks noGrp="1"/>
          </p:cNvSpPr>
          <p:nvPr>
            <p:ph idx="1"/>
          </p:nvPr>
        </p:nvSpPr>
        <p:spPr>
          <a:xfrm>
            <a:off x="809625" y="1773238"/>
            <a:ext cx="7958138" cy="1511300"/>
          </a:xfrm>
        </p:spPr>
        <p:txBody>
          <a:bodyPr/>
          <a:lstStyle/>
          <a:p>
            <a:pPr marL="0" indent="0">
              <a:lnSpc>
                <a:spcPct val="110000"/>
              </a:lnSpc>
              <a:buFont typeface="Wingdings" pitchFamily="2" charset="2"/>
              <a:buNone/>
            </a:pPr>
            <a:r>
              <a:rPr lang="en-US" altLang="zh-CN" sz="2400" smtClean="0"/>
              <a:t>        ACL</a:t>
            </a:r>
            <a:r>
              <a:rPr lang="zh-CN" altLang="en-US" sz="2400" smtClean="0"/>
              <a:t>链路利用</a:t>
            </a:r>
            <a:r>
              <a:rPr lang="en-US" altLang="zh-CN" sz="2400" smtClean="0"/>
              <a:t>SCO</a:t>
            </a:r>
            <a:r>
              <a:rPr lang="zh-CN" altLang="en-US" sz="2400" smtClean="0"/>
              <a:t>链路间的任意时隙传输数据，采用“</a:t>
            </a:r>
            <a:r>
              <a:rPr lang="zh-CN" altLang="en-US" sz="2400" smtClean="0">
                <a:solidFill>
                  <a:srgbClr val="FF0000"/>
                </a:solidFill>
              </a:rPr>
              <a:t>尽最大努力</a:t>
            </a:r>
            <a:r>
              <a:rPr lang="zh-CN" altLang="en-US" sz="2400" smtClean="0"/>
              <a:t>”（</a:t>
            </a:r>
            <a:r>
              <a:rPr lang="en-US" altLang="zh-CN" sz="2400" smtClean="0"/>
              <a:t>best-effort</a:t>
            </a:r>
            <a:r>
              <a:rPr lang="zh-CN" altLang="en-US" sz="2400" smtClean="0"/>
              <a:t>）进行传输，可用于</a:t>
            </a:r>
            <a:r>
              <a:rPr lang="zh-CN" altLang="en-US" sz="2400" smtClean="0">
                <a:solidFill>
                  <a:srgbClr val="3333FF"/>
                </a:solidFill>
              </a:rPr>
              <a:t>传输突发性数据</a:t>
            </a:r>
            <a:r>
              <a:rPr lang="zh-CN" altLang="en-US" sz="2400" smtClean="0"/>
              <a:t>。一个从节点与主节点间仅有</a:t>
            </a:r>
            <a:r>
              <a:rPr lang="zh-CN" altLang="en-US" sz="2400" smtClean="0">
                <a:solidFill>
                  <a:srgbClr val="3333FF"/>
                </a:solidFill>
              </a:rPr>
              <a:t>一条</a:t>
            </a:r>
            <a:r>
              <a:rPr lang="en-US" altLang="zh-CN" sz="2400" smtClean="0"/>
              <a:t>ACL</a:t>
            </a:r>
            <a:r>
              <a:rPr lang="zh-CN" altLang="en-US" sz="2400" smtClean="0"/>
              <a:t>链路。</a:t>
            </a:r>
          </a:p>
        </p:txBody>
      </p:sp>
      <p:sp>
        <p:nvSpPr>
          <p:cNvPr id="19251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251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3213100"/>
            <a:ext cx="79660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smtClean="0">
                <a:latin typeface="宋体" pitchFamily="2" charset="-122"/>
              </a:rPr>
              <a:t>介质访问子层</a:t>
            </a:r>
          </a:p>
        </p:txBody>
      </p:sp>
      <p:sp>
        <p:nvSpPr>
          <p:cNvPr id="4099" name="Rectangle 13"/>
          <p:cNvSpPr>
            <a:spLocks noGrp="1" noChangeArrowheads="1"/>
          </p:cNvSpPr>
          <p:nvPr>
            <p:ph type="body" idx="1"/>
          </p:nvPr>
        </p:nvSpPr>
        <p:spPr>
          <a:xfrm>
            <a:off x="2268538" y="1773238"/>
            <a:ext cx="4483100" cy="4464050"/>
          </a:xfrm>
        </p:spPr>
        <p:txBody>
          <a:bodyPr/>
          <a:lstStyle/>
          <a:p>
            <a:pPr eaLnBrk="1" hangingPunct="1">
              <a:lnSpc>
                <a:spcPct val="110000"/>
              </a:lnSpc>
            </a:pPr>
            <a:r>
              <a:rPr lang="zh-CN" altLang="en-US" dirty="0" smtClean="0">
                <a:hlinkClick r:id="rId3" action="ppaction://hlinksldjump"/>
              </a:rPr>
              <a:t>信道分配问题</a:t>
            </a:r>
            <a:endParaRPr lang="zh-CN" altLang="en-US" dirty="0" smtClean="0"/>
          </a:p>
          <a:p>
            <a:pPr eaLnBrk="1" hangingPunct="1">
              <a:lnSpc>
                <a:spcPct val="110000"/>
              </a:lnSpc>
            </a:pPr>
            <a:r>
              <a:rPr lang="zh-CN" altLang="en-US" dirty="0" smtClean="0">
                <a:hlinkClick r:id="rId4" action="ppaction://hlinksldjump"/>
              </a:rPr>
              <a:t>多点访问协议</a:t>
            </a:r>
            <a:endParaRPr lang="zh-CN" altLang="en-US" dirty="0" smtClean="0"/>
          </a:p>
          <a:p>
            <a:pPr eaLnBrk="1" hangingPunct="1">
              <a:lnSpc>
                <a:spcPct val="110000"/>
              </a:lnSpc>
            </a:pPr>
            <a:r>
              <a:rPr lang="zh-CN" altLang="en-US" dirty="0" smtClean="0">
                <a:hlinkClick r:id="rId5" action="ppaction://hlinksldjump"/>
              </a:rPr>
              <a:t>以太网</a:t>
            </a:r>
            <a:r>
              <a:rPr lang="zh-CN" altLang="en-US" dirty="0" smtClean="0"/>
              <a:t>（</a:t>
            </a:r>
            <a:r>
              <a:rPr lang="en-US" altLang="zh-CN" dirty="0" smtClean="0"/>
              <a:t>Ethernet</a:t>
            </a:r>
            <a:r>
              <a:rPr lang="zh-CN" altLang="en-US" dirty="0" smtClean="0"/>
              <a:t>）</a:t>
            </a:r>
          </a:p>
          <a:p>
            <a:pPr eaLnBrk="1" hangingPunct="1">
              <a:lnSpc>
                <a:spcPct val="110000"/>
              </a:lnSpc>
            </a:pPr>
            <a:r>
              <a:rPr lang="zh-CN" altLang="en-US" dirty="0" smtClean="0">
                <a:hlinkClick r:id="rId6" action="ppaction://hlinksldjump"/>
              </a:rPr>
              <a:t>无线</a:t>
            </a:r>
            <a:r>
              <a:rPr lang="en-US" altLang="zh-CN" dirty="0" smtClean="0">
                <a:hlinkClick r:id="rId6" action="ppaction://hlinksldjump"/>
              </a:rPr>
              <a:t>LAN</a:t>
            </a:r>
            <a:r>
              <a:rPr lang="zh-CN" altLang="en-US" dirty="0" smtClean="0"/>
              <a:t>（</a:t>
            </a:r>
            <a:r>
              <a:rPr lang="en-US" altLang="zh-CN" dirty="0" smtClean="0"/>
              <a:t>802.11</a:t>
            </a:r>
            <a:r>
              <a:rPr lang="zh-CN" altLang="en-US" dirty="0" smtClean="0"/>
              <a:t>）</a:t>
            </a:r>
          </a:p>
          <a:p>
            <a:pPr eaLnBrk="1" hangingPunct="1">
              <a:lnSpc>
                <a:spcPct val="110000"/>
              </a:lnSpc>
            </a:pPr>
            <a:r>
              <a:rPr lang="zh-CN" altLang="en-US" dirty="0" smtClean="0">
                <a:hlinkClick r:id="rId7" action="ppaction://hlinksldjump"/>
              </a:rPr>
              <a:t>宽带无线</a:t>
            </a:r>
            <a:r>
              <a:rPr lang="zh-CN" altLang="en-US" dirty="0" smtClean="0"/>
              <a:t>（</a:t>
            </a:r>
            <a:r>
              <a:rPr lang="en-US" altLang="zh-CN" dirty="0" smtClean="0"/>
              <a:t>802.16</a:t>
            </a:r>
            <a:r>
              <a:rPr lang="zh-CN" altLang="en-US" dirty="0" smtClean="0"/>
              <a:t>）</a:t>
            </a:r>
          </a:p>
          <a:p>
            <a:pPr eaLnBrk="1" hangingPunct="1">
              <a:lnSpc>
                <a:spcPct val="110000"/>
              </a:lnSpc>
            </a:pPr>
            <a:r>
              <a:rPr lang="zh-CN" altLang="en-US" dirty="0" smtClean="0">
                <a:hlinkClick r:id="rId8" action="ppaction://hlinksldjump"/>
              </a:rPr>
              <a:t>蓝牙</a:t>
            </a:r>
            <a:r>
              <a:rPr lang="zh-CN" altLang="en-US" dirty="0" smtClean="0"/>
              <a:t>（</a:t>
            </a:r>
            <a:r>
              <a:rPr lang="en-US" altLang="zh-CN" dirty="0" smtClean="0"/>
              <a:t>802.15</a:t>
            </a:r>
            <a:r>
              <a:rPr lang="zh-CN" altLang="en-US" dirty="0" smtClean="0"/>
              <a:t>）</a:t>
            </a:r>
          </a:p>
          <a:p>
            <a:pPr eaLnBrk="1" hangingPunct="1">
              <a:lnSpc>
                <a:spcPct val="110000"/>
              </a:lnSpc>
            </a:pPr>
            <a:r>
              <a:rPr lang="zh-CN" altLang="en-US" dirty="0" smtClean="0">
                <a:hlinkClick r:id="rId9" action="ppaction://hlinksldjump"/>
              </a:rPr>
              <a:t>数据链路层交换</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225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532" name="Rectangle 4"/>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：在时隙</a:t>
            </a:r>
            <a:r>
              <a:rPr lang="en-US" altLang="zh-CN" sz="2400" smtClean="0"/>
              <a:t>ALOHA</a:t>
            </a:r>
            <a:r>
              <a:rPr lang="zh-CN" altLang="en-US" sz="2400" smtClean="0"/>
              <a:t>系统中，网络负载一定不能超过</a:t>
            </a:r>
            <a:r>
              <a:rPr lang="en-US" altLang="zh-CN" sz="2400" smtClean="0"/>
              <a:t>1</a:t>
            </a:r>
            <a:r>
              <a:rPr lang="zh-CN" altLang="en-US" sz="2400" smtClean="0"/>
              <a:t>（当</a:t>
            </a:r>
            <a:r>
              <a:rPr lang="en-US" altLang="zh-CN" sz="2400" smtClean="0"/>
              <a:t>G=1</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0.368</a:t>
            </a:r>
            <a:r>
              <a:rPr lang="zh-CN" altLang="en-US" sz="2400" smtClean="0"/>
              <a:t>）。</a:t>
            </a:r>
          </a:p>
        </p:txBody>
      </p:sp>
      <p:pic>
        <p:nvPicPr>
          <p:cNvPr id="22533" name="Picture 5" descr="4-03"/>
          <p:cNvPicPr>
            <a:picLocks noChangeAspect="1" noChangeArrowheads="1"/>
          </p:cNvPicPr>
          <p:nvPr/>
        </p:nvPicPr>
        <p:blipFill>
          <a:blip r:embed="rId5">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61194" name="Freeform 10"/>
          <p:cNvSpPr>
            <a:spLocks/>
          </p:cNvSpPr>
          <p:nvPr/>
        </p:nvSpPr>
        <p:spPr bwMode="auto">
          <a:xfrm>
            <a:off x="2051050" y="2563813"/>
            <a:ext cx="5905500" cy="1873250"/>
          </a:xfrm>
          <a:custGeom>
            <a:avLst/>
            <a:gdLst>
              <a:gd name="T0" fmla="*/ 0 w 3720"/>
              <a:gd name="T1" fmla="*/ 2147483647 h 1180"/>
              <a:gd name="T2" fmla="*/ 2147483647 w 3720"/>
              <a:gd name="T3" fmla="*/ 2147483647 h 1180"/>
              <a:gd name="T4" fmla="*/ 2147483647 w 3720"/>
              <a:gd name="T5" fmla="*/ 2147483647 h 1180"/>
              <a:gd name="T6" fmla="*/ 2147483647 w 3720"/>
              <a:gd name="T7" fmla="*/ 2147483647 h 1180"/>
              <a:gd name="T8" fmla="*/ 2147483647 w 3720"/>
              <a:gd name="T9" fmla="*/ 2147483647 h 1180"/>
              <a:gd name="T10" fmla="*/ 2147483647 w 3720"/>
              <a:gd name="T11" fmla="*/ 2147483647 h 1180"/>
              <a:gd name="T12" fmla="*/ 2147483647 w 3720"/>
              <a:gd name="T13" fmla="*/ 2147483647 h 1180"/>
              <a:gd name="T14" fmla="*/ 2147483647 w 3720"/>
              <a:gd name="T15" fmla="*/ 2147483647 h 1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1180">
                <a:moveTo>
                  <a:pt x="0" y="1180"/>
                </a:moveTo>
                <a:cubicBezTo>
                  <a:pt x="15" y="1104"/>
                  <a:pt x="31" y="1029"/>
                  <a:pt x="91" y="908"/>
                </a:cubicBezTo>
                <a:cubicBezTo>
                  <a:pt x="151" y="787"/>
                  <a:pt x="257" y="582"/>
                  <a:pt x="363" y="454"/>
                </a:cubicBezTo>
                <a:cubicBezTo>
                  <a:pt x="469" y="326"/>
                  <a:pt x="590" y="205"/>
                  <a:pt x="726" y="137"/>
                </a:cubicBezTo>
                <a:cubicBezTo>
                  <a:pt x="862" y="69"/>
                  <a:pt x="1021" y="54"/>
                  <a:pt x="1180" y="46"/>
                </a:cubicBezTo>
                <a:cubicBezTo>
                  <a:pt x="1339" y="38"/>
                  <a:pt x="1332" y="0"/>
                  <a:pt x="1679" y="91"/>
                </a:cubicBezTo>
                <a:cubicBezTo>
                  <a:pt x="2026" y="182"/>
                  <a:pt x="2926" y="492"/>
                  <a:pt x="3266" y="590"/>
                </a:cubicBezTo>
                <a:cubicBezTo>
                  <a:pt x="3606" y="688"/>
                  <a:pt x="3663" y="684"/>
                  <a:pt x="3720" y="681"/>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1194"/>
                                        </p:tgtEl>
                                        <p:attrNameLst>
                                          <p:attrName>style.visibility</p:attrName>
                                        </p:attrNameLst>
                                      </p:cBhvr>
                                      <p:to>
                                        <p:strVal val="visible"/>
                                      </p:to>
                                    </p:set>
                                    <p:animEffect transition="in" filter="wipe(left)">
                                      <p:cBhvr>
                                        <p:cTn id="7" dur="1000"/>
                                        <p:tgtEl>
                                          <p:spTgt spid="86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9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smtClean="0"/>
              <a:t>L2CAP</a:t>
            </a:r>
            <a:endParaRPr lang="zh-CN" altLang="en-US" sz="2800" b="1" dirty="0" smtClean="0"/>
          </a:p>
        </p:txBody>
      </p:sp>
      <p:sp>
        <p:nvSpPr>
          <p:cNvPr id="193539" name="内容占位符 1"/>
          <p:cNvSpPr>
            <a:spLocks noGrp="1"/>
          </p:cNvSpPr>
          <p:nvPr>
            <p:ph idx="1"/>
          </p:nvPr>
        </p:nvSpPr>
        <p:spPr/>
        <p:txBody>
          <a:bodyPr/>
          <a:lstStyle/>
          <a:p>
            <a:r>
              <a:rPr lang="zh-CN" altLang="en-US" sz="2400" smtClean="0">
                <a:solidFill>
                  <a:srgbClr val="FF0000"/>
                </a:solidFill>
              </a:rPr>
              <a:t>作用</a:t>
            </a:r>
            <a:r>
              <a:rPr lang="zh-CN" altLang="en-US" sz="2400" smtClean="0"/>
              <a:t>：以帧携带可变长度的消息，如需要可提供可靠性</a:t>
            </a:r>
            <a:endParaRPr lang="en-US" altLang="zh-CN" sz="2400" smtClean="0"/>
          </a:p>
          <a:p>
            <a:r>
              <a:rPr lang="zh-CN" altLang="en-US" sz="2400" smtClean="0">
                <a:solidFill>
                  <a:srgbClr val="FF0000"/>
                </a:solidFill>
              </a:rPr>
              <a:t>功能</a:t>
            </a:r>
            <a:endParaRPr lang="en-US" altLang="zh-CN" sz="2400" smtClean="0">
              <a:solidFill>
                <a:srgbClr val="FF0000"/>
              </a:solidFill>
            </a:endParaRPr>
          </a:p>
          <a:p>
            <a:pPr lvl="1"/>
            <a:r>
              <a:rPr lang="zh-CN" altLang="en-US" sz="2400" smtClean="0">
                <a:solidFill>
                  <a:srgbClr val="0000FF"/>
                </a:solidFill>
              </a:rPr>
              <a:t>帧的拆分和组装</a:t>
            </a:r>
            <a:r>
              <a:rPr lang="zh-CN" altLang="en-US" sz="2400" smtClean="0"/>
              <a:t>：发送时本层将从上层接收的数据包（最多</a:t>
            </a:r>
            <a:r>
              <a:rPr lang="en-US" altLang="zh-CN" sz="2400" smtClean="0"/>
              <a:t>64KB</a:t>
            </a:r>
            <a:r>
              <a:rPr lang="zh-CN" altLang="en-US" sz="2400" smtClean="0"/>
              <a:t>）拆分成若干帧进行传输；接收时本层将收到的若干帧组装成数据包交给上层。</a:t>
            </a:r>
          </a:p>
          <a:p>
            <a:pPr lvl="1"/>
            <a:r>
              <a:rPr lang="zh-CN" altLang="en-US" sz="2400" smtClean="0">
                <a:solidFill>
                  <a:srgbClr val="0000FF"/>
                </a:solidFill>
              </a:rPr>
              <a:t>多路复用</a:t>
            </a:r>
            <a:r>
              <a:rPr lang="en-US" altLang="zh-CN" sz="2400" smtClean="0">
                <a:solidFill>
                  <a:srgbClr val="0000FF"/>
                </a:solidFill>
              </a:rPr>
              <a:t>/</a:t>
            </a:r>
            <a:r>
              <a:rPr lang="zh-CN" altLang="en-US" sz="2400" smtClean="0">
                <a:solidFill>
                  <a:srgbClr val="0000FF"/>
                </a:solidFill>
              </a:rPr>
              <a:t>解多路复用</a:t>
            </a:r>
            <a:r>
              <a:rPr lang="zh-CN" altLang="en-US" sz="2400" smtClean="0"/>
              <a:t>：对多分组源，进行多路复用和解多路复用。这些分组可能使用不同协议（例如：</a:t>
            </a:r>
            <a:r>
              <a:rPr lang="en-US" altLang="zh-CN" sz="2400" smtClean="0"/>
              <a:t>RFcomm</a:t>
            </a:r>
            <a:r>
              <a:rPr lang="zh-CN" altLang="en-US" sz="2400" smtClean="0"/>
              <a:t>、电话等）。</a:t>
            </a:r>
          </a:p>
          <a:p>
            <a:pPr lvl="1"/>
            <a:r>
              <a:rPr lang="zh-CN" altLang="en-US" sz="2400" smtClean="0">
                <a:solidFill>
                  <a:srgbClr val="0000FF"/>
                </a:solidFill>
              </a:rPr>
              <a:t>差错控制和重传</a:t>
            </a:r>
            <a:r>
              <a:rPr lang="zh-CN" altLang="en-US" sz="2400" smtClean="0"/>
              <a:t>：检测错误，并重新发送没有被确认的数据包；</a:t>
            </a:r>
            <a:endParaRPr lang="en-US" altLang="zh-CN" sz="2400" smtClean="0"/>
          </a:p>
          <a:p>
            <a:pPr lvl="1"/>
            <a:r>
              <a:rPr lang="en-US" altLang="zh-CN" sz="2400" smtClean="0">
                <a:solidFill>
                  <a:srgbClr val="0000FF"/>
                </a:solidFill>
              </a:rPr>
              <a:t>QoS</a:t>
            </a:r>
            <a:r>
              <a:rPr lang="zh-CN" altLang="en-US" sz="2400" smtClean="0"/>
              <a:t>：例如，链路建立阶段协商允许的最大分组。</a:t>
            </a:r>
          </a:p>
          <a:p>
            <a:pPr lvl="1"/>
            <a:endParaRPr lang="zh-CN" altLang="en-US" sz="2400" smtClean="0"/>
          </a:p>
        </p:txBody>
      </p:sp>
      <p:sp>
        <p:nvSpPr>
          <p:cNvPr id="19354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354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蓝牙帧结构</a:t>
            </a:r>
          </a:p>
        </p:txBody>
      </p:sp>
      <p:sp>
        <p:nvSpPr>
          <p:cNvPr id="19456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4564"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4785" b="5742"/>
          <a:stretch>
            <a:fillRect/>
          </a:stretch>
        </p:blipFill>
        <p:spPr bwMode="auto">
          <a:xfrm>
            <a:off x="679450" y="1954213"/>
            <a:ext cx="8208963"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 name="Text Box 9"/>
          <p:cNvSpPr txBox="1">
            <a:spLocks noChangeArrowheads="1"/>
          </p:cNvSpPr>
          <p:nvPr/>
        </p:nvSpPr>
        <p:spPr bwMode="auto">
          <a:xfrm>
            <a:off x="2339975" y="5876925"/>
            <a:ext cx="4968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400" b="1" dirty="0">
                <a:solidFill>
                  <a:srgbClr val="0000FF"/>
                </a:solidFill>
                <a:latin typeface="+mn-lt"/>
                <a:ea typeface="+mn-ea"/>
              </a:rPr>
              <a:t>最重要的两种帧的格式</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开  销</a:t>
            </a:r>
            <a:r>
              <a:rPr lang="en-US" altLang="zh-CN" dirty="0" smtClean="0"/>
              <a:t/>
            </a:r>
            <a:br>
              <a:rPr lang="en-US" altLang="zh-CN" dirty="0" smtClean="0"/>
            </a:br>
            <a:r>
              <a:rPr lang="zh-CN" altLang="en-US" sz="2800" dirty="0" smtClean="0"/>
              <a:t>（</a:t>
            </a:r>
            <a:r>
              <a:rPr lang="en-US" altLang="zh-CN" sz="2800" dirty="0" smtClean="0"/>
              <a:t>126bit</a:t>
            </a:r>
            <a:r>
              <a:rPr lang="zh-CN" altLang="en-US" sz="2800" dirty="0" smtClean="0"/>
              <a:t>）</a:t>
            </a:r>
            <a:endParaRPr lang="en-US" altLang="zh-CN" sz="2800" dirty="0"/>
          </a:p>
        </p:txBody>
      </p:sp>
      <p:sp>
        <p:nvSpPr>
          <p:cNvPr id="195587" name="内容占位符 1"/>
          <p:cNvSpPr>
            <a:spLocks noGrp="1"/>
          </p:cNvSpPr>
          <p:nvPr>
            <p:ph idx="1"/>
          </p:nvPr>
        </p:nvSpPr>
        <p:spPr>
          <a:xfrm>
            <a:off x="809625" y="1773238"/>
            <a:ext cx="7958138" cy="4679950"/>
          </a:xfrm>
        </p:spPr>
        <p:txBody>
          <a:bodyPr/>
          <a:lstStyle/>
          <a:p>
            <a:r>
              <a:rPr lang="zh-CN" altLang="en-US" sz="2400" smtClean="0">
                <a:solidFill>
                  <a:srgbClr val="FF0000"/>
                </a:solidFill>
              </a:rPr>
              <a:t>访问码</a:t>
            </a:r>
            <a:r>
              <a:rPr lang="zh-CN" altLang="en-US" sz="2400" smtClean="0"/>
              <a:t>：</a:t>
            </a:r>
            <a:r>
              <a:rPr lang="en-US" altLang="zh-CN" sz="2400" smtClean="0"/>
              <a:t>72bit</a:t>
            </a:r>
            <a:r>
              <a:rPr lang="zh-CN" altLang="en-US" sz="2400" smtClean="0"/>
              <a:t>，用于标识主节点。</a:t>
            </a:r>
            <a:endParaRPr lang="en-US" altLang="zh-CN" sz="2400" smtClean="0"/>
          </a:p>
          <a:p>
            <a:r>
              <a:rPr lang="zh-CN" altLang="en-US" sz="2400" smtClean="0">
                <a:solidFill>
                  <a:srgbClr val="FF0000"/>
                </a:solidFill>
              </a:rPr>
              <a:t>首部</a:t>
            </a:r>
            <a:r>
              <a:rPr lang="zh-CN" altLang="en-US" sz="2400" smtClean="0"/>
              <a:t>：</a:t>
            </a:r>
            <a:r>
              <a:rPr lang="en-US" altLang="zh-CN" sz="2400" smtClean="0"/>
              <a:t>54bit</a:t>
            </a:r>
            <a:r>
              <a:rPr lang="zh-CN" altLang="en-US" sz="2400" smtClean="0"/>
              <a:t>，重复</a:t>
            </a:r>
            <a:r>
              <a:rPr lang="en-US" altLang="zh-CN" sz="2400" smtClean="0"/>
              <a:t>3</a:t>
            </a:r>
            <a:r>
              <a:rPr lang="zh-CN" altLang="en-US" sz="2400" smtClean="0"/>
              <a:t>次所得（可靠性）。</a:t>
            </a:r>
          </a:p>
          <a:p>
            <a:pPr lvl="1"/>
            <a:r>
              <a:rPr lang="zh-CN" altLang="en-US" sz="2400" smtClean="0">
                <a:solidFill>
                  <a:srgbClr val="0000FF"/>
                </a:solidFill>
              </a:rPr>
              <a:t>地址</a:t>
            </a:r>
            <a:r>
              <a:rPr lang="zh-CN" altLang="en-US" sz="2400" smtClean="0"/>
              <a:t>：</a:t>
            </a:r>
            <a:r>
              <a:rPr lang="en-US" altLang="zh-CN" sz="2400" smtClean="0"/>
              <a:t>3bit</a:t>
            </a:r>
            <a:r>
              <a:rPr lang="zh-CN" altLang="en-US" sz="2400" smtClean="0"/>
              <a:t>，用于区分</a:t>
            </a:r>
            <a:r>
              <a:rPr lang="en-US" altLang="zh-CN" sz="2400" smtClean="0"/>
              <a:t>8</a:t>
            </a:r>
            <a:r>
              <a:rPr lang="zh-CN" altLang="en-US" sz="2400" smtClean="0"/>
              <a:t>个活动从节点。</a:t>
            </a:r>
          </a:p>
          <a:p>
            <a:pPr lvl="1"/>
            <a:r>
              <a:rPr lang="zh-CN" altLang="en-US" sz="2400" smtClean="0">
                <a:solidFill>
                  <a:srgbClr val="0000FF"/>
                </a:solidFill>
              </a:rPr>
              <a:t>类型</a:t>
            </a:r>
            <a:r>
              <a:rPr lang="zh-CN" altLang="en-US" sz="2400" smtClean="0"/>
              <a:t>：</a:t>
            </a:r>
            <a:r>
              <a:rPr lang="en-US" altLang="zh-CN" sz="2400" smtClean="0"/>
              <a:t>4bit</a:t>
            </a:r>
            <a:r>
              <a:rPr lang="zh-CN" altLang="en-US" sz="2400" smtClean="0"/>
              <a:t>，用于指明帧类型（</a:t>
            </a:r>
            <a:r>
              <a:rPr lang="en-US" altLang="zh-CN" sz="2400" smtClean="0"/>
              <a:t>ACL</a:t>
            </a:r>
            <a:r>
              <a:rPr lang="zh-CN" altLang="en-US" sz="2400" smtClean="0"/>
              <a:t>、</a:t>
            </a:r>
            <a:r>
              <a:rPr lang="en-US" altLang="zh-CN" sz="2400" smtClean="0"/>
              <a:t>SCO</a:t>
            </a:r>
            <a:r>
              <a:rPr lang="zh-CN" altLang="en-US" sz="2400" smtClean="0"/>
              <a:t>或轮询）、数据字段中所使用的纠错类型以及该帧占用多少时隙（</a:t>
            </a:r>
            <a:r>
              <a:rPr lang="en-US" altLang="zh-CN" sz="2400" smtClean="0"/>
              <a:t>1</a:t>
            </a:r>
            <a:r>
              <a:rPr lang="zh-CN" altLang="en-US" sz="2400" smtClean="0"/>
              <a:t>、</a:t>
            </a:r>
            <a:r>
              <a:rPr lang="en-US" altLang="zh-CN" sz="2400" smtClean="0"/>
              <a:t>3</a:t>
            </a:r>
            <a:r>
              <a:rPr lang="zh-CN" altLang="en-US" sz="2400" smtClean="0"/>
              <a:t>或</a:t>
            </a:r>
            <a:r>
              <a:rPr lang="en-US" altLang="zh-CN" sz="2400" smtClean="0"/>
              <a:t>5</a:t>
            </a:r>
            <a:r>
              <a:rPr lang="zh-CN" altLang="en-US" sz="2400" smtClean="0"/>
              <a:t>）。</a:t>
            </a:r>
          </a:p>
          <a:p>
            <a:pPr lvl="1"/>
            <a:r>
              <a:rPr lang="en-US" altLang="zh-CN" sz="2400" smtClean="0">
                <a:solidFill>
                  <a:srgbClr val="0000FF"/>
                </a:solidFill>
              </a:rPr>
              <a:t>F</a:t>
            </a:r>
            <a:r>
              <a:rPr lang="zh-CN" altLang="en-US" sz="2400" smtClean="0">
                <a:solidFill>
                  <a:srgbClr val="0000FF"/>
                </a:solidFill>
              </a:rPr>
              <a:t>位</a:t>
            </a:r>
            <a:r>
              <a:rPr lang="zh-CN" altLang="en-US" sz="2400" smtClean="0"/>
              <a:t>：</a:t>
            </a:r>
            <a:r>
              <a:rPr lang="en-US" altLang="zh-CN" sz="2400" smtClean="0"/>
              <a:t>1bit</a:t>
            </a:r>
            <a:r>
              <a:rPr lang="zh-CN" altLang="en-US" sz="2400" smtClean="0"/>
              <a:t>，表示从节点的缓冲区是否满，用于对</a:t>
            </a:r>
            <a:r>
              <a:rPr lang="en-US" altLang="zh-CN" sz="2400" smtClean="0"/>
              <a:t>ACL</a:t>
            </a:r>
            <a:r>
              <a:rPr lang="zh-CN" altLang="en-US" sz="2400" smtClean="0"/>
              <a:t>链路进行流量控制。</a:t>
            </a:r>
          </a:p>
          <a:p>
            <a:pPr lvl="1"/>
            <a:r>
              <a:rPr lang="en-US" altLang="zh-CN" sz="2400" smtClean="0">
                <a:solidFill>
                  <a:srgbClr val="0000FF"/>
                </a:solidFill>
              </a:rPr>
              <a:t>A</a:t>
            </a:r>
            <a:r>
              <a:rPr lang="zh-CN" altLang="en-US" sz="2400" smtClean="0">
                <a:solidFill>
                  <a:srgbClr val="0000FF"/>
                </a:solidFill>
              </a:rPr>
              <a:t>位</a:t>
            </a:r>
            <a:r>
              <a:rPr lang="zh-CN" altLang="en-US" sz="2400" smtClean="0"/>
              <a:t>：</a:t>
            </a:r>
            <a:r>
              <a:rPr lang="en-US" altLang="zh-CN" sz="2400" smtClean="0"/>
              <a:t>1bit</a:t>
            </a:r>
            <a:r>
              <a:rPr lang="zh-CN" altLang="en-US" sz="2400" smtClean="0"/>
              <a:t>，用于捎带确认。</a:t>
            </a:r>
          </a:p>
          <a:p>
            <a:pPr lvl="1"/>
            <a:r>
              <a:rPr lang="en-US" altLang="zh-CN" sz="2400" smtClean="0">
                <a:solidFill>
                  <a:srgbClr val="0000FF"/>
                </a:solidFill>
              </a:rPr>
              <a:t>S</a:t>
            </a:r>
            <a:r>
              <a:rPr lang="zh-CN" altLang="en-US" sz="2400" smtClean="0">
                <a:solidFill>
                  <a:srgbClr val="0000FF"/>
                </a:solidFill>
              </a:rPr>
              <a:t>位</a:t>
            </a:r>
            <a:r>
              <a:rPr lang="zh-CN" altLang="en-US" sz="2400" smtClean="0"/>
              <a:t>：</a:t>
            </a:r>
            <a:r>
              <a:rPr lang="en-US" altLang="zh-CN" sz="2400" smtClean="0"/>
              <a:t>1bit</a:t>
            </a:r>
            <a:r>
              <a:rPr lang="zh-CN" altLang="en-US" sz="2400" smtClean="0"/>
              <a:t>，用于帧序号（停</a:t>
            </a:r>
            <a:r>
              <a:rPr lang="en-US" altLang="zh-CN" sz="2400" smtClean="0"/>
              <a:t>-</a:t>
            </a:r>
            <a:r>
              <a:rPr lang="zh-CN" altLang="en-US" sz="2400" smtClean="0"/>
              <a:t>等协议）。</a:t>
            </a:r>
          </a:p>
          <a:p>
            <a:pPr lvl="1"/>
            <a:r>
              <a:rPr lang="en-US" altLang="zh-CN" sz="2400" smtClean="0">
                <a:solidFill>
                  <a:srgbClr val="0000FF"/>
                </a:solidFill>
              </a:rPr>
              <a:t>CRC</a:t>
            </a:r>
            <a:r>
              <a:rPr lang="zh-CN" altLang="en-US" sz="2400" smtClean="0"/>
              <a:t>：</a:t>
            </a:r>
            <a:r>
              <a:rPr lang="en-US" altLang="zh-CN" sz="2400" smtClean="0"/>
              <a:t>8bit</a:t>
            </a:r>
            <a:r>
              <a:rPr lang="zh-CN" altLang="en-US" sz="2400" smtClean="0"/>
              <a:t>，仅对首部计算。</a:t>
            </a:r>
          </a:p>
        </p:txBody>
      </p:sp>
      <p:sp>
        <p:nvSpPr>
          <p:cNvPr id="19558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558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数  据</a:t>
            </a:r>
            <a:endParaRPr lang="zh-CN" altLang="en-US" dirty="0"/>
          </a:p>
        </p:txBody>
      </p:sp>
      <p:sp>
        <p:nvSpPr>
          <p:cNvPr id="2" name="内容占位符 1"/>
          <p:cNvSpPr>
            <a:spLocks noGrp="1"/>
          </p:cNvSpPr>
          <p:nvPr>
            <p:ph idx="1"/>
          </p:nvPr>
        </p:nvSpPr>
        <p:spPr>
          <a:xfrm>
            <a:off x="809625" y="1773238"/>
            <a:ext cx="7958138" cy="4535487"/>
          </a:xfrm>
        </p:spPr>
        <p:txBody>
          <a:bodyPr/>
          <a:lstStyle/>
          <a:p>
            <a:pPr>
              <a:lnSpc>
                <a:spcPct val="150000"/>
              </a:lnSpc>
              <a:defRPr/>
            </a:pPr>
            <a:r>
              <a:rPr lang="zh-CN" altLang="en-US" dirty="0" smtClean="0">
                <a:solidFill>
                  <a:srgbClr val="FF0000"/>
                </a:solidFill>
              </a:rPr>
              <a:t>基本速率</a:t>
            </a:r>
            <a:r>
              <a:rPr lang="zh-CN" altLang="en-US" dirty="0" smtClean="0">
                <a:solidFill>
                  <a:schemeClr val="tx1"/>
                </a:solidFill>
              </a:rPr>
              <a:t>：</a:t>
            </a:r>
            <a:r>
              <a:rPr lang="en-US" altLang="zh-CN" dirty="0" smtClean="0">
                <a:solidFill>
                  <a:schemeClr val="tx1"/>
                </a:solidFill>
              </a:rPr>
              <a:t>1Mbps</a:t>
            </a:r>
          </a:p>
          <a:p>
            <a:pPr marL="442913" lvl="1" indent="542925">
              <a:lnSpc>
                <a:spcPct val="150000"/>
              </a:lnSpc>
              <a:buFont typeface="Wingdings" pitchFamily="2" charset="2"/>
              <a:buNone/>
              <a:defRPr/>
            </a:pPr>
            <a:r>
              <a:rPr lang="en-US" altLang="zh-CN" dirty="0" smtClean="0">
                <a:solidFill>
                  <a:schemeClr val="tx1"/>
                </a:solidFill>
              </a:rPr>
              <a:t> 0</a:t>
            </a:r>
            <a:r>
              <a:rPr lang="zh-CN" altLang="en-US" dirty="0" smtClean="0">
                <a:solidFill>
                  <a:schemeClr val="tx1"/>
                </a:solidFill>
              </a:rPr>
              <a:t>～</a:t>
            </a:r>
            <a:r>
              <a:rPr lang="en-US" altLang="zh-CN" dirty="0" smtClean="0">
                <a:solidFill>
                  <a:schemeClr val="tx1"/>
                </a:solidFill>
              </a:rPr>
              <a:t>2744bit</a:t>
            </a:r>
            <a:r>
              <a:rPr lang="zh-CN" altLang="en-US" dirty="0" smtClean="0">
                <a:solidFill>
                  <a:schemeClr val="tx1"/>
                </a:solidFill>
              </a:rPr>
              <a:t>。</a:t>
            </a:r>
            <a:r>
              <a:rPr lang="zh-CN" altLang="en-US" dirty="0" smtClean="0">
                <a:solidFill>
                  <a:srgbClr val="0000FF"/>
                </a:solidFill>
              </a:rPr>
              <a:t>单时隙帧</a:t>
            </a:r>
            <a:r>
              <a:rPr lang="zh-CN" altLang="en-US" dirty="0" smtClean="0">
                <a:solidFill>
                  <a:schemeClr val="tx1"/>
                </a:solidFill>
              </a:rPr>
              <a:t>数据域长为</a:t>
            </a:r>
            <a:r>
              <a:rPr lang="en-US" altLang="zh-CN" dirty="0" smtClean="0">
                <a:solidFill>
                  <a:schemeClr val="tx1"/>
                </a:solidFill>
              </a:rPr>
              <a:t>240bit</a:t>
            </a:r>
            <a:r>
              <a:rPr lang="zh-CN" altLang="en-US" dirty="0" smtClean="0">
                <a:solidFill>
                  <a:schemeClr val="tx1"/>
                </a:solidFill>
              </a:rPr>
              <a:t>，</a:t>
            </a:r>
            <a:r>
              <a:rPr lang="en-US" altLang="zh-CN" dirty="0" smtClean="0">
                <a:solidFill>
                  <a:srgbClr val="0000FF"/>
                </a:solidFill>
              </a:rPr>
              <a:t>5</a:t>
            </a:r>
            <a:r>
              <a:rPr lang="zh-CN" altLang="en-US" dirty="0" smtClean="0">
                <a:solidFill>
                  <a:srgbClr val="0000FF"/>
                </a:solidFill>
              </a:rPr>
              <a:t>时隙帧</a:t>
            </a:r>
            <a:r>
              <a:rPr lang="zh-CN" altLang="en-US" dirty="0" smtClean="0">
                <a:solidFill>
                  <a:schemeClr val="tx1"/>
                </a:solidFill>
              </a:rPr>
              <a:t>数据域长为</a:t>
            </a:r>
            <a:r>
              <a:rPr lang="en-US" altLang="zh-CN" dirty="0" smtClean="0">
                <a:solidFill>
                  <a:schemeClr val="tx1"/>
                </a:solidFill>
              </a:rPr>
              <a:t>2744bit</a:t>
            </a:r>
            <a:r>
              <a:rPr lang="zh-CN" altLang="en-US" dirty="0" smtClean="0">
                <a:solidFill>
                  <a:schemeClr val="tx1"/>
                </a:solidFill>
              </a:rPr>
              <a:t>。</a:t>
            </a:r>
            <a:r>
              <a:rPr lang="en-US" altLang="zh-CN" dirty="0" smtClean="0">
                <a:solidFill>
                  <a:srgbClr val="0000FF"/>
                </a:solidFill>
              </a:rPr>
              <a:t>ACL</a:t>
            </a:r>
            <a:r>
              <a:rPr lang="zh-CN" altLang="en-US" dirty="0" smtClean="0">
                <a:solidFill>
                  <a:srgbClr val="0000FF"/>
                </a:solidFill>
              </a:rPr>
              <a:t>帧</a:t>
            </a:r>
            <a:r>
              <a:rPr lang="zh-CN" altLang="en-US" dirty="0" smtClean="0">
                <a:solidFill>
                  <a:schemeClr val="tx1"/>
                </a:solidFill>
              </a:rPr>
              <a:t>采用可变帧长，</a:t>
            </a:r>
            <a:r>
              <a:rPr lang="en-US" altLang="zh-CN" dirty="0" smtClean="0">
                <a:solidFill>
                  <a:srgbClr val="0000FF"/>
                </a:solidFill>
              </a:rPr>
              <a:t>SCO</a:t>
            </a:r>
            <a:r>
              <a:rPr lang="zh-CN" altLang="en-US" dirty="0" smtClean="0">
                <a:solidFill>
                  <a:srgbClr val="0000FF"/>
                </a:solidFill>
              </a:rPr>
              <a:t>帧</a:t>
            </a:r>
            <a:r>
              <a:rPr lang="zh-CN" altLang="en-US" dirty="0" smtClean="0">
                <a:solidFill>
                  <a:schemeClr val="tx1"/>
                </a:solidFill>
              </a:rPr>
              <a:t>采用</a:t>
            </a:r>
            <a:r>
              <a:rPr lang="en-US" altLang="zh-CN" dirty="0" smtClean="0">
                <a:solidFill>
                  <a:schemeClr val="tx1"/>
                </a:solidFill>
              </a:rPr>
              <a:t>240bit</a:t>
            </a:r>
            <a:r>
              <a:rPr lang="zh-CN" altLang="en-US" dirty="0" smtClean="0">
                <a:solidFill>
                  <a:schemeClr val="tx1"/>
                </a:solidFill>
              </a:rPr>
              <a:t>固定帧长。</a:t>
            </a:r>
            <a:endParaRPr lang="en-US" altLang="zh-CN" dirty="0" smtClean="0">
              <a:solidFill>
                <a:schemeClr val="tx1"/>
              </a:solidFill>
            </a:endParaRPr>
          </a:p>
          <a:p>
            <a:pPr>
              <a:lnSpc>
                <a:spcPct val="150000"/>
              </a:lnSpc>
              <a:defRPr/>
            </a:pPr>
            <a:r>
              <a:rPr lang="zh-CN" altLang="en-US" dirty="0" smtClean="0">
                <a:solidFill>
                  <a:srgbClr val="FF0000"/>
                </a:solidFill>
              </a:rPr>
              <a:t>增强型速率</a:t>
            </a: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en-US" altLang="zh-CN" dirty="0" smtClean="0">
                <a:solidFill>
                  <a:schemeClr val="tx1"/>
                </a:solidFill>
              </a:rPr>
              <a:t>3Mbps</a:t>
            </a:r>
          </a:p>
          <a:p>
            <a:pPr marL="439738" lvl="1" indent="0">
              <a:lnSpc>
                <a:spcPct val="150000"/>
              </a:lnSpc>
              <a:buFont typeface="Wingdings" pitchFamily="2" charset="2"/>
              <a:buNone/>
              <a:defRPr/>
            </a:pPr>
            <a:r>
              <a:rPr lang="en-US" altLang="zh-CN" dirty="0" smtClean="0">
                <a:solidFill>
                  <a:schemeClr val="tx1"/>
                </a:solidFill>
              </a:rPr>
              <a:t>0</a:t>
            </a:r>
            <a:r>
              <a:rPr lang="zh-CN" altLang="en-US" dirty="0" smtClean="0">
                <a:solidFill>
                  <a:schemeClr val="tx1"/>
                </a:solidFill>
              </a:rPr>
              <a:t>～</a:t>
            </a:r>
            <a:r>
              <a:rPr lang="en-US" altLang="zh-CN" dirty="0" smtClean="0">
                <a:solidFill>
                  <a:schemeClr val="tx1"/>
                </a:solidFill>
              </a:rPr>
              <a:t>8184bit</a:t>
            </a:r>
            <a:endParaRPr lang="zh-CN" altLang="en-US" dirty="0" smtClean="0">
              <a:solidFill>
                <a:schemeClr val="tx1"/>
              </a:solidFill>
            </a:endParaRPr>
          </a:p>
        </p:txBody>
      </p:sp>
      <p:sp>
        <p:nvSpPr>
          <p:cNvPr id="19661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661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帧</a:t>
            </a:r>
            <a:endParaRPr lang="zh-CN" altLang="en-US" dirty="0" smtClean="0"/>
          </a:p>
        </p:txBody>
      </p:sp>
      <p:sp>
        <p:nvSpPr>
          <p:cNvPr id="2" name="内容占位符 1"/>
          <p:cNvSpPr>
            <a:spLocks noGrp="1"/>
          </p:cNvSpPr>
          <p:nvPr>
            <p:ph idx="1"/>
          </p:nvPr>
        </p:nvSpPr>
        <p:spPr>
          <a:xfrm>
            <a:off x="809625" y="1773238"/>
            <a:ext cx="7958138" cy="4679950"/>
          </a:xfrm>
        </p:spPr>
        <p:txBody>
          <a:bodyPr/>
          <a:lstStyle/>
          <a:p>
            <a:pPr marL="0" indent="0">
              <a:lnSpc>
                <a:spcPct val="125000"/>
              </a:lnSpc>
              <a:buFont typeface="Wingdings" pitchFamily="2" charset="2"/>
              <a:buNone/>
              <a:defRPr/>
            </a:pPr>
            <a:r>
              <a:rPr lang="en-US" altLang="zh-CN" sz="2800" dirty="0" smtClean="0">
                <a:solidFill>
                  <a:schemeClr val="tx1"/>
                </a:solidFill>
              </a:rPr>
              <a:t>     SCO</a:t>
            </a:r>
            <a:r>
              <a:rPr lang="zh-CN" altLang="en-US" sz="2800" dirty="0" smtClean="0">
                <a:solidFill>
                  <a:schemeClr val="tx1"/>
                </a:solidFill>
              </a:rPr>
              <a:t>帧定义</a:t>
            </a:r>
            <a:r>
              <a:rPr lang="en-US" altLang="zh-CN" sz="2800" dirty="0" smtClean="0">
                <a:solidFill>
                  <a:schemeClr val="tx1"/>
                </a:solidFill>
              </a:rPr>
              <a:t>3</a:t>
            </a:r>
            <a:r>
              <a:rPr lang="zh-CN" altLang="en-US" sz="2800" dirty="0" smtClean="0">
                <a:solidFill>
                  <a:schemeClr val="tx1"/>
                </a:solidFill>
              </a:rPr>
              <a:t>种实际有效载荷长度：</a:t>
            </a:r>
          </a:p>
          <a:p>
            <a:pPr>
              <a:lnSpc>
                <a:spcPct val="125000"/>
              </a:lnSpc>
              <a:defRPr/>
            </a:pPr>
            <a:r>
              <a:rPr lang="en-US" altLang="zh-CN" sz="2800" dirty="0" smtClean="0">
                <a:solidFill>
                  <a:srgbClr val="FF0000"/>
                </a:solidFill>
              </a:rPr>
              <a:t>80bit</a:t>
            </a:r>
            <a:r>
              <a:rPr lang="zh-CN" altLang="en-US" sz="2800" dirty="0" smtClean="0">
                <a:solidFill>
                  <a:schemeClr val="tx1"/>
                </a:solidFill>
              </a:rPr>
              <a:t>：有效载荷重复</a:t>
            </a:r>
            <a:r>
              <a:rPr lang="en-US" altLang="zh-CN" sz="2800" dirty="0" smtClean="0">
                <a:solidFill>
                  <a:schemeClr val="tx1"/>
                </a:solidFill>
              </a:rPr>
              <a:t>3</a:t>
            </a:r>
            <a:r>
              <a:rPr lang="zh-CN" altLang="en-US" sz="2800" dirty="0" smtClean="0">
                <a:solidFill>
                  <a:schemeClr val="tx1"/>
                </a:solidFill>
              </a:rPr>
              <a:t>遍用作</a:t>
            </a:r>
            <a:r>
              <a:rPr lang="zh-CN" altLang="en-US" sz="2800" dirty="0" smtClean="0">
                <a:solidFill>
                  <a:srgbClr val="0000FF"/>
                </a:solidFill>
              </a:rPr>
              <a:t>可靠性</a:t>
            </a:r>
            <a:r>
              <a:rPr lang="zh-CN" altLang="en-US" sz="2800" dirty="0" smtClean="0">
                <a:solidFill>
                  <a:schemeClr val="tx1"/>
                </a:solidFill>
              </a:rPr>
              <a:t>。由于从节点和主节点可以获得每秒</a:t>
            </a:r>
            <a:r>
              <a:rPr lang="en-US" altLang="zh-CN" sz="2800" dirty="0" smtClean="0">
                <a:solidFill>
                  <a:schemeClr val="tx1"/>
                </a:solidFill>
              </a:rPr>
              <a:t>800</a:t>
            </a:r>
            <a:r>
              <a:rPr lang="zh-CN" altLang="en-US" sz="2800" dirty="0" smtClean="0">
                <a:solidFill>
                  <a:schemeClr val="tx1"/>
                </a:solidFill>
              </a:rPr>
              <a:t>时隙，所以在</a:t>
            </a:r>
            <a:r>
              <a:rPr lang="en-US" altLang="zh-CN" sz="2800" dirty="0" smtClean="0">
                <a:solidFill>
                  <a:schemeClr val="tx1"/>
                </a:solidFill>
              </a:rPr>
              <a:t>80bit</a:t>
            </a:r>
            <a:r>
              <a:rPr lang="zh-CN" altLang="en-US" sz="2800" dirty="0" smtClean="0">
                <a:solidFill>
                  <a:schemeClr val="tx1"/>
                </a:solidFill>
              </a:rPr>
              <a:t>有效载荷时，可得到</a:t>
            </a:r>
            <a:r>
              <a:rPr lang="en-US" altLang="zh-CN" sz="2800" dirty="0" smtClean="0">
                <a:solidFill>
                  <a:schemeClr val="tx1"/>
                </a:solidFill>
              </a:rPr>
              <a:t>64kbps</a:t>
            </a:r>
            <a:r>
              <a:rPr lang="zh-CN" altLang="en-US" sz="2800" dirty="0" smtClean="0">
                <a:solidFill>
                  <a:schemeClr val="tx1"/>
                </a:solidFill>
              </a:rPr>
              <a:t>的全双工</a:t>
            </a:r>
            <a:r>
              <a:rPr lang="en-US" altLang="zh-CN" sz="2800" dirty="0" smtClean="0">
                <a:solidFill>
                  <a:schemeClr val="tx1"/>
                </a:solidFill>
              </a:rPr>
              <a:t>PCM</a:t>
            </a:r>
            <a:r>
              <a:rPr lang="zh-CN" altLang="en-US" sz="2800" dirty="0" smtClean="0">
                <a:solidFill>
                  <a:schemeClr val="tx1"/>
                </a:solidFill>
              </a:rPr>
              <a:t>话音信道。</a:t>
            </a:r>
          </a:p>
          <a:p>
            <a:pPr>
              <a:lnSpc>
                <a:spcPct val="125000"/>
              </a:lnSpc>
              <a:defRPr/>
            </a:pPr>
            <a:r>
              <a:rPr lang="en-US" altLang="zh-CN" sz="2800" dirty="0">
                <a:solidFill>
                  <a:srgbClr val="FF0000"/>
                </a:solidFill>
              </a:rPr>
              <a:t>160bit</a:t>
            </a:r>
            <a:r>
              <a:rPr lang="zh-CN" altLang="en-US" sz="2800" dirty="0" smtClean="0">
                <a:solidFill>
                  <a:schemeClr val="tx1"/>
                </a:solidFill>
              </a:rPr>
              <a:t>：剩余位用作纠错。</a:t>
            </a:r>
          </a:p>
          <a:p>
            <a:pPr>
              <a:lnSpc>
                <a:spcPct val="125000"/>
              </a:lnSpc>
              <a:defRPr/>
            </a:pPr>
            <a:r>
              <a:rPr lang="en-US" altLang="zh-CN" sz="2800" dirty="0">
                <a:solidFill>
                  <a:srgbClr val="FF0000"/>
                </a:solidFill>
              </a:rPr>
              <a:t>240bit</a:t>
            </a:r>
            <a:r>
              <a:rPr lang="zh-CN" altLang="en-US" sz="2800" dirty="0" smtClean="0">
                <a:solidFill>
                  <a:schemeClr val="tx1"/>
                </a:solidFill>
              </a:rPr>
              <a:t>：无冗余位，每次可支持</a:t>
            </a:r>
            <a:r>
              <a:rPr lang="en-US" altLang="zh-CN" sz="2800" dirty="0" smtClean="0">
                <a:solidFill>
                  <a:schemeClr val="tx1"/>
                </a:solidFill>
              </a:rPr>
              <a:t>3</a:t>
            </a:r>
            <a:r>
              <a:rPr lang="zh-CN" altLang="en-US" sz="2800" dirty="0" smtClean="0">
                <a:solidFill>
                  <a:schemeClr val="tx1"/>
                </a:solidFill>
              </a:rPr>
              <a:t>条全双工</a:t>
            </a:r>
            <a:r>
              <a:rPr lang="en-US" altLang="zh-CN" sz="2800" dirty="0" smtClean="0">
                <a:solidFill>
                  <a:schemeClr val="tx1"/>
                </a:solidFill>
              </a:rPr>
              <a:t>PCM</a:t>
            </a:r>
            <a:r>
              <a:rPr lang="zh-CN" altLang="en-US" sz="2800" dirty="0" smtClean="0">
                <a:solidFill>
                  <a:schemeClr val="tx1"/>
                </a:solidFill>
              </a:rPr>
              <a:t>话音信道。</a:t>
            </a:r>
          </a:p>
        </p:txBody>
      </p:sp>
      <p:sp>
        <p:nvSpPr>
          <p:cNvPr id="19763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76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eaLnBrk="1" hangingPunct="1">
              <a:defRPr/>
            </a:pPr>
            <a:r>
              <a:rPr lang="zh-CN" altLang="en-US" smtClean="0"/>
              <a:t>数据链路层交换</a:t>
            </a:r>
          </a:p>
        </p:txBody>
      </p:sp>
      <p:sp>
        <p:nvSpPr>
          <p:cNvPr id="198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98660" name="Rectangle 5"/>
          <p:cNvSpPr>
            <a:spLocks noGrp="1" noChangeArrowheads="1"/>
          </p:cNvSpPr>
          <p:nvPr>
            <p:ph type="body" idx="1"/>
          </p:nvPr>
        </p:nvSpPr>
        <p:spPr>
          <a:xfrm>
            <a:off x="2771775" y="2420938"/>
            <a:ext cx="3600450" cy="3311525"/>
          </a:xfrm>
        </p:spPr>
        <p:txBody>
          <a:bodyPr/>
          <a:lstStyle/>
          <a:p>
            <a:pPr eaLnBrk="1" hangingPunct="1"/>
            <a:r>
              <a:rPr lang="zh-CN" altLang="en-US" dirty="0" smtClean="0">
                <a:hlinkClick r:id="rId6" action="ppaction://hlinksldjump"/>
              </a:rPr>
              <a:t>网桥</a:t>
            </a:r>
            <a:endParaRPr lang="en-US" altLang="zh-CN" dirty="0" smtClean="0"/>
          </a:p>
          <a:p>
            <a:pPr eaLnBrk="1" hangingPunct="1"/>
            <a:endParaRPr lang="zh-CN" altLang="en-US" dirty="0" smtClean="0"/>
          </a:p>
          <a:p>
            <a:pPr eaLnBrk="1" hangingPunct="1"/>
            <a:r>
              <a:rPr lang="zh-CN" altLang="en-US" dirty="0" smtClean="0">
                <a:hlinkClick r:id="rId7" action="ppaction://hlinksldjump"/>
              </a:rPr>
              <a:t>网络互连设备</a:t>
            </a:r>
            <a:endParaRPr lang="zh-CN" altLang="en-US" dirty="0" smtClean="0"/>
          </a:p>
          <a:p>
            <a:pPr eaLnBrk="1" hangingPunct="1"/>
            <a:endParaRPr lang="zh-CN" altLang="en-US" dirty="0" smtClean="0"/>
          </a:p>
          <a:p>
            <a:pPr eaLnBrk="1" hangingPunct="1"/>
            <a:r>
              <a:rPr lang="zh-CN" altLang="en-US" dirty="0" smtClean="0">
                <a:hlinkClick r:id="rId8" action="ppaction://hlinksldjump"/>
              </a:rPr>
              <a:t>虚拟局域网</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br>
              <a:rPr lang="zh-CN" altLang="en-US" dirty="0">
                <a:latin typeface="华文新魏" pitchFamily="2" charset="-122"/>
              </a:rPr>
            </a:br>
            <a:r>
              <a:rPr lang="zh-CN" altLang="en-US" sz="2800" b="1" dirty="0"/>
              <a:t>（</a:t>
            </a:r>
            <a:r>
              <a:rPr lang="en-US" altLang="zh-CN" sz="2800" b="1" dirty="0"/>
              <a:t>bridge</a:t>
            </a:r>
            <a:r>
              <a:rPr lang="zh-CN" altLang="en-US" sz="2800" b="1" dirty="0"/>
              <a:t>）</a:t>
            </a:r>
            <a:endParaRPr lang="zh-CN" altLang="en-US" sz="2800" dirty="0" smtClean="0"/>
          </a:p>
        </p:txBody>
      </p:sp>
      <p:sp>
        <p:nvSpPr>
          <p:cNvPr id="199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199684" name="Rectangle 5"/>
          <p:cNvSpPr>
            <a:spLocks noGrp="1" noChangeArrowheads="1"/>
          </p:cNvSpPr>
          <p:nvPr>
            <p:ph type="body" idx="1"/>
          </p:nvPr>
        </p:nvSpPr>
        <p:spPr>
          <a:xfrm>
            <a:off x="3132138" y="2205038"/>
            <a:ext cx="3041650" cy="3600450"/>
          </a:xfrm>
        </p:spPr>
        <p:txBody>
          <a:bodyPr/>
          <a:lstStyle/>
          <a:p>
            <a:pPr eaLnBrk="1" hangingPunct="1">
              <a:lnSpc>
                <a:spcPct val="150000"/>
              </a:lnSpc>
            </a:pPr>
            <a:r>
              <a:rPr lang="zh-CN" altLang="en-US" dirty="0" smtClean="0">
                <a:hlinkClick r:id="rId7" action="ppaction://hlinksldjump"/>
              </a:rPr>
              <a:t>工作原理</a:t>
            </a:r>
            <a:endParaRPr lang="zh-CN" altLang="en-US" dirty="0" smtClean="0"/>
          </a:p>
          <a:p>
            <a:pPr eaLnBrk="1" hangingPunct="1">
              <a:lnSpc>
                <a:spcPct val="150000"/>
              </a:lnSpc>
            </a:pPr>
            <a:r>
              <a:rPr lang="zh-CN" altLang="en-US" dirty="0" smtClean="0">
                <a:hlinkClick r:id="rId8" action="ppaction://hlinksldjump"/>
              </a:rPr>
              <a:t>网桥标准</a:t>
            </a:r>
            <a:endParaRPr lang="zh-CN" altLang="en-US" dirty="0" smtClean="0"/>
          </a:p>
          <a:p>
            <a:pPr eaLnBrk="1" hangingPunct="1">
              <a:lnSpc>
                <a:spcPct val="150000"/>
              </a:lnSpc>
            </a:pPr>
            <a:r>
              <a:rPr lang="zh-CN" altLang="en-US" dirty="0" smtClean="0">
                <a:hlinkClick r:id="rId9" action="ppaction://hlinksldjump"/>
              </a:rPr>
              <a:t>远程网桥</a:t>
            </a:r>
            <a:endParaRPr lang="zh-CN" altLang="en-US" dirty="0" smtClean="0"/>
          </a:p>
          <a:p>
            <a:pPr eaLnBrk="1" hangingPunct="1">
              <a:lnSpc>
                <a:spcPct val="150000"/>
              </a:lnSpc>
            </a:pPr>
            <a:r>
              <a:rPr lang="zh-CN" altLang="en-US" dirty="0" smtClean="0">
                <a:hlinkClick r:id="rId10" action="ppaction://hlinksldjump"/>
              </a:rPr>
              <a:t>网桥特点</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什么是网桥？</a:t>
            </a:r>
            <a:endParaRPr lang="zh-CN" altLang="en-US" sz="2800" b="1" dirty="0" smtClean="0"/>
          </a:p>
        </p:txBody>
      </p:sp>
      <p:sp>
        <p:nvSpPr>
          <p:cNvPr id="200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07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99685" name="Rectangle 5"/>
          <p:cNvSpPr>
            <a:spLocks noGrp="1" noChangeArrowheads="1"/>
          </p:cNvSpPr>
          <p:nvPr>
            <p:ph type="body" idx="1"/>
          </p:nvPr>
        </p:nvSpPr>
        <p:spPr/>
        <p:txBody>
          <a:bodyPr/>
          <a:lstStyle/>
          <a:p>
            <a:pPr eaLnBrk="1" hangingPunct="1">
              <a:defRPr/>
            </a:pPr>
            <a:r>
              <a:rPr lang="en-US" altLang="zh-CN" sz="2800" dirty="0" smtClean="0">
                <a:solidFill>
                  <a:srgbClr val="FF0000"/>
                </a:solidFill>
              </a:rPr>
              <a:t>LAN</a:t>
            </a:r>
            <a:r>
              <a:rPr lang="zh-CN" altLang="en-US" sz="2800" dirty="0" smtClean="0">
                <a:solidFill>
                  <a:srgbClr val="FF0000"/>
                </a:solidFill>
              </a:rPr>
              <a:t>的现状</a:t>
            </a:r>
          </a:p>
          <a:p>
            <a:pPr marL="0" indent="0" eaLnBrk="1" hangingPunct="1">
              <a:buFont typeface="Wingdings" pitchFamily="2" charset="2"/>
              <a:buNone/>
              <a:defRPr/>
            </a:pPr>
            <a:r>
              <a:rPr lang="zh-CN" altLang="en-US" sz="2800" dirty="0" smtClean="0"/>
              <a:t>      一个单位有多个</a:t>
            </a:r>
            <a:r>
              <a:rPr lang="en-US" altLang="zh-CN" sz="2800" dirty="0" smtClean="0"/>
              <a:t>LAN</a:t>
            </a:r>
            <a:r>
              <a:rPr lang="zh-CN" altLang="en-US" sz="2800" dirty="0" smtClean="0"/>
              <a:t>，主要原因有：</a:t>
            </a:r>
          </a:p>
          <a:p>
            <a:pPr lvl="1" eaLnBrk="1" hangingPunct="1">
              <a:defRPr/>
            </a:pPr>
            <a:r>
              <a:rPr lang="zh-CN" altLang="en-US" dirty="0" smtClean="0"/>
              <a:t>各个部门的自主管理；</a:t>
            </a:r>
          </a:p>
          <a:p>
            <a:pPr lvl="1" eaLnBrk="1" hangingPunct="1">
              <a:defRPr/>
            </a:pPr>
            <a:r>
              <a:rPr lang="zh-CN" altLang="en-US" dirty="0" smtClean="0"/>
              <a:t>地理位置分散；</a:t>
            </a:r>
          </a:p>
          <a:p>
            <a:pPr lvl="1" eaLnBrk="1" hangingPunct="1">
              <a:defRPr/>
            </a:pPr>
            <a:r>
              <a:rPr lang="zh-CN" altLang="en-US" dirty="0" smtClean="0"/>
              <a:t>网络负载的调节；</a:t>
            </a:r>
          </a:p>
          <a:p>
            <a:pPr eaLnBrk="1" hangingPunct="1">
              <a:defRPr/>
            </a:pPr>
            <a:r>
              <a:rPr lang="zh-CN" altLang="en-US" sz="2800" dirty="0" smtClean="0">
                <a:solidFill>
                  <a:srgbClr val="FF0000"/>
                </a:solidFill>
              </a:rPr>
              <a:t>局域网互连</a:t>
            </a:r>
          </a:p>
          <a:p>
            <a:pPr marL="0" indent="0" eaLnBrk="1" hangingPunct="1">
              <a:buFont typeface="Wingdings" pitchFamily="2" charset="2"/>
              <a:buNone/>
              <a:defRPr/>
            </a:pPr>
            <a:r>
              <a:rPr lang="zh-CN" altLang="en-US" sz="2800" dirty="0" smtClean="0"/>
              <a:t>       局域网互连采用</a:t>
            </a:r>
            <a:r>
              <a:rPr lang="zh-CN" altLang="en-US" sz="2800" dirty="0" smtClean="0">
                <a:solidFill>
                  <a:srgbClr val="0000FF"/>
                </a:solidFill>
              </a:rPr>
              <a:t>网桥</a:t>
            </a:r>
            <a:r>
              <a:rPr lang="zh-CN" altLang="en-US" sz="2800" dirty="0" smtClean="0"/>
              <a:t>实现，网桥是一种</a:t>
            </a:r>
            <a:r>
              <a:rPr lang="zh-CN" altLang="en-US" sz="2800" dirty="0" smtClean="0">
                <a:solidFill>
                  <a:srgbClr val="0000FF"/>
                </a:solidFill>
              </a:rPr>
              <a:t>存储</a:t>
            </a:r>
            <a:r>
              <a:rPr lang="en-US" altLang="zh-CN" sz="2800" dirty="0" smtClean="0">
                <a:solidFill>
                  <a:srgbClr val="0000FF"/>
                </a:solidFill>
              </a:rPr>
              <a:t>-</a:t>
            </a:r>
            <a:r>
              <a:rPr lang="zh-CN" altLang="en-US" sz="2800" dirty="0" smtClean="0">
                <a:solidFill>
                  <a:srgbClr val="0000FF"/>
                </a:solidFill>
              </a:rPr>
              <a:t>转发</a:t>
            </a:r>
            <a:r>
              <a:rPr lang="zh-CN" altLang="en-US" sz="2800" dirty="0" smtClean="0"/>
              <a:t>设备，在</a:t>
            </a:r>
            <a:r>
              <a:rPr lang="zh-CN" altLang="en-US" sz="2800" dirty="0" smtClean="0">
                <a:solidFill>
                  <a:srgbClr val="0000FF"/>
                </a:solidFill>
              </a:rPr>
              <a:t>数据链路层</a:t>
            </a:r>
            <a:r>
              <a:rPr lang="zh-CN" altLang="en-US" sz="2800" dirty="0" smtClean="0"/>
              <a:t>进行互连。网桥的使用越来越少。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网桥的工作原理</a:t>
            </a:r>
            <a:endParaRPr lang="zh-CN" altLang="en-US" sz="2800" b="1" dirty="0" smtClean="0"/>
          </a:p>
        </p:txBody>
      </p:sp>
      <p:sp>
        <p:nvSpPr>
          <p:cNvPr id="201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17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01733" name="内容占位符 1"/>
          <p:cNvSpPr>
            <a:spLocks noGrp="1"/>
          </p:cNvSpPr>
          <p:nvPr>
            <p:ph idx="1"/>
          </p:nvPr>
        </p:nvSpPr>
        <p:spPr>
          <a:xfrm>
            <a:off x="809625" y="5732463"/>
            <a:ext cx="7958138" cy="720725"/>
          </a:xfrm>
        </p:spPr>
        <p:txBody>
          <a:bodyPr/>
          <a:lstStyle/>
          <a:p>
            <a:pPr marL="0" indent="0">
              <a:buFont typeface="Wingdings" pitchFamily="2" charset="2"/>
              <a:buNone/>
            </a:pPr>
            <a:r>
              <a:rPr lang="zh-CN" altLang="en-US" sz="2000" smtClean="0"/>
              <a:t>       在</a:t>
            </a:r>
            <a:r>
              <a:rPr lang="en-US" altLang="zh-CN" sz="2000" smtClean="0"/>
              <a:t>IEEE802 RM</a:t>
            </a:r>
            <a:r>
              <a:rPr lang="zh-CN" altLang="en-US" sz="2000" smtClean="0"/>
              <a:t>中，不同的</a:t>
            </a:r>
            <a:r>
              <a:rPr lang="en-US" altLang="zh-CN" sz="2000" smtClean="0"/>
              <a:t>LAN</a:t>
            </a:r>
            <a:r>
              <a:rPr lang="zh-CN" altLang="en-US" sz="2000" smtClean="0"/>
              <a:t>的物理层和</a:t>
            </a:r>
            <a:r>
              <a:rPr lang="en-US" altLang="zh-CN" sz="2000" smtClean="0"/>
              <a:t>MAC</a:t>
            </a:r>
            <a:r>
              <a:rPr lang="zh-CN" altLang="en-US" sz="2000" smtClean="0"/>
              <a:t>子层是不同的，但从</a:t>
            </a:r>
            <a:r>
              <a:rPr lang="en-US" altLang="zh-CN" sz="2000" smtClean="0"/>
              <a:t>LLC</a:t>
            </a:r>
            <a:r>
              <a:rPr lang="zh-CN" altLang="en-US" sz="2000" smtClean="0"/>
              <a:t>子层开始都是相同的。</a:t>
            </a:r>
          </a:p>
        </p:txBody>
      </p:sp>
      <p:pic>
        <p:nvPicPr>
          <p:cNvPr id="201734" name="Picture 6" descr="4-4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250" y="1743075"/>
            <a:ext cx="7056438"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3524250" y="1766888"/>
            <a:ext cx="2736850" cy="720725"/>
          </a:xfrm>
          <a:prstGeom prst="wedgeRoundRectCallout">
            <a:avLst>
              <a:gd name="adj1" fmla="val -749"/>
              <a:gd name="adj2" fmla="val 100500"/>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defRPr/>
            </a:pPr>
            <a:r>
              <a:rPr lang="zh-CN" altLang="en-US" sz="1800" b="1" dirty="0" smtClean="0">
                <a:latin typeface="+mn-lt"/>
                <a:ea typeface="+mn-ea"/>
              </a:rPr>
              <a:t>      一个</a:t>
            </a:r>
            <a:r>
              <a:rPr lang="en-US" altLang="zh-CN" sz="1800" b="1" dirty="0" smtClean="0">
                <a:latin typeface="+mn-lt"/>
                <a:ea typeface="+mn-ea"/>
              </a:rPr>
              <a:t>k</a:t>
            </a:r>
            <a:r>
              <a:rPr lang="zh-CN" altLang="en-US" sz="1800" b="1" dirty="0" smtClean="0">
                <a:latin typeface="+mn-lt"/>
                <a:ea typeface="+mn-ea"/>
              </a:rPr>
              <a:t>个端口的网桥有</a:t>
            </a:r>
            <a:r>
              <a:rPr lang="en-US" altLang="zh-CN" sz="1800" b="1" dirty="0" smtClean="0">
                <a:latin typeface="+mn-lt"/>
                <a:ea typeface="+mn-ea"/>
              </a:rPr>
              <a:t>k</a:t>
            </a:r>
            <a:r>
              <a:rPr lang="zh-CN" altLang="en-US" sz="1800" b="1" dirty="0" smtClean="0">
                <a:latin typeface="+mn-lt"/>
                <a:ea typeface="+mn-ea"/>
              </a:rPr>
              <a:t>个</a:t>
            </a:r>
            <a:r>
              <a:rPr lang="en-US" altLang="zh-CN" sz="1800" b="1" dirty="0" smtClean="0">
                <a:latin typeface="+mn-lt"/>
                <a:ea typeface="+mn-ea"/>
              </a:rPr>
              <a:t>MAC</a:t>
            </a:r>
            <a:r>
              <a:rPr lang="zh-CN" altLang="en-US" sz="1800" b="1" dirty="0" smtClean="0">
                <a:latin typeface="+mn-lt"/>
                <a:ea typeface="+mn-ea"/>
              </a:rPr>
              <a:t>和物理层协议。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互连</a:t>
            </a:r>
            <a:r>
              <a:rPr lang="zh-CN" altLang="en-US" dirty="0" smtClean="0">
                <a:latin typeface="华文新魏" pitchFamily="2" charset="-122"/>
              </a:rPr>
              <a:t>需要</a:t>
            </a:r>
            <a:r>
              <a:rPr lang="zh-CN" altLang="en-US" dirty="0">
                <a:latin typeface="华文新魏" pitchFamily="2" charset="-122"/>
              </a:rPr>
              <a:t>解决的问题 </a:t>
            </a:r>
            <a:endParaRPr lang="zh-CN" altLang="en-US" sz="2800" b="1" dirty="0" smtClean="0"/>
          </a:p>
        </p:txBody>
      </p:sp>
      <p:sp>
        <p:nvSpPr>
          <p:cNvPr id="202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7" action="ppaction://hlinksldjump"/>
              </a:rPr>
              <a:t>网桥</a:t>
            </a:r>
            <a:endParaRPr lang="en-US" altLang="zh-CN" sz="1200" b="0">
              <a:latin typeface="Times New Roman" pitchFamily="18" charset="0"/>
              <a:ea typeface="幼圆" pitchFamily="49" charset="-122"/>
            </a:endParaRPr>
          </a:p>
        </p:txBody>
      </p:sp>
      <p:sp>
        <p:nvSpPr>
          <p:cNvPr id="20275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3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02757" name="内容占位符 1"/>
          <p:cNvSpPr>
            <a:spLocks noGrp="1"/>
          </p:cNvSpPr>
          <p:nvPr>
            <p:ph idx="1"/>
          </p:nvPr>
        </p:nvSpPr>
        <p:spPr/>
        <p:txBody>
          <a:bodyPr/>
          <a:lstStyle/>
          <a:p>
            <a:pPr>
              <a:lnSpc>
                <a:spcPct val="125000"/>
              </a:lnSpc>
            </a:pPr>
            <a:r>
              <a:rPr lang="zh-CN" altLang="en-US" smtClean="0"/>
              <a:t>帧格式不同</a:t>
            </a:r>
          </a:p>
          <a:p>
            <a:pPr>
              <a:lnSpc>
                <a:spcPct val="125000"/>
              </a:lnSpc>
            </a:pPr>
            <a:r>
              <a:rPr lang="zh-CN" altLang="en-US" smtClean="0"/>
              <a:t>网络速率不同</a:t>
            </a:r>
          </a:p>
          <a:p>
            <a:pPr>
              <a:lnSpc>
                <a:spcPct val="125000"/>
              </a:lnSpc>
            </a:pPr>
            <a:r>
              <a:rPr lang="zh-CN" altLang="en-US" smtClean="0"/>
              <a:t>最大帧长不同</a:t>
            </a:r>
          </a:p>
          <a:p>
            <a:pPr>
              <a:lnSpc>
                <a:spcPct val="125000"/>
              </a:lnSpc>
            </a:pPr>
            <a:r>
              <a:rPr lang="zh-CN" altLang="en-US" smtClean="0"/>
              <a:t>安全性不同</a:t>
            </a:r>
          </a:p>
          <a:p>
            <a:pPr>
              <a:lnSpc>
                <a:spcPct val="125000"/>
              </a:lnSpc>
            </a:pPr>
            <a:r>
              <a:rPr lang="en-US" altLang="zh-CN" smtClean="0"/>
              <a:t>Qos</a:t>
            </a:r>
            <a:r>
              <a:rPr lang="zh-CN" altLang="en-US" smtClean="0"/>
              <a:t>不同</a:t>
            </a:r>
          </a:p>
          <a:p>
            <a:pPr>
              <a:lnSpc>
                <a:spcPct val="125000"/>
              </a:lnSpc>
            </a:pPr>
            <a:r>
              <a:rPr lang="en-US" altLang="zh-CN"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p:txBody>
          <a:bodyPr/>
          <a:lstStyle/>
          <a:p>
            <a:pPr eaLnBrk="1" hangingPunct="1">
              <a:defRPr/>
            </a:pPr>
            <a:r>
              <a:rPr lang="en-US" altLang="zh-CN" b="1" smtClean="0"/>
              <a:t>CSMA</a:t>
            </a:r>
            <a:r>
              <a:rPr lang="en-US" altLang="zh-CN" sz="4000" b="1" smtClean="0"/>
              <a:t/>
            </a:r>
            <a:br>
              <a:rPr lang="en-US" altLang="zh-CN" sz="4000" b="1" smtClean="0"/>
            </a:br>
            <a:r>
              <a:rPr lang="zh-CN" altLang="en-US" sz="2800" b="1" smtClean="0"/>
              <a:t>（</a:t>
            </a:r>
            <a:r>
              <a:rPr lang="en-US" altLang="zh-CN" sz="2800" b="1" smtClean="0"/>
              <a:t>Carrier Sense Multiple Access</a:t>
            </a:r>
            <a:r>
              <a:rPr lang="zh-CN" altLang="en-US" sz="2800" b="1" smtClean="0"/>
              <a:t>）</a:t>
            </a:r>
          </a:p>
        </p:txBody>
      </p:sp>
      <p:sp>
        <p:nvSpPr>
          <p:cNvPr id="23555" name="Rectangle 5"/>
          <p:cNvSpPr>
            <a:spLocks noGrp="1" noChangeArrowheads="1"/>
          </p:cNvSpPr>
          <p:nvPr>
            <p:ph type="body" idx="1"/>
          </p:nvPr>
        </p:nvSpPr>
        <p:spPr>
          <a:xfrm>
            <a:off x="2771775" y="2492375"/>
            <a:ext cx="3330575" cy="3168650"/>
          </a:xfrm>
        </p:spPr>
        <p:txBody>
          <a:bodyPr/>
          <a:lstStyle/>
          <a:p>
            <a:pPr eaLnBrk="1" hangingPunct="1"/>
            <a:r>
              <a:rPr lang="en-US" altLang="zh-CN" smtClean="0">
                <a:hlinkClick r:id="rId3" action="ppaction://hlinksldjump"/>
              </a:rPr>
              <a:t>1-</a:t>
            </a:r>
            <a:r>
              <a:rPr lang="zh-CN" altLang="en-US" smtClean="0">
                <a:hlinkClick r:id="rId3" action="ppaction://hlinksldjump"/>
              </a:rPr>
              <a:t>坚持</a:t>
            </a:r>
            <a:r>
              <a:rPr lang="en-US" altLang="zh-CN" smtClean="0">
                <a:hlinkClick r:id="rId3" action="ppaction://hlinksldjump"/>
              </a:rPr>
              <a:t>CSMA</a:t>
            </a:r>
            <a:endParaRPr lang="en-US" altLang="zh-CN" smtClean="0"/>
          </a:p>
          <a:p>
            <a:pPr eaLnBrk="1" hangingPunct="1"/>
            <a:endParaRPr lang="en-US" altLang="zh-CN" smtClean="0"/>
          </a:p>
          <a:p>
            <a:pPr eaLnBrk="1" hangingPunct="1"/>
            <a:r>
              <a:rPr lang="zh-CN" altLang="en-US" smtClean="0">
                <a:hlinkClick r:id="rId4" action="ppaction://hlinksldjump"/>
              </a:rPr>
              <a:t>非坚持</a:t>
            </a:r>
            <a:r>
              <a:rPr lang="en-US" altLang="zh-CN" smtClean="0">
                <a:hlinkClick r:id="rId4" action="ppaction://hlinksldjump"/>
              </a:rPr>
              <a:t>CSMA </a:t>
            </a:r>
            <a:endParaRPr lang="en-US" altLang="zh-CN" smtClean="0"/>
          </a:p>
          <a:p>
            <a:pPr eaLnBrk="1" hangingPunct="1"/>
            <a:endParaRPr lang="en-US" altLang="zh-CN" smtClean="0"/>
          </a:p>
          <a:p>
            <a:pPr eaLnBrk="1" hangingPunct="1"/>
            <a:r>
              <a:rPr lang="en-US" altLang="zh-CN" smtClean="0">
                <a:hlinkClick r:id="rId5" action="ppaction://hlinksldjump"/>
              </a:rPr>
              <a:t>p-</a:t>
            </a:r>
            <a:r>
              <a:rPr lang="zh-CN" altLang="en-US" smtClean="0">
                <a:hlinkClick r:id="rId5" action="ppaction://hlinksldjump"/>
              </a:rPr>
              <a:t>坚持</a:t>
            </a:r>
            <a:r>
              <a:rPr lang="en-US" altLang="zh-CN" smtClean="0">
                <a:hlinkClick r:id="rId5" action="ppaction://hlinksldjump"/>
              </a:rPr>
              <a:t>CSMA </a:t>
            </a:r>
            <a:endParaRPr lang="zh-CN" altLang="en-US" smtClean="0"/>
          </a:p>
        </p:txBody>
      </p:sp>
      <p:sp>
        <p:nvSpPr>
          <p:cNvPr id="2355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0"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网桥标准</a:t>
            </a:r>
          </a:p>
        </p:txBody>
      </p:sp>
      <p:sp>
        <p:nvSpPr>
          <p:cNvPr id="203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3780" name="内容占位符 1"/>
          <p:cNvSpPr>
            <a:spLocks noGrp="1"/>
          </p:cNvSpPr>
          <p:nvPr>
            <p:ph idx="1"/>
          </p:nvPr>
        </p:nvSpPr>
        <p:spPr>
          <a:xfrm>
            <a:off x="2916238" y="2781300"/>
            <a:ext cx="3330575" cy="2160588"/>
          </a:xfrm>
        </p:spPr>
        <p:txBody>
          <a:bodyPr/>
          <a:lstStyle/>
          <a:p>
            <a:r>
              <a:rPr lang="zh-CN" altLang="en-US" smtClean="0">
                <a:hlinkClick r:id="rId8" action="ppaction://hlinksldjump"/>
              </a:rPr>
              <a:t>透明网桥</a:t>
            </a:r>
            <a:endParaRPr lang="zh-CN" altLang="en-US" smtClean="0"/>
          </a:p>
          <a:p>
            <a:endParaRPr lang="zh-CN" altLang="en-US" smtClean="0"/>
          </a:p>
          <a:p>
            <a:r>
              <a:rPr lang="zh-CN" altLang="en-US" smtClean="0">
                <a:hlinkClick r:id="rId9" action="ppaction://hlinksldjump"/>
              </a:rPr>
              <a:t>源选路网桥</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透明</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(transparent bridge)</a:t>
            </a:r>
            <a:endParaRPr lang="zh-CN" altLang="en-US" sz="2800" b="1" dirty="0" smtClean="0"/>
          </a:p>
        </p:txBody>
      </p:sp>
      <p:sp>
        <p:nvSpPr>
          <p:cNvPr id="204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48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05" name="内容占位符 1"/>
          <p:cNvSpPr>
            <a:spLocks noGrp="1"/>
          </p:cNvSpPr>
          <p:nvPr>
            <p:ph idx="1"/>
          </p:nvPr>
        </p:nvSpPr>
        <p:spPr/>
        <p:txBody>
          <a:bodyPr/>
          <a:lstStyle/>
          <a:p>
            <a:pPr marL="0" indent="0">
              <a:lnSpc>
                <a:spcPct val="150000"/>
              </a:lnSpc>
              <a:buFont typeface="Wingdings" pitchFamily="2" charset="2"/>
              <a:buNone/>
            </a:pPr>
            <a:r>
              <a:rPr lang="zh-CN" altLang="en-US" smtClean="0"/>
              <a:t>       目前使用得最多的网桥是</a:t>
            </a:r>
            <a:r>
              <a:rPr lang="zh-CN" altLang="en-US" smtClean="0">
                <a:solidFill>
                  <a:srgbClr val="FF0000"/>
                </a:solidFill>
              </a:rPr>
              <a:t>透明网桥</a:t>
            </a:r>
            <a:r>
              <a:rPr lang="zh-CN" altLang="en-US" smtClean="0"/>
              <a:t>。透明网桥是指网桥的存在对于各个</a:t>
            </a:r>
            <a:r>
              <a:rPr lang="en-US" altLang="zh-CN" smtClean="0"/>
              <a:t>LAN</a:t>
            </a:r>
            <a:r>
              <a:rPr lang="zh-CN" altLang="en-US" smtClean="0"/>
              <a:t>上的主机是透明的（即：由网桥来决定路由选择，而</a:t>
            </a:r>
            <a:r>
              <a:rPr lang="en-US" altLang="zh-CN" smtClean="0"/>
              <a:t>LAN</a:t>
            </a:r>
            <a:r>
              <a:rPr lang="zh-CN" altLang="en-US" smtClean="0"/>
              <a:t>上的主机不管路由选择）。透明网桥是一种</a:t>
            </a:r>
            <a:r>
              <a:rPr lang="zh-CN" altLang="en-US" smtClean="0">
                <a:solidFill>
                  <a:srgbClr val="0000FF"/>
                </a:solidFill>
              </a:rPr>
              <a:t>即插即用</a:t>
            </a:r>
            <a:r>
              <a:rPr lang="zh-CN" altLang="en-US" smtClean="0"/>
              <a:t>设备，其标准是 </a:t>
            </a:r>
            <a:r>
              <a:rPr lang="en-US" altLang="zh-CN" smtClean="0">
                <a:solidFill>
                  <a:srgbClr val="0000FF"/>
                </a:solidFill>
              </a:rPr>
              <a:t>IEEE 802.1D</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内部结构</a:t>
            </a:r>
            <a:endParaRPr lang="zh-CN" altLang="en-US" sz="2800" b="1" dirty="0" smtClean="0"/>
          </a:p>
        </p:txBody>
      </p:sp>
      <p:sp>
        <p:nvSpPr>
          <p:cNvPr id="205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58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6" name="Freeform 82"/>
          <p:cNvSpPr>
            <a:spLocks/>
          </p:cNvSpPr>
          <p:nvPr/>
        </p:nvSpPr>
        <p:spPr bwMode="auto">
          <a:xfrm>
            <a:off x="2911475" y="1768475"/>
            <a:ext cx="1414463" cy="3217863"/>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 name="connsiteX0" fmla="*/ 0 w 10000"/>
              <a:gd name="connsiteY0" fmla="*/ 1000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10000 h 10292"/>
              <a:gd name="connsiteX0" fmla="*/ 0 w 10000"/>
              <a:gd name="connsiteY0" fmla="*/ 966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826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614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165"/>
              <a:gd name="connsiteX1" fmla="*/ 0 w 10000"/>
              <a:gd name="connsiteY1" fmla="*/ 7614 h 10165"/>
              <a:gd name="connsiteX2" fmla="*/ 10000 w 10000"/>
              <a:gd name="connsiteY2" fmla="*/ 0 h 10165"/>
              <a:gd name="connsiteX3" fmla="*/ 9905 w 10000"/>
              <a:gd name="connsiteY3" fmla="*/ 10165 h 10165"/>
              <a:gd name="connsiteX4" fmla="*/ 0 w 10000"/>
              <a:gd name="connsiteY4" fmla="*/ 9660 h 1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5">
                <a:moveTo>
                  <a:pt x="0" y="9660"/>
                </a:moveTo>
                <a:lnTo>
                  <a:pt x="0" y="7614"/>
                </a:lnTo>
                <a:lnTo>
                  <a:pt x="10000" y="0"/>
                </a:lnTo>
                <a:cubicBezTo>
                  <a:pt x="9968" y="3431"/>
                  <a:pt x="9937" y="6734"/>
                  <a:pt x="9905" y="10165"/>
                </a:cubicBezTo>
                <a:lnTo>
                  <a:pt x="0" y="9660"/>
                </a:lnTo>
                <a:close/>
              </a:path>
            </a:pathLst>
          </a:custGeom>
          <a:gradFill flip="none" rotWithShape="1">
            <a:gsLst>
              <a:gs pos="0">
                <a:srgbClr val="FFFFCC">
                  <a:gamma/>
                  <a:shade val="72941"/>
                  <a:invGamma/>
                </a:srgbClr>
              </a:gs>
              <a:gs pos="100000">
                <a:srgbClr val="FFFFCC"/>
              </a:gs>
            </a:gsLst>
            <a:lin ang="10800000" scaled="1"/>
            <a:tileRect/>
          </a:gradFill>
          <a:ln>
            <a:noFill/>
          </a:ln>
          <a:effectLst/>
        </p:spPr>
        <p:txBody>
          <a:bodyPr/>
          <a:lstStyle/>
          <a:p>
            <a:pPr>
              <a:defRPr/>
            </a:pPr>
            <a:endParaRPr lang="zh-CN" altLang="en-US" b="1">
              <a:latin typeface="+mn-lt"/>
              <a:ea typeface="+mn-ea"/>
            </a:endParaRPr>
          </a:p>
        </p:txBody>
      </p:sp>
      <p:sp>
        <p:nvSpPr>
          <p:cNvPr id="7" name="Rectangle 3"/>
          <p:cNvSpPr>
            <a:spLocks noChangeArrowheads="1"/>
          </p:cNvSpPr>
          <p:nvPr/>
        </p:nvSpPr>
        <p:spPr bwMode="auto">
          <a:xfrm>
            <a:off x="0" y="2905125"/>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latin typeface="+mn-lt"/>
              <a:ea typeface="+mn-ea"/>
            </a:endParaRPr>
          </a:p>
        </p:txBody>
      </p:sp>
      <p:sp>
        <p:nvSpPr>
          <p:cNvPr id="8" name="Line 6"/>
          <p:cNvSpPr>
            <a:spLocks noChangeShapeType="1"/>
          </p:cNvSpPr>
          <p:nvPr/>
        </p:nvSpPr>
        <p:spPr bwMode="auto">
          <a:xfrm flipH="1">
            <a:off x="2700338" y="4899025"/>
            <a:ext cx="12700"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7"/>
          <p:cNvSpPr>
            <a:spLocks noChangeShapeType="1"/>
          </p:cNvSpPr>
          <p:nvPr/>
        </p:nvSpPr>
        <p:spPr bwMode="auto">
          <a:xfrm flipH="1">
            <a:off x="1790700" y="4873625"/>
            <a:ext cx="6350" cy="7064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8"/>
          <p:cNvSpPr>
            <a:spLocks noChangeArrowheads="1"/>
          </p:cNvSpPr>
          <p:nvPr/>
        </p:nvSpPr>
        <p:spPr bwMode="auto">
          <a:xfrm>
            <a:off x="4318000" y="1768475"/>
            <a:ext cx="4575175" cy="3208338"/>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p>
            <a:pPr algn="ctr" defTabSz="762000" eaLnBrk="0" hangingPunct="0">
              <a:defRPr/>
            </a:pPr>
            <a:endParaRPr lang="zh-CN" altLang="zh-CN" sz="1800" b="1">
              <a:latin typeface="+mn-lt"/>
              <a:ea typeface="+mn-ea"/>
            </a:endParaRPr>
          </a:p>
        </p:txBody>
      </p:sp>
      <p:sp>
        <p:nvSpPr>
          <p:cNvPr id="11" name="Rectangle 9"/>
          <p:cNvSpPr>
            <a:spLocks noChangeArrowheads="1"/>
          </p:cNvSpPr>
          <p:nvPr/>
        </p:nvSpPr>
        <p:spPr bwMode="auto">
          <a:xfrm>
            <a:off x="6076950" y="2159000"/>
            <a:ext cx="712788" cy="522288"/>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2" name="Rectangle 10"/>
          <p:cNvSpPr>
            <a:spLocks noChangeArrowheads="1"/>
          </p:cNvSpPr>
          <p:nvPr/>
        </p:nvSpPr>
        <p:spPr bwMode="auto">
          <a:xfrm>
            <a:off x="6113463" y="22161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站表</a:t>
            </a:r>
          </a:p>
        </p:txBody>
      </p:sp>
      <p:sp>
        <p:nvSpPr>
          <p:cNvPr id="13" name="Line 11"/>
          <p:cNvSpPr>
            <a:spLocks noChangeShapeType="1"/>
          </p:cNvSpPr>
          <p:nvPr/>
        </p:nvSpPr>
        <p:spPr bwMode="auto">
          <a:xfrm flipV="1">
            <a:off x="6770688" y="1949450"/>
            <a:ext cx="693737" cy="23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Line 12"/>
          <p:cNvSpPr>
            <a:spLocks noChangeShapeType="1"/>
          </p:cNvSpPr>
          <p:nvPr/>
        </p:nvSpPr>
        <p:spPr bwMode="auto">
          <a:xfrm>
            <a:off x="6791325" y="2668588"/>
            <a:ext cx="682625" cy="150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3"/>
          <p:cNvSpPr>
            <a:spLocks noChangeArrowheads="1"/>
          </p:cNvSpPr>
          <p:nvPr/>
        </p:nvSpPr>
        <p:spPr bwMode="auto">
          <a:xfrm>
            <a:off x="4497388" y="3230563"/>
            <a:ext cx="2411412" cy="71278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6" name="Rectangle 14"/>
          <p:cNvSpPr>
            <a:spLocks noChangeArrowheads="1"/>
          </p:cNvSpPr>
          <p:nvPr/>
        </p:nvSpPr>
        <p:spPr bwMode="auto">
          <a:xfrm>
            <a:off x="4468813" y="3284538"/>
            <a:ext cx="1106487"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接口管理</a:t>
            </a:r>
          </a:p>
          <a:p>
            <a:pPr defTabSz="762000" eaLnBrk="0" hangingPunct="0">
              <a:defRPr/>
            </a:pPr>
            <a:r>
              <a:rPr lang="zh-CN" altLang="en-US" sz="1800" b="1">
                <a:latin typeface="+mn-lt"/>
                <a:ea typeface="+mn-ea"/>
              </a:rPr>
              <a:t>    软件</a:t>
            </a:r>
          </a:p>
        </p:txBody>
      </p:sp>
      <p:sp>
        <p:nvSpPr>
          <p:cNvPr id="17" name="Rectangle 15"/>
          <p:cNvSpPr>
            <a:spLocks noChangeArrowheads="1"/>
          </p:cNvSpPr>
          <p:nvPr/>
        </p:nvSpPr>
        <p:spPr bwMode="auto">
          <a:xfrm>
            <a:off x="5895975" y="3279775"/>
            <a:ext cx="1106488"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网桥协议</a:t>
            </a:r>
          </a:p>
          <a:p>
            <a:pPr defTabSz="762000" eaLnBrk="0" hangingPunct="0">
              <a:defRPr/>
            </a:pPr>
            <a:r>
              <a:rPr lang="zh-CN" altLang="en-US" sz="1800" b="1">
                <a:latin typeface="+mn-lt"/>
                <a:ea typeface="+mn-ea"/>
              </a:rPr>
              <a:t>    实体</a:t>
            </a:r>
          </a:p>
        </p:txBody>
      </p:sp>
      <p:sp>
        <p:nvSpPr>
          <p:cNvPr id="18" name="Line 16"/>
          <p:cNvSpPr>
            <a:spLocks noChangeShapeType="1"/>
          </p:cNvSpPr>
          <p:nvPr/>
        </p:nvSpPr>
        <p:spPr bwMode="auto">
          <a:xfrm>
            <a:off x="5514975" y="3414713"/>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Line 17"/>
          <p:cNvSpPr>
            <a:spLocks noChangeShapeType="1"/>
          </p:cNvSpPr>
          <p:nvPr/>
        </p:nvSpPr>
        <p:spPr bwMode="auto">
          <a:xfrm flipH="1">
            <a:off x="5476875" y="3592513"/>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8"/>
          <p:cNvSpPr>
            <a:spLocks noChangeShapeType="1"/>
          </p:cNvSpPr>
          <p:nvPr/>
        </p:nvSpPr>
        <p:spPr bwMode="auto">
          <a:xfrm>
            <a:off x="5778500" y="3214688"/>
            <a:ext cx="0" cy="72866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19"/>
          <p:cNvSpPr>
            <a:spLocks noChangeShapeType="1"/>
          </p:cNvSpPr>
          <p:nvPr/>
        </p:nvSpPr>
        <p:spPr bwMode="auto">
          <a:xfrm>
            <a:off x="6399213" y="2689225"/>
            <a:ext cx="0" cy="54610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2" name="Rectangle 20"/>
          <p:cNvSpPr>
            <a:spLocks noChangeArrowheads="1"/>
          </p:cNvSpPr>
          <p:nvPr/>
        </p:nvSpPr>
        <p:spPr bwMode="auto">
          <a:xfrm>
            <a:off x="6003925" y="4330700"/>
            <a:ext cx="725488" cy="407988"/>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defRPr/>
            </a:pPr>
            <a:r>
              <a:rPr lang="zh-CN" altLang="en-US" b="1">
                <a:latin typeface="+mn-lt"/>
                <a:ea typeface="+mn-ea"/>
              </a:rPr>
              <a:t>缓存</a:t>
            </a:r>
          </a:p>
        </p:txBody>
      </p:sp>
      <p:sp>
        <p:nvSpPr>
          <p:cNvPr id="23" name="Rectangle 21"/>
          <p:cNvSpPr>
            <a:spLocks noChangeArrowheads="1"/>
          </p:cNvSpPr>
          <p:nvPr/>
        </p:nvSpPr>
        <p:spPr bwMode="auto">
          <a:xfrm>
            <a:off x="4414838" y="4330700"/>
            <a:ext cx="836612"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1</a:t>
            </a:r>
          </a:p>
        </p:txBody>
      </p:sp>
      <p:sp>
        <p:nvSpPr>
          <p:cNvPr id="24" name="Rectangle 22"/>
          <p:cNvSpPr>
            <a:spLocks noChangeArrowheads="1"/>
          </p:cNvSpPr>
          <p:nvPr/>
        </p:nvSpPr>
        <p:spPr bwMode="auto">
          <a:xfrm>
            <a:off x="7483475" y="4330700"/>
            <a:ext cx="835025"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2</a:t>
            </a:r>
          </a:p>
        </p:txBody>
      </p:sp>
      <p:sp>
        <p:nvSpPr>
          <p:cNvPr id="25" name="Line 23"/>
          <p:cNvSpPr>
            <a:spLocks noChangeShapeType="1"/>
          </p:cNvSpPr>
          <p:nvPr/>
        </p:nvSpPr>
        <p:spPr bwMode="auto">
          <a:xfrm>
            <a:off x="6372225" y="3930650"/>
            <a:ext cx="0" cy="4127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6" name="Line 25"/>
          <p:cNvSpPr>
            <a:spLocks noChangeShapeType="1"/>
          </p:cNvSpPr>
          <p:nvPr/>
        </p:nvSpPr>
        <p:spPr bwMode="auto">
          <a:xfrm>
            <a:off x="4824413" y="4738688"/>
            <a:ext cx="0" cy="70643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7" name="Line 26"/>
          <p:cNvSpPr>
            <a:spLocks noChangeShapeType="1"/>
          </p:cNvSpPr>
          <p:nvPr/>
        </p:nvSpPr>
        <p:spPr bwMode="auto">
          <a:xfrm>
            <a:off x="7964488" y="4738688"/>
            <a:ext cx="0" cy="68738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8" name="Line 27"/>
          <p:cNvSpPr>
            <a:spLocks noChangeShapeType="1"/>
          </p:cNvSpPr>
          <p:nvPr/>
        </p:nvSpPr>
        <p:spPr bwMode="auto">
          <a:xfrm>
            <a:off x="11033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Line 28"/>
          <p:cNvSpPr>
            <a:spLocks noChangeShapeType="1"/>
          </p:cNvSpPr>
          <p:nvPr/>
        </p:nvSpPr>
        <p:spPr bwMode="auto">
          <a:xfrm>
            <a:off x="16875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1" name="Line 30"/>
          <p:cNvSpPr>
            <a:spLocks noChangeShapeType="1"/>
          </p:cNvSpPr>
          <p:nvPr/>
        </p:nvSpPr>
        <p:spPr bwMode="auto">
          <a:xfrm flipV="1">
            <a:off x="93663" y="557530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2" name="Rectangle 31"/>
          <p:cNvSpPr>
            <a:spLocks noChangeArrowheads="1"/>
          </p:cNvSpPr>
          <p:nvPr/>
        </p:nvSpPr>
        <p:spPr bwMode="auto">
          <a:xfrm>
            <a:off x="1884363" y="5503863"/>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3" name="Line 32"/>
          <p:cNvSpPr>
            <a:spLocks noChangeShapeType="1"/>
          </p:cNvSpPr>
          <p:nvPr/>
        </p:nvSpPr>
        <p:spPr bwMode="auto">
          <a:xfrm>
            <a:off x="469900" y="5578475"/>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4" name="Rectangle 33"/>
          <p:cNvSpPr>
            <a:spLocks noChangeArrowheads="1"/>
          </p:cNvSpPr>
          <p:nvPr/>
        </p:nvSpPr>
        <p:spPr bwMode="auto">
          <a:xfrm>
            <a:off x="7620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35" name="Rectangle 34"/>
          <p:cNvSpPr>
            <a:spLocks noChangeArrowheads="1"/>
          </p:cNvSpPr>
          <p:nvPr/>
        </p:nvSpPr>
        <p:spPr bwMode="auto">
          <a:xfrm>
            <a:off x="67945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36" name="Rectangle 35"/>
          <p:cNvSpPr>
            <a:spLocks noChangeArrowheads="1"/>
          </p:cNvSpPr>
          <p:nvPr/>
        </p:nvSpPr>
        <p:spPr bwMode="auto">
          <a:xfrm>
            <a:off x="1281113"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p>
        </p:txBody>
      </p:sp>
      <p:sp>
        <p:nvSpPr>
          <p:cNvPr id="37" name="Rectangle 37"/>
          <p:cNvSpPr>
            <a:spLocks noChangeArrowheads="1"/>
          </p:cNvSpPr>
          <p:nvPr/>
        </p:nvSpPr>
        <p:spPr bwMode="auto">
          <a:xfrm>
            <a:off x="935038" y="4875213"/>
            <a:ext cx="801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1</a:t>
            </a:r>
          </a:p>
        </p:txBody>
      </p:sp>
      <p:sp>
        <p:nvSpPr>
          <p:cNvPr id="38" name="Rectangle 38"/>
          <p:cNvSpPr>
            <a:spLocks noChangeArrowheads="1"/>
          </p:cNvSpPr>
          <p:nvPr/>
        </p:nvSpPr>
        <p:spPr bwMode="auto">
          <a:xfrm>
            <a:off x="7464425" y="1935163"/>
            <a:ext cx="1314450" cy="2227262"/>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39" name="Rectangle 39"/>
          <p:cNvSpPr>
            <a:spLocks noChangeArrowheads="1"/>
          </p:cNvSpPr>
          <p:nvPr/>
        </p:nvSpPr>
        <p:spPr bwMode="auto">
          <a:xfrm>
            <a:off x="8340725" y="222726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0" name="Rectangle 40"/>
          <p:cNvSpPr>
            <a:spLocks noChangeArrowheads="1"/>
          </p:cNvSpPr>
          <p:nvPr/>
        </p:nvSpPr>
        <p:spPr bwMode="auto">
          <a:xfrm>
            <a:off x="8340725" y="2554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p>
        </p:txBody>
      </p:sp>
      <p:sp>
        <p:nvSpPr>
          <p:cNvPr id="41" name="Rectangle 41"/>
          <p:cNvSpPr>
            <a:spLocks noChangeArrowheads="1"/>
          </p:cNvSpPr>
          <p:nvPr/>
        </p:nvSpPr>
        <p:spPr bwMode="auto">
          <a:xfrm>
            <a:off x="8340725" y="28892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2" name="Rectangle 42"/>
          <p:cNvSpPr>
            <a:spLocks noChangeArrowheads="1"/>
          </p:cNvSpPr>
          <p:nvPr/>
        </p:nvSpPr>
        <p:spPr bwMode="auto">
          <a:xfrm>
            <a:off x="8340725" y="3190875"/>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p>
        </p:txBody>
      </p:sp>
      <p:sp>
        <p:nvSpPr>
          <p:cNvPr id="43" name="Rectangle 43"/>
          <p:cNvSpPr>
            <a:spLocks noChangeArrowheads="1"/>
          </p:cNvSpPr>
          <p:nvPr/>
        </p:nvSpPr>
        <p:spPr bwMode="auto">
          <a:xfrm>
            <a:off x="7664450" y="22304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44" name="Rectangle 44"/>
          <p:cNvSpPr>
            <a:spLocks noChangeArrowheads="1"/>
          </p:cNvSpPr>
          <p:nvPr/>
        </p:nvSpPr>
        <p:spPr bwMode="auto">
          <a:xfrm>
            <a:off x="7664450" y="2873375"/>
            <a:ext cx="346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C</a:t>
            </a:r>
          </a:p>
        </p:txBody>
      </p:sp>
      <p:sp>
        <p:nvSpPr>
          <p:cNvPr id="45" name="Rectangle 45"/>
          <p:cNvSpPr>
            <a:spLocks noChangeArrowheads="1"/>
          </p:cNvSpPr>
          <p:nvPr/>
        </p:nvSpPr>
        <p:spPr bwMode="auto">
          <a:xfrm>
            <a:off x="7664450" y="350202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46" name="Rectangle 46"/>
          <p:cNvSpPr>
            <a:spLocks noChangeArrowheads="1"/>
          </p:cNvSpPr>
          <p:nvPr/>
        </p:nvSpPr>
        <p:spPr bwMode="auto">
          <a:xfrm>
            <a:off x="8340725" y="349091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47" name="Rectangle 47"/>
          <p:cNvSpPr>
            <a:spLocks noChangeArrowheads="1"/>
          </p:cNvSpPr>
          <p:nvPr/>
        </p:nvSpPr>
        <p:spPr bwMode="auto">
          <a:xfrm>
            <a:off x="7664450" y="2551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48" name="Rectangle 48"/>
          <p:cNvSpPr>
            <a:spLocks noChangeArrowheads="1"/>
          </p:cNvSpPr>
          <p:nvPr/>
        </p:nvSpPr>
        <p:spPr bwMode="auto">
          <a:xfrm>
            <a:off x="7664450" y="3186113"/>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49" name="Rectangle 49"/>
          <p:cNvSpPr>
            <a:spLocks noChangeArrowheads="1"/>
          </p:cNvSpPr>
          <p:nvPr/>
        </p:nvSpPr>
        <p:spPr bwMode="auto">
          <a:xfrm>
            <a:off x="7662863" y="3792538"/>
            <a:ext cx="4810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F</a:t>
            </a:r>
          </a:p>
        </p:txBody>
      </p:sp>
      <p:sp>
        <p:nvSpPr>
          <p:cNvPr id="50" name="Rectangle 50"/>
          <p:cNvSpPr>
            <a:spLocks noChangeArrowheads="1"/>
          </p:cNvSpPr>
          <p:nvPr/>
        </p:nvSpPr>
        <p:spPr bwMode="auto">
          <a:xfrm>
            <a:off x="8340725" y="3806825"/>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51" name="Rectangle 51"/>
          <p:cNvSpPr>
            <a:spLocks noChangeArrowheads="1"/>
          </p:cNvSpPr>
          <p:nvPr/>
        </p:nvSpPr>
        <p:spPr bwMode="auto">
          <a:xfrm>
            <a:off x="7435850" y="1906588"/>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站地址</a:t>
            </a:r>
          </a:p>
        </p:txBody>
      </p:sp>
      <p:sp>
        <p:nvSpPr>
          <p:cNvPr id="52" name="Rectangle 52"/>
          <p:cNvSpPr>
            <a:spLocks noChangeArrowheads="1"/>
          </p:cNvSpPr>
          <p:nvPr/>
        </p:nvSpPr>
        <p:spPr bwMode="auto">
          <a:xfrm>
            <a:off x="8189913" y="19113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p>
        </p:txBody>
      </p:sp>
      <p:sp>
        <p:nvSpPr>
          <p:cNvPr id="53" name="Line 53"/>
          <p:cNvSpPr>
            <a:spLocks noChangeShapeType="1"/>
          </p:cNvSpPr>
          <p:nvPr/>
        </p:nvSpPr>
        <p:spPr bwMode="auto">
          <a:xfrm>
            <a:off x="7464425" y="256857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4" name="Line 54"/>
          <p:cNvSpPr>
            <a:spLocks noChangeShapeType="1"/>
          </p:cNvSpPr>
          <p:nvPr/>
        </p:nvSpPr>
        <p:spPr bwMode="auto">
          <a:xfrm>
            <a:off x="8228013" y="1935163"/>
            <a:ext cx="0" cy="2217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5" name="Line 55"/>
          <p:cNvSpPr>
            <a:spLocks noChangeShapeType="1"/>
          </p:cNvSpPr>
          <p:nvPr/>
        </p:nvSpPr>
        <p:spPr bwMode="auto">
          <a:xfrm>
            <a:off x="7464425" y="2886075"/>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Line 56"/>
          <p:cNvSpPr>
            <a:spLocks noChangeShapeType="1"/>
          </p:cNvSpPr>
          <p:nvPr/>
        </p:nvSpPr>
        <p:spPr bwMode="auto">
          <a:xfrm>
            <a:off x="7464425" y="3201988"/>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Line 57"/>
          <p:cNvSpPr>
            <a:spLocks noChangeShapeType="1"/>
          </p:cNvSpPr>
          <p:nvPr/>
        </p:nvSpPr>
        <p:spPr bwMode="auto">
          <a:xfrm>
            <a:off x="7464425" y="3519488"/>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Line 58"/>
          <p:cNvSpPr>
            <a:spLocks noChangeShapeType="1"/>
          </p:cNvSpPr>
          <p:nvPr/>
        </p:nvSpPr>
        <p:spPr bwMode="auto">
          <a:xfrm>
            <a:off x="7464425" y="3835400"/>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Line 59"/>
          <p:cNvSpPr>
            <a:spLocks noChangeShapeType="1"/>
          </p:cNvSpPr>
          <p:nvPr/>
        </p:nvSpPr>
        <p:spPr bwMode="auto">
          <a:xfrm>
            <a:off x="7464425" y="2252663"/>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0" name="Rectangle 60"/>
          <p:cNvSpPr>
            <a:spLocks noChangeArrowheads="1"/>
          </p:cNvSpPr>
          <p:nvPr/>
        </p:nvSpPr>
        <p:spPr bwMode="auto">
          <a:xfrm>
            <a:off x="4394200" y="1809750"/>
            <a:ext cx="7985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2400" b="1">
                <a:latin typeface="+mn-lt"/>
                <a:ea typeface="+mn-ea"/>
              </a:rPr>
              <a:t>网桥</a:t>
            </a:r>
          </a:p>
        </p:txBody>
      </p:sp>
      <p:pic>
        <p:nvPicPr>
          <p:cNvPr id="205883"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075" y="5926138"/>
            <a:ext cx="50641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4"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088" y="5926138"/>
            <a:ext cx="506412"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5"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2875" y="5924550"/>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Line 64"/>
          <p:cNvSpPr>
            <a:spLocks noChangeShapeType="1"/>
          </p:cNvSpPr>
          <p:nvPr/>
        </p:nvSpPr>
        <p:spPr bwMode="auto">
          <a:xfrm flipV="1">
            <a:off x="5251450" y="4540250"/>
            <a:ext cx="752475" cy="1588"/>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5" name="Line 65"/>
          <p:cNvSpPr>
            <a:spLocks noChangeShapeType="1"/>
          </p:cNvSpPr>
          <p:nvPr/>
        </p:nvSpPr>
        <p:spPr bwMode="auto">
          <a:xfrm flipV="1">
            <a:off x="6757988" y="4545013"/>
            <a:ext cx="711200" cy="63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6" name="Rectangle 66"/>
          <p:cNvSpPr>
            <a:spLocks noChangeArrowheads="1"/>
          </p:cNvSpPr>
          <p:nvPr/>
        </p:nvSpPr>
        <p:spPr bwMode="auto">
          <a:xfrm>
            <a:off x="1960563" y="39052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p>
        </p:txBody>
      </p:sp>
      <p:pic>
        <p:nvPicPr>
          <p:cNvPr id="205889" name="Picture 6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938" y="4062413"/>
            <a:ext cx="12811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Line 68"/>
          <p:cNvSpPr>
            <a:spLocks noChangeShapeType="1"/>
          </p:cNvSpPr>
          <p:nvPr/>
        </p:nvSpPr>
        <p:spPr bwMode="auto">
          <a:xfrm>
            <a:off x="35433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9" name="Line 69"/>
          <p:cNvSpPr>
            <a:spLocks noChangeShapeType="1"/>
          </p:cNvSpPr>
          <p:nvPr/>
        </p:nvSpPr>
        <p:spPr bwMode="auto">
          <a:xfrm>
            <a:off x="41275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Line 71"/>
          <p:cNvSpPr>
            <a:spLocks noChangeShapeType="1"/>
          </p:cNvSpPr>
          <p:nvPr/>
        </p:nvSpPr>
        <p:spPr bwMode="auto">
          <a:xfrm flipV="1">
            <a:off x="2535238" y="555625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2" name="Rectangle 72"/>
          <p:cNvSpPr>
            <a:spLocks noChangeArrowheads="1"/>
          </p:cNvSpPr>
          <p:nvPr/>
        </p:nvSpPr>
        <p:spPr bwMode="auto">
          <a:xfrm>
            <a:off x="4325938" y="5486400"/>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3" name="Line 73"/>
          <p:cNvSpPr>
            <a:spLocks noChangeShapeType="1"/>
          </p:cNvSpPr>
          <p:nvPr/>
        </p:nvSpPr>
        <p:spPr bwMode="auto">
          <a:xfrm>
            <a:off x="2911475" y="5559425"/>
            <a:ext cx="0" cy="512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4" name="Rectangle 74"/>
          <p:cNvSpPr>
            <a:spLocks noChangeArrowheads="1"/>
          </p:cNvSpPr>
          <p:nvPr/>
        </p:nvSpPr>
        <p:spPr bwMode="auto">
          <a:xfrm>
            <a:off x="2517775" y="55895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75" name="Rectangle 75"/>
          <p:cNvSpPr>
            <a:spLocks noChangeArrowheads="1"/>
          </p:cNvSpPr>
          <p:nvPr/>
        </p:nvSpPr>
        <p:spPr bwMode="auto">
          <a:xfrm>
            <a:off x="3119438" y="55895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76" name="Rectangle 76"/>
          <p:cNvSpPr>
            <a:spLocks noChangeArrowheads="1"/>
          </p:cNvSpPr>
          <p:nvPr/>
        </p:nvSpPr>
        <p:spPr bwMode="auto">
          <a:xfrm>
            <a:off x="3724275" y="55895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p>
        </p:txBody>
      </p:sp>
      <p:pic>
        <p:nvPicPr>
          <p:cNvPr id="205898" name="Picture 7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650" y="5908675"/>
            <a:ext cx="50641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99" name="Picture 7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7075" y="5908675"/>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00" name="Picture 7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4450" y="5907088"/>
            <a:ext cx="508000"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Rectangle 84"/>
          <p:cNvSpPr>
            <a:spLocks noChangeArrowheads="1"/>
          </p:cNvSpPr>
          <p:nvPr/>
        </p:nvSpPr>
        <p:spPr bwMode="auto">
          <a:xfrm>
            <a:off x="4881563" y="5013325"/>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1</a:t>
            </a:r>
          </a:p>
        </p:txBody>
      </p:sp>
      <p:sp>
        <p:nvSpPr>
          <p:cNvPr id="81" name="Rectangle 85"/>
          <p:cNvSpPr>
            <a:spLocks noChangeArrowheads="1"/>
          </p:cNvSpPr>
          <p:nvPr/>
        </p:nvSpPr>
        <p:spPr bwMode="auto">
          <a:xfrm>
            <a:off x="7127875" y="5013325"/>
            <a:ext cx="836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2</a:t>
            </a:r>
          </a:p>
        </p:txBody>
      </p:sp>
      <p:sp>
        <p:nvSpPr>
          <p:cNvPr id="82" name="Rectangle 88"/>
          <p:cNvSpPr>
            <a:spLocks noChangeArrowheads="1"/>
          </p:cNvSpPr>
          <p:nvPr/>
        </p:nvSpPr>
        <p:spPr bwMode="auto">
          <a:xfrm>
            <a:off x="2698750" y="4870450"/>
            <a:ext cx="801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2</a:t>
            </a:r>
          </a:p>
        </p:txBody>
      </p:sp>
      <p:sp>
        <p:nvSpPr>
          <p:cNvPr id="70" name="Rectangle 70"/>
          <p:cNvSpPr>
            <a:spLocks noChangeArrowheads="1"/>
          </p:cNvSpPr>
          <p:nvPr/>
        </p:nvSpPr>
        <p:spPr bwMode="auto">
          <a:xfrm>
            <a:off x="2487613" y="5502275"/>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0" name="Rectangle 29"/>
          <p:cNvSpPr>
            <a:spLocks noChangeArrowheads="1"/>
          </p:cNvSpPr>
          <p:nvPr/>
        </p:nvSpPr>
        <p:spPr bwMode="auto">
          <a:xfrm>
            <a:off x="46038" y="5521325"/>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站表结构</a:t>
            </a:r>
            <a:endParaRPr lang="zh-CN" altLang="en-US" sz="2800" b="1" dirty="0" smtClean="0"/>
          </a:p>
        </p:txBody>
      </p:sp>
      <p:sp>
        <p:nvSpPr>
          <p:cNvPr id="206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68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06853" name="内容占位符 1"/>
          <p:cNvSpPr>
            <a:spLocks noGrp="1"/>
          </p:cNvSpPr>
          <p:nvPr>
            <p:ph idx="1"/>
          </p:nvPr>
        </p:nvSpPr>
        <p:spPr>
          <a:xfrm>
            <a:off x="809625" y="4941888"/>
            <a:ext cx="7958138" cy="1295400"/>
          </a:xfrm>
        </p:spPr>
        <p:txBody>
          <a:bodyPr/>
          <a:lstStyle/>
          <a:p>
            <a:r>
              <a:rPr lang="zh-CN" altLang="en-US" sz="2400" smtClean="0"/>
              <a:t>初始为空，采用</a:t>
            </a:r>
            <a:r>
              <a:rPr lang="zh-CN" altLang="en-US" sz="2400" smtClean="0">
                <a:solidFill>
                  <a:srgbClr val="FF0000"/>
                </a:solidFill>
              </a:rPr>
              <a:t>逆向学习法</a:t>
            </a:r>
            <a:r>
              <a:rPr lang="zh-CN" altLang="en-US" sz="2400" smtClean="0"/>
              <a:t>，获得网络路径；</a:t>
            </a:r>
          </a:p>
          <a:p>
            <a:r>
              <a:rPr lang="zh-CN" altLang="en-US" sz="2400" smtClean="0"/>
              <a:t>为适应拓扑结构的变化，站表每一项都记录最近被更新的时间，并定时扫描以清除超时项。</a:t>
            </a:r>
          </a:p>
        </p:txBody>
      </p:sp>
      <p:graphicFrame>
        <p:nvGraphicFramePr>
          <p:cNvPr id="6" name="Group 135"/>
          <p:cNvGraphicFramePr>
            <a:graphicFrameLocks noGrp="1"/>
          </p:cNvGraphicFramePr>
          <p:nvPr/>
        </p:nvGraphicFramePr>
        <p:xfrm>
          <a:off x="684213" y="1811338"/>
          <a:ext cx="8135937" cy="2841626"/>
        </p:xfrm>
        <a:graphic>
          <a:graphicData uri="http://schemas.openxmlformats.org/drawingml/2006/table">
            <a:tbl>
              <a:tblPr/>
              <a:tblGrid>
                <a:gridCol w="3024187"/>
                <a:gridCol w="2400300"/>
                <a:gridCol w="2711450"/>
              </a:tblGrid>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目的</a:t>
                      </a:r>
                      <a:r>
                        <a:rPr kumimoji="1" lang="en-US" altLang="zh-CN"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MAC</a:t>
                      </a: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地址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端口号</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时间</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00:00:C0:08:80:21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1</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9:30</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00:00:0A:00:C3:08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9:33</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15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00:00:30:04:00:01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9:25</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4481513" y="5141913"/>
            <a:ext cx="471487" cy="338137"/>
          </a:xfrm>
          <a:prstGeom prst="rect">
            <a:avLst/>
          </a:prstGeom>
          <a:noFill/>
        </p:spPr>
        <p:txBody>
          <a:bodyPr>
            <a:spAutoFit/>
          </a:bodyPr>
          <a:lstStyle/>
          <a:p>
            <a:pPr>
              <a:defRPr/>
            </a:pPr>
            <a:r>
              <a:rPr lang="zh-CN" altLang="en-US" sz="1600" b="1" dirty="0">
                <a:latin typeface="+mn-lt"/>
                <a:ea typeface="+mn-ea"/>
              </a:rPr>
              <a:t>是</a:t>
            </a:r>
          </a:p>
        </p:txBody>
      </p:sp>
      <p:cxnSp>
        <p:nvCxnSpPr>
          <p:cNvPr id="207875" name="直接连接符 27"/>
          <p:cNvCxnSpPr>
            <a:cxnSpLocks noChangeShapeType="1"/>
          </p:cNvCxnSpPr>
          <p:nvPr/>
        </p:nvCxnSpPr>
        <p:spPr bwMode="auto">
          <a:xfrm>
            <a:off x="4510088" y="36766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4494213" y="3665538"/>
            <a:ext cx="469900" cy="338137"/>
          </a:xfrm>
          <a:prstGeom prst="rect">
            <a:avLst/>
          </a:prstGeom>
          <a:noFill/>
        </p:spPr>
        <p:txBody>
          <a:bodyPr>
            <a:spAutoFit/>
          </a:bodyPr>
          <a:lstStyle/>
          <a:p>
            <a:pPr>
              <a:defRPr/>
            </a:pPr>
            <a:r>
              <a:rPr lang="zh-CN" altLang="en-US" sz="1600" b="1" dirty="0">
                <a:latin typeface="+mn-lt"/>
                <a:ea typeface="+mn-ea"/>
              </a:rPr>
              <a:t>否</a:t>
            </a:r>
          </a:p>
        </p:txBody>
      </p:sp>
      <p:sp>
        <p:nvSpPr>
          <p:cNvPr id="1034242" name="Rectangle 2"/>
          <p:cNvSpPr>
            <a:spLocks noGrp="1" noChangeArrowheads="1"/>
          </p:cNvSpPr>
          <p:nvPr>
            <p:ph type="title"/>
          </p:nvPr>
        </p:nvSpPr>
        <p:spPr/>
        <p:txBody>
          <a:bodyPr/>
          <a:lstStyle/>
          <a:p>
            <a:pPr eaLnBrk="1" hangingPunct="1">
              <a:defRPr/>
            </a:pPr>
            <a:r>
              <a:rPr lang="zh-CN" altLang="en-US" dirty="0" smtClean="0">
                <a:effectLst>
                  <a:outerShdw blurRad="38100" dist="38100" dir="2700000" algn="tl">
                    <a:srgbClr val="000000">
                      <a:alpha val="43137"/>
                    </a:srgbClr>
                  </a:outerShdw>
                </a:effectLst>
              </a:rPr>
              <a:t>工作过程</a:t>
            </a:r>
          </a:p>
        </p:txBody>
      </p:sp>
      <p:sp>
        <p:nvSpPr>
          <p:cNvPr id="20787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787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2" name="矩形 1"/>
          <p:cNvSpPr/>
          <p:nvPr/>
        </p:nvSpPr>
        <p:spPr bwMode="auto">
          <a:xfrm>
            <a:off x="3203575" y="1700213"/>
            <a:ext cx="263525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在端口</a:t>
            </a:r>
            <a:r>
              <a:rPr lang="en-US" altLang="zh-CN" sz="1600" b="1" dirty="0">
                <a:latin typeface="+mn-lt"/>
                <a:ea typeface="+mn-ea"/>
              </a:rPr>
              <a:t>x</a:t>
            </a:r>
            <a:r>
              <a:rPr lang="zh-CN" altLang="en-US" sz="1600" b="1" dirty="0">
                <a:latin typeface="+mn-lt"/>
                <a:ea typeface="+mn-ea"/>
              </a:rPr>
              <a:t>收到无差错的帧</a:t>
            </a:r>
          </a:p>
        </p:txBody>
      </p:sp>
      <p:sp>
        <p:nvSpPr>
          <p:cNvPr id="3" name="流程图: 决策 2"/>
          <p:cNvSpPr/>
          <p:nvPr/>
        </p:nvSpPr>
        <p:spPr bwMode="auto">
          <a:xfrm>
            <a:off x="2843213" y="2349500"/>
            <a:ext cx="3276600"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342900" indent="-342900">
              <a:defRPr/>
            </a:pPr>
            <a:r>
              <a:rPr lang="zh-CN" altLang="en-US" sz="1600" b="1" dirty="0">
                <a:latin typeface="+mn-lt"/>
                <a:ea typeface="+mn-ea"/>
              </a:rPr>
              <a:t>站表中找到目的站？</a:t>
            </a:r>
          </a:p>
        </p:txBody>
      </p:sp>
      <p:sp>
        <p:nvSpPr>
          <p:cNvPr id="9" name="流程图: 决策 8"/>
          <p:cNvSpPr/>
          <p:nvPr/>
        </p:nvSpPr>
        <p:spPr bwMode="auto">
          <a:xfrm>
            <a:off x="3179763" y="3186113"/>
            <a:ext cx="2659062"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72000" bIns="0">
            <a:spAutoFit/>
          </a:bodyPr>
          <a:lstStyle/>
          <a:p>
            <a:pPr marL="342900" indent="-342900">
              <a:defRPr/>
            </a:pPr>
            <a:r>
              <a:rPr lang="zh-CN" altLang="en-US" sz="1600" b="1" dirty="0">
                <a:latin typeface="+mn-lt"/>
                <a:ea typeface="+mn-ea"/>
              </a:rPr>
              <a:t>方向为端口</a:t>
            </a:r>
            <a:r>
              <a:rPr lang="en-US" altLang="zh-CN" sz="1600" b="1" dirty="0">
                <a:latin typeface="+mn-lt"/>
                <a:ea typeface="+mn-ea"/>
              </a:rPr>
              <a:t>x</a:t>
            </a:r>
            <a:r>
              <a:rPr lang="zh-CN" altLang="en-US" sz="1600" b="1" dirty="0">
                <a:latin typeface="+mn-lt"/>
                <a:ea typeface="+mn-ea"/>
              </a:rPr>
              <a:t>？</a:t>
            </a:r>
          </a:p>
        </p:txBody>
      </p:sp>
      <p:sp>
        <p:nvSpPr>
          <p:cNvPr id="10" name="矩形 9"/>
          <p:cNvSpPr/>
          <p:nvPr/>
        </p:nvSpPr>
        <p:spPr bwMode="auto">
          <a:xfrm>
            <a:off x="1476375" y="3860800"/>
            <a:ext cx="1116013" cy="319088"/>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丢弃此帧</a:t>
            </a:r>
          </a:p>
        </p:txBody>
      </p:sp>
      <p:sp>
        <p:nvSpPr>
          <p:cNvPr id="11" name="矩形 10"/>
          <p:cNvSpPr/>
          <p:nvPr/>
        </p:nvSpPr>
        <p:spPr bwMode="auto">
          <a:xfrm>
            <a:off x="3322638" y="4005263"/>
            <a:ext cx="237490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向正确的方向转发此帧</a:t>
            </a:r>
          </a:p>
        </p:txBody>
      </p:sp>
      <p:sp>
        <p:nvSpPr>
          <p:cNvPr id="12" name="矩形 11"/>
          <p:cNvSpPr/>
          <p:nvPr/>
        </p:nvSpPr>
        <p:spPr bwMode="auto">
          <a:xfrm>
            <a:off x="6516688" y="3362325"/>
            <a:ext cx="1909762" cy="565150"/>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ctr">
              <a:defRPr/>
            </a:pPr>
            <a:r>
              <a:rPr lang="zh-CN" altLang="en-US" sz="1600" b="1" dirty="0">
                <a:latin typeface="+mn-lt"/>
                <a:ea typeface="+mn-ea"/>
              </a:rPr>
              <a:t>向除</a:t>
            </a:r>
            <a:r>
              <a:rPr lang="en-US" altLang="zh-CN" sz="1600" b="1" dirty="0">
                <a:latin typeface="+mn-lt"/>
                <a:ea typeface="+mn-ea"/>
              </a:rPr>
              <a:t>x</a:t>
            </a:r>
            <a:r>
              <a:rPr lang="zh-CN" altLang="en-US" sz="1600" b="1" dirty="0">
                <a:latin typeface="+mn-lt"/>
                <a:ea typeface="+mn-ea"/>
              </a:rPr>
              <a:t>以外的所有桥的端口转发此帧</a:t>
            </a:r>
          </a:p>
        </p:txBody>
      </p:sp>
      <p:sp>
        <p:nvSpPr>
          <p:cNvPr id="13" name="流程图: 决策 12"/>
          <p:cNvSpPr/>
          <p:nvPr/>
        </p:nvSpPr>
        <p:spPr bwMode="auto">
          <a:xfrm>
            <a:off x="3036888" y="4652963"/>
            <a:ext cx="2947987" cy="488950"/>
          </a:xfrm>
          <a:prstGeom prst="flowChartDecision">
            <a:avLst/>
          </a:prstGeom>
          <a:solidFill>
            <a:srgbClr val="FFFF00"/>
          </a:solidFill>
          <a:ln w="19050" cap="flat" cmpd="sng" algn="ctr">
            <a:solidFill>
              <a:schemeClr val="tx1"/>
            </a:solidFill>
            <a:prstDash val="solid"/>
            <a:round/>
            <a:headEnd type="none" w="med" len="med"/>
            <a:tailEnd type="none" w="med" len="med"/>
          </a:ln>
          <a:effectLst/>
          <a:extLst/>
        </p:spPr>
        <p:txBody>
          <a:bodyPr lIns="72000" tIns="0" rIns="72000" bIns="0">
            <a:spAutoFit/>
          </a:bodyPr>
          <a:lstStyle/>
          <a:p>
            <a:pPr marL="342900" indent="-342900">
              <a:defRPr/>
            </a:pPr>
            <a:r>
              <a:rPr lang="zh-CN" altLang="en-US" sz="1600" b="1" dirty="0">
                <a:latin typeface="+mn-lt"/>
                <a:ea typeface="+mn-ea"/>
              </a:rPr>
              <a:t>源站在站表中？</a:t>
            </a:r>
          </a:p>
        </p:txBody>
      </p:sp>
      <p:sp>
        <p:nvSpPr>
          <p:cNvPr id="14" name="矩形 13"/>
          <p:cNvSpPr/>
          <p:nvPr/>
        </p:nvSpPr>
        <p:spPr bwMode="auto">
          <a:xfrm>
            <a:off x="3294063" y="5502275"/>
            <a:ext cx="2376487" cy="319088"/>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更新方向和定时器</a:t>
            </a:r>
          </a:p>
        </p:txBody>
      </p:sp>
      <p:sp>
        <p:nvSpPr>
          <p:cNvPr id="15" name="矩形 14"/>
          <p:cNvSpPr/>
          <p:nvPr/>
        </p:nvSpPr>
        <p:spPr bwMode="auto">
          <a:xfrm>
            <a:off x="6516688" y="5229225"/>
            <a:ext cx="1909762" cy="614363"/>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将源站加入在站表中</a:t>
            </a:r>
            <a:endParaRPr lang="en-US" altLang="zh-CN" sz="1600" b="1" dirty="0">
              <a:latin typeface="+mn-lt"/>
              <a:ea typeface="+mn-ea"/>
            </a:endParaRPr>
          </a:p>
          <a:p>
            <a:pPr marL="342900" indent="-342900" algn="ctr">
              <a:defRPr/>
            </a:pPr>
            <a:r>
              <a:rPr lang="zh-CN" altLang="en-US" sz="1600" b="1" dirty="0">
                <a:latin typeface="+mn-lt"/>
                <a:ea typeface="+mn-ea"/>
              </a:rPr>
              <a:t>置新的定时器</a:t>
            </a:r>
          </a:p>
        </p:txBody>
      </p:sp>
      <p:cxnSp>
        <p:nvCxnSpPr>
          <p:cNvPr id="207889" name="直接连接符 4"/>
          <p:cNvCxnSpPr>
            <a:cxnSpLocks noChangeShapeType="1"/>
            <a:endCxn id="3" idx="0"/>
          </p:cNvCxnSpPr>
          <p:nvPr/>
        </p:nvCxnSpPr>
        <p:spPr bwMode="auto">
          <a:xfrm>
            <a:off x="4481513" y="2019300"/>
            <a:ext cx="0" cy="33020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0" name="直接连接符 17"/>
          <p:cNvCxnSpPr>
            <a:cxnSpLocks noChangeShapeType="1"/>
            <a:stCxn id="3" idx="3"/>
          </p:cNvCxnSpPr>
          <p:nvPr/>
        </p:nvCxnSpPr>
        <p:spPr bwMode="auto">
          <a:xfrm>
            <a:off x="6119813" y="2593975"/>
            <a:ext cx="135255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1" name="直接连接符 22"/>
          <p:cNvCxnSpPr>
            <a:cxnSpLocks noChangeShapeType="1"/>
            <a:endCxn id="12" idx="0"/>
          </p:cNvCxnSpPr>
          <p:nvPr/>
        </p:nvCxnSpPr>
        <p:spPr bwMode="auto">
          <a:xfrm>
            <a:off x="7472363" y="2593975"/>
            <a:ext cx="0" cy="76835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2" name="直接连接符 26"/>
          <p:cNvCxnSpPr>
            <a:cxnSpLocks noChangeShapeType="1"/>
          </p:cNvCxnSpPr>
          <p:nvPr/>
        </p:nvCxnSpPr>
        <p:spPr bwMode="auto">
          <a:xfrm>
            <a:off x="4510088" y="2846388"/>
            <a:ext cx="0" cy="3286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3" name="直接连接符 28"/>
          <p:cNvCxnSpPr>
            <a:cxnSpLocks noChangeShapeType="1"/>
          </p:cNvCxnSpPr>
          <p:nvPr/>
        </p:nvCxnSpPr>
        <p:spPr bwMode="auto">
          <a:xfrm>
            <a:off x="2033588" y="3430588"/>
            <a:ext cx="1171575"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4" name="直接连接符 29"/>
          <p:cNvCxnSpPr>
            <a:cxnSpLocks noChangeShapeType="1"/>
            <a:endCxn id="10" idx="0"/>
          </p:cNvCxnSpPr>
          <p:nvPr/>
        </p:nvCxnSpPr>
        <p:spPr bwMode="auto">
          <a:xfrm>
            <a:off x="2033588" y="3430588"/>
            <a:ext cx="0" cy="4302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5" name="直接连接符 32"/>
          <p:cNvCxnSpPr>
            <a:cxnSpLocks noChangeShapeType="1"/>
          </p:cNvCxnSpPr>
          <p:nvPr/>
        </p:nvCxnSpPr>
        <p:spPr bwMode="auto">
          <a:xfrm>
            <a:off x="4510088" y="43243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6" name="直接连接符 33"/>
          <p:cNvCxnSpPr>
            <a:cxnSpLocks noChangeShapeType="1"/>
          </p:cNvCxnSpPr>
          <p:nvPr/>
        </p:nvCxnSpPr>
        <p:spPr bwMode="auto">
          <a:xfrm>
            <a:off x="2033588" y="4487863"/>
            <a:ext cx="2460625"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7" name="直接连接符 36"/>
          <p:cNvCxnSpPr>
            <a:cxnSpLocks noChangeShapeType="1"/>
          </p:cNvCxnSpPr>
          <p:nvPr/>
        </p:nvCxnSpPr>
        <p:spPr bwMode="auto">
          <a:xfrm>
            <a:off x="2033588" y="4184650"/>
            <a:ext cx="0" cy="303213"/>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8" name="直接连接符 41"/>
          <p:cNvCxnSpPr>
            <a:cxnSpLocks noChangeShapeType="1"/>
          </p:cNvCxnSpPr>
          <p:nvPr/>
        </p:nvCxnSpPr>
        <p:spPr bwMode="auto">
          <a:xfrm>
            <a:off x="7472363" y="3927475"/>
            <a:ext cx="0" cy="560388"/>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9" name="直接连接符 42"/>
          <p:cNvCxnSpPr>
            <a:cxnSpLocks noChangeShapeType="1"/>
          </p:cNvCxnSpPr>
          <p:nvPr/>
        </p:nvCxnSpPr>
        <p:spPr bwMode="auto">
          <a:xfrm flipH="1">
            <a:off x="4511675" y="4479925"/>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0" name="直接连接符 46"/>
          <p:cNvCxnSpPr>
            <a:cxnSpLocks noChangeShapeType="1"/>
          </p:cNvCxnSpPr>
          <p:nvPr/>
        </p:nvCxnSpPr>
        <p:spPr bwMode="auto">
          <a:xfrm>
            <a:off x="4511675" y="5141913"/>
            <a:ext cx="0" cy="33813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1" name="直接连接符 47"/>
          <p:cNvCxnSpPr>
            <a:cxnSpLocks noChangeShapeType="1"/>
          </p:cNvCxnSpPr>
          <p:nvPr/>
        </p:nvCxnSpPr>
        <p:spPr bwMode="auto">
          <a:xfrm>
            <a:off x="4511675" y="5835650"/>
            <a:ext cx="0" cy="617538"/>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2" name="直接连接符 48"/>
          <p:cNvCxnSpPr>
            <a:cxnSpLocks noChangeShapeType="1"/>
            <a:stCxn id="13" idx="3"/>
          </p:cNvCxnSpPr>
          <p:nvPr/>
        </p:nvCxnSpPr>
        <p:spPr bwMode="auto">
          <a:xfrm flipV="1">
            <a:off x="5984875" y="4897438"/>
            <a:ext cx="1487488"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3" name="直接连接符 49"/>
          <p:cNvCxnSpPr>
            <a:cxnSpLocks noChangeShapeType="1"/>
            <a:endCxn id="15" idx="0"/>
          </p:cNvCxnSpPr>
          <p:nvPr/>
        </p:nvCxnSpPr>
        <p:spPr bwMode="auto">
          <a:xfrm flipH="1">
            <a:off x="7472363" y="4897438"/>
            <a:ext cx="0" cy="33178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4" name="直接连接符 58"/>
          <p:cNvCxnSpPr>
            <a:cxnSpLocks noChangeShapeType="1"/>
          </p:cNvCxnSpPr>
          <p:nvPr/>
        </p:nvCxnSpPr>
        <p:spPr bwMode="auto">
          <a:xfrm>
            <a:off x="7472363" y="5843588"/>
            <a:ext cx="0" cy="301625"/>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5" name="直接连接符 59"/>
          <p:cNvCxnSpPr>
            <a:cxnSpLocks noChangeShapeType="1"/>
          </p:cNvCxnSpPr>
          <p:nvPr/>
        </p:nvCxnSpPr>
        <p:spPr bwMode="auto">
          <a:xfrm flipH="1">
            <a:off x="4511675" y="6145213"/>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207891"/>
          <p:cNvSpPr txBox="1"/>
          <p:nvPr/>
        </p:nvSpPr>
        <p:spPr>
          <a:xfrm>
            <a:off x="4525963" y="2844800"/>
            <a:ext cx="469900" cy="339725"/>
          </a:xfrm>
          <a:prstGeom prst="rect">
            <a:avLst/>
          </a:prstGeom>
          <a:noFill/>
        </p:spPr>
        <p:txBody>
          <a:bodyPr>
            <a:spAutoFit/>
          </a:bodyPr>
          <a:lstStyle/>
          <a:p>
            <a:pPr>
              <a:defRPr/>
            </a:pPr>
            <a:r>
              <a:rPr lang="zh-CN" altLang="en-US" sz="1600" b="1" dirty="0">
                <a:latin typeface="+mn-lt"/>
                <a:ea typeface="+mn-ea"/>
              </a:rPr>
              <a:t>是</a:t>
            </a:r>
          </a:p>
        </p:txBody>
      </p:sp>
      <p:sp>
        <p:nvSpPr>
          <p:cNvPr id="65" name="TextBox 64"/>
          <p:cNvSpPr txBox="1"/>
          <p:nvPr/>
        </p:nvSpPr>
        <p:spPr>
          <a:xfrm>
            <a:off x="6119813" y="2254250"/>
            <a:ext cx="471487" cy="339725"/>
          </a:xfrm>
          <a:prstGeom prst="rect">
            <a:avLst/>
          </a:prstGeom>
          <a:noFill/>
        </p:spPr>
        <p:txBody>
          <a:bodyPr>
            <a:spAutoFit/>
          </a:bodyPr>
          <a:lstStyle/>
          <a:p>
            <a:pPr>
              <a:defRPr/>
            </a:pPr>
            <a:r>
              <a:rPr lang="zh-CN" altLang="en-US" sz="1600" b="1" dirty="0">
                <a:latin typeface="+mn-lt"/>
                <a:ea typeface="+mn-ea"/>
              </a:rPr>
              <a:t>否</a:t>
            </a:r>
          </a:p>
        </p:txBody>
      </p:sp>
      <p:sp>
        <p:nvSpPr>
          <p:cNvPr id="66" name="TextBox 65"/>
          <p:cNvSpPr txBox="1"/>
          <p:nvPr/>
        </p:nvSpPr>
        <p:spPr>
          <a:xfrm>
            <a:off x="2792413" y="3090863"/>
            <a:ext cx="471487" cy="339725"/>
          </a:xfrm>
          <a:prstGeom prst="rect">
            <a:avLst/>
          </a:prstGeom>
          <a:noFill/>
        </p:spPr>
        <p:txBody>
          <a:bodyPr>
            <a:spAutoFit/>
          </a:bodyPr>
          <a:lstStyle/>
          <a:p>
            <a:pPr>
              <a:defRPr/>
            </a:pPr>
            <a:r>
              <a:rPr lang="zh-CN" altLang="en-US" sz="1600" b="1" dirty="0">
                <a:latin typeface="+mn-lt"/>
                <a:ea typeface="+mn-ea"/>
              </a:rPr>
              <a:t>是</a:t>
            </a:r>
          </a:p>
        </p:txBody>
      </p:sp>
      <p:sp>
        <p:nvSpPr>
          <p:cNvPr id="68" name="TextBox 67"/>
          <p:cNvSpPr txBox="1"/>
          <p:nvPr/>
        </p:nvSpPr>
        <p:spPr>
          <a:xfrm>
            <a:off x="5884863" y="4559300"/>
            <a:ext cx="469900" cy="338138"/>
          </a:xfrm>
          <a:prstGeom prst="rect">
            <a:avLst/>
          </a:prstGeom>
          <a:noFill/>
        </p:spPr>
        <p:txBody>
          <a:bodyPr>
            <a:spAutoFit/>
          </a:bodyPr>
          <a:lstStyle/>
          <a:p>
            <a:pPr>
              <a:defRPr/>
            </a:pPr>
            <a:r>
              <a:rPr lang="zh-CN" altLang="en-US" sz="1600" b="1" dirty="0">
                <a:latin typeface="+mn-lt"/>
                <a:ea typeface="+mn-ea"/>
              </a:rPr>
              <a:t>否</a:t>
            </a:r>
          </a:p>
        </p:txBody>
      </p:sp>
      <p:sp>
        <p:nvSpPr>
          <p:cNvPr id="5" name="矩形 207896"/>
          <p:cNvSpPr/>
          <p:nvPr/>
        </p:nvSpPr>
        <p:spPr>
          <a:xfrm>
            <a:off x="808038" y="5199063"/>
            <a:ext cx="1724025" cy="461962"/>
          </a:xfrm>
          <a:prstGeom prst="rect">
            <a:avLst/>
          </a:prstGeom>
        </p:spPr>
        <p:txBody>
          <a:bodyPr wrap="none">
            <a:spAutoFit/>
          </a:bodyPr>
          <a:lstStyle/>
          <a:p>
            <a:pPr>
              <a:defRPr/>
            </a:pPr>
            <a:r>
              <a:rPr lang="zh-CN" altLang="en-US" sz="2400" b="1" dirty="0">
                <a:solidFill>
                  <a:srgbClr val="FF0000"/>
                </a:solidFill>
                <a:latin typeface="+mn-ea"/>
                <a:ea typeface="+mn-ea"/>
              </a:rPr>
              <a:t>逆向学习法</a:t>
            </a:r>
          </a:p>
        </p:txBody>
      </p:sp>
      <p:sp>
        <p:nvSpPr>
          <p:cNvPr id="207911" name="左大括号 207897"/>
          <p:cNvSpPr>
            <a:spLocks/>
          </p:cNvSpPr>
          <p:nvPr/>
        </p:nvSpPr>
        <p:spPr bwMode="auto">
          <a:xfrm>
            <a:off x="2532063" y="4729163"/>
            <a:ext cx="260350" cy="1416050"/>
          </a:xfrm>
          <a:prstGeom prst="leftBrace">
            <a:avLst>
              <a:gd name="adj1" fmla="val 836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7" name="矩形 76"/>
          <p:cNvSpPr/>
          <p:nvPr/>
        </p:nvSpPr>
        <p:spPr>
          <a:xfrm>
            <a:off x="784225" y="2552700"/>
            <a:ext cx="1416050" cy="461963"/>
          </a:xfrm>
          <a:prstGeom prst="rect">
            <a:avLst/>
          </a:prstGeom>
        </p:spPr>
        <p:txBody>
          <a:bodyPr wrap="none">
            <a:spAutoFit/>
          </a:bodyPr>
          <a:lstStyle/>
          <a:p>
            <a:pPr>
              <a:defRPr/>
            </a:pPr>
            <a:r>
              <a:rPr lang="zh-CN" altLang="en-US" sz="2400" b="1" dirty="0">
                <a:solidFill>
                  <a:srgbClr val="FF0000"/>
                </a:solidFill>
                <a:latin typeface="+mn-ea"/>
                <a:ea typeface="+mn-ea"/>
              </a:rPr>
              <a:t>数据转发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站表</a:t>
            </a:r>
            <a:r>
              <a:rPr lang="zh-CN" altLang="en-US" dirty="0">
                <a:latin typeface="华文新魏" pitchFamily="2" charset="-122"/>
              </a:rPr>
              <a:t>的建立过程举例</a:t>
            </a:r>
            <a:endParaRPr lang="zh-CN" altLang="en-US" sz="2800" b="1" dirty="0" smtClean="0"/>
          </a:p>
        </p:txBody>
      </p:sp>
      <p:sp>
        <p:nvSpPr>
          <p:cNvPr id="208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89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6" name="Rectangle 6"/>
          <p:cNvSpPr>
            <a:spLocks noChangeArrowheads="1"/>
          </p:cNvSpPr>
          <p:nvPr/>
        </p:nvSpPr>
        <p:spPr bwMode="auto">
          <a:xfrm>
            <a:off x="2371725" y="3949700"/>
            <a:ext cx="149066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dirty="0">
                <a:latin typeface="+mn-lt"/>
                <a:ea typeface="+mn-ea"/>
              </a:rPr>
              <a:t>地址      接口</a:t>
            </a:r>
            <a:endParaRPr lang="zh-CN" altLang="en-US" sz="1800" b="1" baseline="-25000" dirty="0">
              <a:latin typeface="+mn-lt"/>
              <a:ea typeface="+mn-ea"/>
            </a:endParaRPr>
          </a:p>
        </p:txBody>
      </p:sp>
      <p:sp>
        <p:nvSpPr>
          <p:cNvPr id="7" name="Line 5"/>
          <p:cNvSpPr>
            <a:spLocks noChangeShapeType="1"/>
          </p:cNvSpPr>
          <p:nvPr/>
        </p:nvSpPr>
        <p:spPr bwMode="auto">
          <a:xfrm>
            <a:off x="5246688" y="2630488"/>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Line 7"/>
          <p:cNvSpPr>
            <a:spLocks noChangeShapeType="1"/>
          </p:cNvSpPr>
          <p:nvPr/>
        </p:nvSpPr>
        <p:spPr bwMode="auto">
          <a:xfrm>
            <a:off x="8631238" y="2647950"/>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8"/>
          <p:cNvSpPr>
            <a:spLocks noChangeShapeType="1"/>
          </p:cNvSpPr>
          <p:nvPr/>
        </p:nvSpPr>
        <p:spPr bwMode="auto">
          <a:xfrm>
            <a:off x="7019925" y="2660650"/>
            <a:ext cx="1868488"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9"/>
          <p:cNvSpPr>
            <a:spLocks noChangeArrowheads="1"/>
          </p:cNvSpPr>
          <p:nvPr/>
        </p:nvSpPr>
        <p:spPr bwMode="auto">
          <a:xfrm>
            <a:off x="8848725" y="2576513"/>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a:off x="7627938" y="2660650"/>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07" name="Picture 1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8538" y="319563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08"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8025" y="3192463"/>
            <a:ext cx="5603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ine 13"/>
          <p:cNvSpPr>
            <a:spLocks noChangeShapeType="1"/>
          </p:cNvSpPr>
          <p:nvPr/>
        </p:nvSpPr>
        <p:spPr bwMode="auto">
          <a:xfrm>
            <a:off x="3498850" y="2643188"/>
            <a:ext cx="2509838"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Line 14"/>
          <p:cNvSpPr>
            <a:spLocks noChangeShapeType="1"/>
          </p:cNvSpPr>
          <p:nvPr/>
        </p:nvSpPr>
        <p:spPr bwMode="auto">
          <a:xfrm>
            <a:off x="4191000" y="2643188"/>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1"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3188" y="3178175"/>
            <a:ext cx="5603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2"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4588" y="317658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17"/>
          <p:cNvSpPr>
            <a:spLocks noChangeShapeType="1"/>
          </p:cNvSpPr>
          <p:nvPr/>
        </p:nvSpPr>
        <p:spPr bwMode="auto">
          <a:xfrm>
            <a:off x="2133600" y="2651125"/>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Rectangle 18"/>
          <p:cNvSpPr>
            <a:spLocks noChangeArrowheads="1"/>
          </p:cNvSpPr>
          <p:nvPr/>
        </p:nvSpPr>
        <p:spPr bwMode="auto">
          <a:xfrm>
            <a:off x="730250" y="2598738"/>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9"/>
          <p:cNvSpPr>
            <a:spLocks noChangeShapeType="1"/>
          </p:cNvSpPr>
          <p:nvPr/>
        </p:nvSpPr>
        <p:spPr bwMode="auto">
          <a:xfrm>
            <a:off x="838200" y="2659063"/>
            <a:ext cx="1562100"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20"/>
          <p:cNvSpPr>
            <a:spLocks noChangeShapeType="1"/>
          </p:cNvSpPr>
          <p:nvPr/>
        </p:nvSpPr>
        <p:spPr bwMode="auto">
          <a:xfrm>
            <a:off x="1198563" y="2662238"/>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7"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750" y="3197225"/>
            <a:ext cx="5588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8"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1975" y="3195638"/>
            <a:ext cx="55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9" name="Picture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1725" y="2085975"/>
            <a:ext cx="1201738"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8920" name="Picture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8350" y="2085975"/>
            <a:ext cx="1203325"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Rectangle 26"/>
          <p:cNvSpPr>
            <a:spLocks noChangeArrowheads="1"/>
          </p:cNvSpPr>
          <p:nvPr/>
        </p:nvSpPr>
        <p:spPr bwMode="auto">
          <a:xfrm>
            <a:off x="2559050" y="1989138"/>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1</a:t>
            </a:r>
            <a:endParaRPr lang="en-US" altLang="zh-CN" sz="1800" b="1" baseline="-25000">
              <a:latin typeface="+mn-lt"/>
              <a:ea typeface="+mn-ea"/>
            </a:endParaRPr>
          </a:p>
        </p:txBody>
      </p:sp>
      <p:sp>
        <p:nvSpPr>
          <p:cNvPr id="27" name="Rectangle 27"/>
          <p:cNvSpPr>
            <a:spLocks noChangeArrowheads="1"/>
          </p:cNvSpPr>
          <p:nvPr/>
        </p:nvSpPr>
        <p:spPr bwMode="auto">
          <a:xfrm>
            <a:off x="671513"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endParaRPr lang="en-US" altLang="zh-CN" sz="1800" b="1" baseline="-25000">
              <a:latin typeface="+mn-lt"/>
              <a:ea typeface="+mn-ea"/>
            </a:endParaRPr>
          </a:p>
        </p:txBody>
      </p:sp>
      <p:sp>
        <p:nvSpPr>
          <p:cNvPr id="28" name="Rectangle 28"/>
          <p:cNvSpPr>
            <a:spLocks noChangeArrowheads="1"/>
          </p:cNvSpPr>
          <p:nvPr/>
        </p:nvSpPr>
        <p:spPr bwMode="auto">
          <a:xfrm>
            <a:off x="160655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endParaRPr lang="en-US" altLang="zh-CN" sz="1800" b="1" baseline="-25000">
              <a:latin typeface="+mn-lt"/>
              <a:ea typeface="+mn-ea"/>
            </a:endParaRPr>
          </a:p>
        </p:txBody>
      </p:sp>
      <p:sp>
        <p:nvSpPr>
          <p:cNvPr id="29" name="Rectangle 29"/>
          <p:cNvSpPr>
            <a:spLocks noChangeArrowheads="1"/>
          </p:cNvSpPr>
          <p:nvPr/>
        </p:nvSpPr>
        <p:spPr bwMode="auto">
          <a:xfrm>
            <a:off x="363220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endParaRPr lang="en-US" altLang="zh-CN" sz="1800" b="1" baseline="-25000">
              <a:latin typeface="+mn-lt"/>
              <a:ea typeface="+mn-ea"/>
            </a:endParaRPr>
          </a:p>
        </p:txBody>
      </p:sp>
      <p:sp>
        <p:nvSpPr>
          <p:cNvPr id="30" name="Rectangle 30"/>
          <p:cNvSpPr>
            <a:spLocks noChangeArrowheads="1"/>
          </p:cNvSpPr>
          <p:nvPr/>
        </p:nvSpPr>
        <p:spPr bwMode="auto">
          <a:xfrm>
            <a:off x="4730750" y="31257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endParaRPr lang="en-US" altLang="zh-CN" sz="1800" b="1" baseline="-25000">
              <a:latin typeface="+mn-lt"/>
              <a:ea typeface="+mn-ea"/>
            </a:endParaRPr>
          </a:p>
        </p:txBody>
      </p:sp>
      <p:sp>
        <p:nvSpPr>
          <p:cNvPr id="31" name="Rectangle 31"/>
          <p:cNvSpPr>
            <a:spLocks noChangeArrowheads="1"/>
          </p:cNvSpPr>
          <p:nvPr/>
        </p:nvSpPr>
        <p:spPr bwMode="auto">
          <a:xfrm>
            <a:off x="7134225" y="31257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endParaRPr lang="en-US" altLang="zh-CN" sz="1800" b="1" baseline="-25000">
              <a:latin typeface="+mn-lt"/>
              <a:ea typeface="+mn-ea"/>
            </a:endParaRPr>
          </a:p>
        </p:txBody>
      </p:sp>
      <p:sp>
        <p:nvSpPr>
          <p:cNvPr id="32" name="Rectangle 32"/>
          <p:cNvSpPr>
            <a:spLocks noChangeArrowheads="1"/>
          </p:cNvSpPr>
          <p:nvPr/>
        </p:nvSpPr>
        <p:spPr bwMode="auto">
          <a:xfrm>
            <a:off x="8104188" y="31257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endParaRPr lang="en-US" altLang="zh-CN" sz="1800" b="1" baseline="-25000">
              <a:latin typeface="+mn-lt"/>
              <a:ea typeface="+mn-ea"/>
            </a:endParaRPr>
          </a:p>
        </p:txBody>
      </p:sp>
      <p:sp>
        <p:nvSpPr>
          <p:cNvPr id="33" name="Rectangle 33"/>
          <p:cNvSpPr>
            <a:spLocks noChangeArrowheads="1"/>
          </p:cNvSpPr>
          <p:nvPr/>
        </p:nvSpPr>
        <p:spPr bwMode="auto">
          <a:xfrm>
            <a:off x="20685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4" name="Rectangle 34"/>
          <p:cNvSpPr>
            <a:spLocks noChangeArrowheads="1"/>
          </p:cNvSpPr>
          <p:nvPr/>
        </p:nvSpPr>
        <p:spPr bwMode="auto">
          <a:xfrm>
            <a:off x="35290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5" name="Rectangle 35"/>
          <p:cNvSpPr>
            <a:spLocks noChangeArrowheads="1"/>
          </p:cNvSpPr>
          <p:nvPr/>
        </p:nvSpPr>
        <p:spPr bwMode="auto">
          <a:xfrm>
            <a:off x="5545138"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6" name="Rectangle 36"/>
          <p:cNvSpPr>
            <a:spLocks noChangeArrowheads="1"/>
          </p:cNvSpPr>
          <p:nvPr/>
        </p:nvSpPr>
        <p:spPr bwMode="auto">
          <a:xfrm>
            <a:off x="7054850"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7" name="Line 38"/>
          <p:cNvSpPr>
            <a:spLocks noChangeShapeType="1"/>
          </p:cNvSpPr>
          <p:nvPr/>
        </p:nvSpPr>
        <p:spPr bwMode="auto">
          <a:xfrm>
            <a:off x="224155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9"/>
          <p:cNvSpPr>
            <a:spLocks noChangeShapeType="1"/>
          </p:cNvSpPr>
          <p:nvPr/>
        </p:nvSpPr>
        <p:spPr bwMode="auto">
          <a:xfrm>
            <a:off x="224155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40"/>
          <p:cNvSpPr>
            <a:spLocks noChangeShapeType="1"/>
          </p:cNvSpPr>
          <p:nvPr/>
        </p:nvSpPr>
        <p:spPr bwMode="auto">
          <a:xfrm>
            <a:off x="224155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1"/>
          <p:cNvSpPr>
            <a:spLocks noChangeShapeType="1"/>
          </p:cNvSpPr>
          <p:nvPr/>
        </p:nvSpPr>
        <p:spPr bwMode="auto">
          <a:xfrm>
            <a:off x="3098800" y="3981450"/>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Rectangle 43"/>
          <p:cNvSpPr>
            <a:spLocks noChangeArrowheads="1"/>
          </p:cNvSpPr>
          <p:nvPr/>
        </p:nvSpPr>
        <p:spPr bwMode="auto">
          <a:xfrm>
            <a:off x="5776913" y="3965575"/>
            <a:ext cx="1490662"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a:latin typeface="+mn-lt"/>
                <a:ea typeface="+mn-ea"/>
              </a:rPr>
              <a:t>地址      接口</a:t>
            </a:r>
            <a:endParaRPr lang="zh-CN" altLang="en-US" sz="1800" b="1" baseline="-25000">
              <a:latin typeface="+mn-lt"/>
              <a:ea typeface="+mn-ea"/>
            </a:endParaRPr>
          </a:p>
        </p:txBody>
      </p:sp>
      <p:sp>
        <p:nvSpPr>
          <p:cNvPr id="42" name="Line 45"/>
          <p:cNvSpPr>
            <a:spLocks noChangeShapeType="1"/>
          </p:cNvSpPr>
          <p:nvPr/>
        </p:nvSpPr>
        <p:spPr bwMode="auto">
          <a:xfrm>
            <a:off x="567690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Line 46"/>
          <p:cNvSpPr>
            <a:spLocks noChangeShapeType="1"/>
          </p:cNvSpPr>
          <p:nvPr/>
        </p:nvSpPr>
        <p:spPr bwMode="auto">
          <a:xfrm>
            <a:off x="567690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47"/>
          <p:cNvSpPr>
            <a:spLocks noChangeShapeType="1"/>
          </p:cNvSpPr>
          <p:nvPr/>
        </p:nvSpPr>
        <p:spPr bwMode="auto">
          <a:xfrm>
            <a:off x="567690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48"/>
          <p:cNvSpPr>
            <a:spLocks noChangeShapeType="1"/>
          </p:cNvSpPr>
          <p:nvPr/>
        </p:nvSpPr>
        <p:spPr bwMode="auto">
          <a:xfrm>
            <a:off x="6534150" y="3981450"/>
            <a:ext cx="1588"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Freeform 50"/>
          <p:cNvSpPr>
            <a:spLocks/>
          </p:cNvSpPr>
          <p:nvPr/>
        </p:nvSpPr>
        <p:spPr bwMode="auto">
          <a:xfrm>
            <a:off x="224155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7" name="Freeform 51"/>
          <p:cNvSpPr>
            <a:spLocks/>
          </p:cNvSpPr>
          <p:nvPr/>
        </p:nvSpPr>
        <p:spPr bwMode="auto">
          <a:xfrm>
            <a:off x="567690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48" name="Group 72"/>
          <p:cNvGrpSpPr>
            <a:grpSpLocks/>
          </p:cNvGrpSpPr>
          <p:nvPr/>
        </p:nvGrpSpPr>
        <p:grpSpPr bwMode="auto">
          <a:xfrm>
            <a:off x="2393950" y="5002212"/>
            <a:ext cx="4841876" cy="874713"/>
            <a:chOff x="1415" y="3151"/>
            <a:chExt cx="3050" cy="551"/>
          </a:xfrm>
        </p:grpSpPr>
        <p:sp>
          <p:nvSpPr>
            <p:cNvPr id="49" name="Rectangle 52"/>
            <p:cNvSpPr>
              <a:spLocks noChangeArrowheads="1"/>
            </p:cNvSpPr>
            <p:nvPr/>
          </p:nvSpPr>
          <p:spPr bwMode="auto">
            <a:xfrm>
              <a:off x="1415"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0" name="Rectangle 53"/>
            <p:cNvSpPr>
              <a:spLocks noChangeArrowheads="1"/>
            </p:cNvSpPr>
            <p:nvPr/>
          </p:nvSpPr>
          <p:spPr bwMode="auto">
            <a:xfrm>
              <a:off x="1979"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1" name="Rectangle 54"/>
            <p:cNvSpPr>
              <a:spLocks noChangeArrowheads="1"/>
            </p:cNvSpPr>
            <p:nvPr/>
          </p:nvSpPr>
          <p:spPr bwMode="auto">
            <a:xfrm>
              <a:off x="4156"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2" name="Rectangle 55"/>
            <p:cNvSpPr>
              <a:spLocks noChangeArrowheads="1"/>
            </p:cNvSpPr>
            <p:nvPr/>
          </p:nvSpPr>
          <p:spPr bwMode="auto">
            <a:xfrm>
              <a:off x="3588"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grpSp>
      <p:sp>
        <p:nvSpPr>
          <p:cNvPr id="53" name="Line 56"/>
          <p:cNvSpPr>
            <a:spLocks noChangeShapeType="1"/>
          </p:cNvSpPr>
          <p:nvPr/>
        </p:nvSpPr>
        <p:spPr bwMode="auto">
          <a:xfrm>
            <a:off x="2241550" y="5494338"/>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54" name="Group 69"/>
          <p:cNvGrpSpPr>
            <a:grpSpLocks/>
          </p:cNvGrpSpPr>
          <p:nvPr/>
        </p:nvGrpSpPr>
        <p:grpSpPr bwMode="auto">
          <a:xfrm>
            <a:off x="1335088" y="5111750"/>
            <a:ext cx="2352675" cy="407988"/>
            <a:chOff x="748" y="3220"/>
            <a:chExt cx="1482" cy="257"/>
          </a:xfrm>
        </p:grpSpPr>
        <p:sp>
          <p:nvSpPr>
            <p:cNvPr id="55" name="Rectangle 57"/>
            <p:cNvSpPr>
              <a:spLocks noChangeArrowheads="1"/>
            </p:cNvSpPr>
            <p:nvPr/>
          </p:nvSpPr>
          <p:spPr bwMode="auto">
            <a:xfrm>
              <a:off x="1485" y="3233"/>
              <a:ext cx="7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           1</a:t>
              </a:r>
              <a:endParaRPr lang="en-US" altLang="zh-CN" sz="1800" b="1" baseline="-25000">
                <a:latin typeface="+mn-lt"/>
                <a:ea typeface="+mn-ea"/>
              </a:endParaRPr>
            </a:p>
          </p:txBody>
        </p:sp>
        <p:sp>
          <p:nvSpPr>
            <p:cNvPr id="56" name="Rectangle 61"/>
            <p:cNvSpPr>
              <a:spLocks noChangeArrowheads="1"/>
            </p:cNvSpPr>
            <p:nvPr/>
          </p:nvSpPr>
          <p:spPr bwMode="auto">
            <a:xfrm>
              <a:off x="748" y="3220"/>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B → A</a:t>
              </a:r>
              <a:endParaRPr lang="en-US" altLang="zh-CN" sz="1800" b="1" baseline="-25000" dirty="0">
                <a:latin typeface="+mn-lt"/>
                <a:ea typeface="+mn-ea"/>
              </a:endParaRPr>
            </a:p>
          </p:txBody>
        </p:sp>
      </p:grpSp>
      <p:grpSp>
        <p:nvGrpSpPr>
          <p:cNvPr id="57" name="Group 67"/>
          <p:cNvGrpSpPr>
            <a:grpSpLocks/>
          </p:cNvGrpSpPr>
          <p:nvPr/>
        </p:nvGrpSpPr>
        <p:grpSpPr bwMode="auto">
          <a:xfrm>
            <a:off x="1325563" y="4341813"/>
            <a:ext cx="2354262" cy="407987"/>
            <a:chOff x="742" y="2735"/>
            <a:chExt cx="1483" cy="257"/>
          </a:xfrm>
        </p:grpSpPr>
        <p:sp>
          <p:nvSpPr>
            <p:cNvPr id="58" name="Rectangle 42"/>
            <p:cNvSpPr>
              <a:spLocks noChangeArrowheads="1"/>
            </p:cNvSpPr>
            <p:nvPr/>
          </p:nvSpPr>
          <p:spPr bwMode="auto">
            <a:xfrm>
              <a:off x="742" y="2735"/>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A → B</a:t>
              </a:r>
              <a:endParaRPr lang="en-US" altLang="zh-CN" sz="1800" b="1" baseline="-25000" dirty="0">
                <a:latin typeface="+mn-lt"/>
                <a:ea typeface="+mn-ea"/>
              </a:endParaRPr>
            </a:p>
          </p:txBody>
        </p:sp>
        <p:sp>
          <p:nvSpPr>
            <p:cNvPr id="59" name="Rectangle 63"/>
            <p:cNvSpPr>
              <a:spLocks noChangeArrowheads="1"/>
            </p:cNvSpPr>
            <p:nvPr/>
          </p:nvSpPr>
          <p:spPr bwMode="auto">
            <a:xfrm>
              <a:off x="1485" y="2748"/>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0" name="Group 68"/>
          <p:cNvGrpSpPr>
            <a:grpSpLocks/>
          </p:cNvGrpSpPr>
          <p:nvPr/>
        </p:nvGrpSpPr>
        <p:grpSpPr bwMode="auto">
          <a:xfrm>
            <a:off x="1335088" y="4724400"/>
            <a:ext cx="2333625" cy="407988"/>
            <a:chOff x="748" y="2976"/>
            <a:chExt cx="1470" cy="257"/>
          </a:xfrm>
        </p:grpSpPr>
        <p:sp>
          <p:nvSpPr>
            <p:cNvPr id="61" name="Rectangle 60"/>
            <p:cNvSpPr>
              <a:spLocks noChangeArrowheads="1"/>
            </p:cNvSpPr>
            <p:nvPr/>
          </p:nvSpPr>
          <p:spPr bwMode="auto">
            <a:xfrm>
              <a:off x="748" y="2976"/>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F → C</a:t>
              </a:r>
              <a:endParaRPr lang="en-US" altLang="zh-CN" sz="1800" b="1" baseline="-25000" dirty="0">
                <a:latin typeface="+mn-lt"/>
                <a:ea typeface="+mn-ea"/>
              </a:endParaRPr>
            </a:p>
          </p:txBody>
        </p:sp>
        <p:sp>
          <p:nvSpPr>
            <p:cNvPr id="62" name="Rectangle 64"/>
            <p:cNvSpPr>
              <a:spLocks noChangeArrowheads="1"/>
            </p:cNvSpPr>
            <p:nvPr/>
          </p:nvSpPr>
          <p:spPr bwMode="auto">
            <a:xfrm>
              <a:off x="1489" y="2989"/>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grpSp>
        <p:nvGrpSpPr>
          <p:cNvPr id="63" name="Group 70"/>
          <p:cNvGrpSpPr>
            <a:grpSpLocks/>
          </p:cNvGrpSpPr>
          <p:nvPr/>
        </p:nvGrpSpPr>
        <p:grpSpPr bwMode="auto">
          <a:xfrm>
            <a:off x="4762500" y="4319588"/>
            <a:ext cx="2349500" cy="407987"/>
            <a:chOff x="2907" y="2721"/>
            <a:chExt cx="1480" cy="257"/>
          </a:xfrm>
        </p:grpSpPr>
        <p:sp>
          <p:nvSpPr>
            <p:cNvPr id="64" name="Rectangle 49"/>
            <p:cNvSpPr>
              <a:spLocks noChangeArrowheads="1"/>
            </p:cNvSpPr>
            <p:nvPr/>
          </p:nvSpPr>
          <p:spPr bwMode="auto">
            <a:xfrm>
              <a:off x="2907" y="2721"/>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A → B</a:t>
              </a:r>
            </a:p>
          </p:txBody>
        </p:sp>
        <p:sp>
          <p:nvSpPr>
            <p:cNvPr id="65" name="Rectangle 65"/>
            <p:cNvSpPr>
              <a:spLocks noChangeArrowheads="1"/>
            </p:cNvSpPr>
            <p:nvPr/>
          </p:nvSpPr>
          <p:spPr bwMode="auto">
            <a:xfrm>
              <a:off x="3647" y="2747"/>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6" name="Group 71"/>
          <p:cNvGrpSpPr>
            <a:grpSpLocks/>
          </p:cNvGrpSpPr>
          <p:nvPr/>
        </p:nvGrpSpPr>
        <p:grpSpPr bwMode="auto">
          <a:xfrm>
            <a:off x="4791075" y="4738688"/>
            <a:ext cx="2316163" cy="407987"/>
            <a:chOff x="2925" y="2985"/>
            <a:chExt cx="1459" cy="257"/>
          </a:xfrm>
        </p:grpSpPr>
        <p:sp>
          <p:nvSpPr>
            <p:cNvPr id="67" name="Rectangle 62"/>
            <p:cNvSpPr>
              <a:spLocks noChangeArrowheads="1"/>
            </p:cNvSpPr>
            <p:nvPr/>
          </p:nvSpPr>
          <p:spPr bwMode="auto">
            <a:xfrm>
              <a:off x="2925" y="2985"/>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F → C</a:t>
              </a:r>
              <a:endParaRPr lang="en-US" altLang="zh-CN" sz="1800" b="1" baseline="-25000">
                <a:latin typeface="+mn-lt"/>
                <a:ea typeface="+mn-ea"/>
              </a:endParaRPr>
            </a:p>
          </p:txBody>
        </p:sp>
        <p:sp>
          <p:nvSpPr>
            <p:cNvPr id="68" name="Rectangle 66"/>
            <p:cNvSpPr>
              <a:spLocks noChangeArrowheads="1"/>
            </p:cNvSpPr>
            <p:nvPr/>
          </p:nvSpPr>
          <p:spPr bwMode="auto">
            <a:xfrm>
              <a:off x="3655" y="2998"/>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sp>
        <p:nvSpPr>
          <p:cNvPr id="69" name="Rectangle 37"/>
          <p:cNvSpPr>
            <a:spLocks noChangeArrowheads="1"/>
          </p:cNvSpPr>
          <p:nvPr/>
        </p:nvSpPr>
        <p:spPr bwMode="auto">
          <a:xfrm>
            <a:off x="2241550" y="3981450"/>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0" name="Rectangle 44"/>
          <p:cNvSpPr>
            <a:spLocks noChangeArrowheads="1"/>
          </p:cNvSpPr>
          <p:nvPr/>
        </p:nvSpPr>
        <p:spPr bwMode="auto">
          <a:xfrm>
            <a:off x="5676900" y="3981450"/>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Rectangle 73"/>
          <p:cNvSpPr>
            <a:spLocks noChangeArrowheads="1"/>
          </p:cNvSpPr>
          <p:nvPr/>
        </p:nvSpPr>
        <p:spPr bwMode="auto">
          <a:xfrm>
            <a:off x="6086475" y="1985963"/>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2</a:t>
            </a:r>
            <a:endParaRPr lang="en-US" altLang="zh-CN" sz="1800" b="1" baseline="-2500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2000"/>
                                        <p:tgtEl>
                                          <p:spTgt spid="57"/>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0"/>
                                        <p:tgtEl>
                                          <p:spTgt spid="63"/>
                                        </p:tgtEl>
                                      </p:cBhvr>
                                    </p:animEffect>
                                  </p:childTnLst>
                                </p:cTn>
                              </p:par>
                            </p:childTnLst>
                          </p:cTn>
                        </p:par>
                      </p:childTnLst>
                    </p:cTn>
                  </p:par>
                  <p:par>
                    <p:cTn id="12" fill="hold">
                      <p:stCondLst>
                        <p:cond delay="indefinite"/>
                      </p:stCondLst>
                      <p:childTnLst>
                        <p:par>
                          <p:cTn id="13" fill="hold" nodeType="after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2000"/>
                                        <p:tgtEl>
                                          <p:spTgt spid="60"/>
                                        </p:tgtEl>
                                      </p:cBhvr>
                                    </p:animEffect>
                                  </p:childTnLst>
                                </p:cTn>
                              </p:par>
                            </p:childTnLst>
                          </p:cTn>
                        </p:par>
                        <p:par>
                          <p:cTn id="17" fill="hold" nodeType="afterGroup">
                            <p:stCondLst>
                              <p:cond delay="2000"/>
                            </p:stCondLst>
                            <p:childTnLst>
                              <p:par>
                                <p:cTn id="18" presetID="22" presetClass="entr" presetSubtype="8" fill="hold" nodeType="after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2000"/>
                                        <p:tgtEl>
                                          <p:spTgt spid="66"/>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2000"/>
                                        <p:tgtEl>
                                          <p:spTgt spid="54"/>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问  题 </a:t>
            </a:r>
            <a:endParaRPr lang="zh-CN" altLang="en-US" sz="2800" b="1" dirty="0" smtClean="0"/>
          </a:p>
        </p:txBody>
      </p:sp>
      <p:sp>
        <p:nvSpPr>
          <p:cNvPr id="209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992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209925" name="内容占位符 1"/>
          <p:cNvSpPr>
            <a:spLocks noGrp="1"/>
          </p:cNvSpPr>
          <p:nvPr>
            <p:ph idx="1"/>
          </p:nvPr>
        </p:nvSpPr>
        <p:spPr>
          <a:xfrm>
            <a:off x="766763" y="1773238"/>
            <a:ext cx="7958137" cy="935037"/>
          </a:xfrm>
        </p:spPr>
        <p:txBody>
          <a:bodyPr/>
          <a:lstStyle/>
          <a:p>
            <a:r>
              <a:rPr lang="zh-CN" altLang="en-US" sz="2400" smtClean="0">
                <a:solidFill>
                  <a:srgbClr val="FF0000"/>
                </a:solidFill>
              </a:rPr>
              <a:t>问题：</a:t>
            </a:r>
            <a:r>
              <a:rPr lang="zh-CN" altLang="en-US" sz="2400" smtClean="0"/>
              <a:t>为提供可靠性，在进行网络设计时，常保持一定的冗余，在使用透明网桥时会出现回路现象。</a:t>
            </a:r>
          </a:p>
          <a:p>
            <a:endParaRPr lang="zh-CN" altLang="en-US" sz="2400" smtClean="0"/>
          </a:p>
        </p:txBody>
      </p:sp>
      <p:sp>
        <p:nvSpPr>
          <p:cNvPr id="6" name="Line 5"/>
          <p:cNvSpPr>
            <a:spLocks noChangeShapeType="1"/>
          </p:cNvSpPr>
          <p:nvPr/>
        </p:nvSpPr>
        <p:spPr bwMode="auto">
          <a:xfrm>
            <a:off x="2608263" y="3508375"/>
            <a:ext cx="49450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6"/>
          <p:cNvSpPr>
            <a:spLocks noChangeShapeType="1"/>
          </p:cNvSpPr>
          <p:nvPr/>
        </p:nvSpPr>
        <p:spPr bwMode="auto">
          <a:xfrm flipV="1">
            <a:off x="2217738" y="5856288"/>
            <a:ext cx="5280025"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Rectangle 7"/>
          <p:cNvSpPr>
            <a:spLocks noChangeArrowheads="1"/>
          </p:cNvSpPr>
          <p:nvPr/>
        </p:nvSpPr>
        <p:spPr bwMode="auto">
          <a:xfrm>
            <a:off x="7505700" y="3284538"/>
            <a:ext cx="9255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2</a:t>
            </a:r>
          </a:p>
        </p:txBody>
      </p:sp>
      <p:sp>
        <p:nvSpPr>
          <p:cNvPr id="9" name="Rectangle 8"/>
          <p:cNvSpPr>
            <a:spLocks noChangeArrowheads="1"/>
          </p:cNvSpPr>
          <p:nvPr/>
        </p:nvSpPr>
        <p:spPr bwMode="auto">
          <a:xfrm>
            <a:off x="7462838" y="5661025"/>
            <a:ext cx="92551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1</a:t>
            </a:r>
          </a:p>
        </p:txBody>
      </p:sp>
      <p:sp>
        <p:nvSpPr>
          <p:cNvPr id="10" name="Line 9"/>
          <p:cNvSpPr>
            <a:spLocks noChangeShapeType="1"/>
          </p:cNvSpPr>
          <p:nvPr/>
        </p:nvSpPr>
        <p:spPr bwMode="auto">
          <a:xfrm flipH="1">
            <a:off x="3009900" y="3490913"/>
            <a:ext cx="7938" cy="92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flipH="1">
            <a:off x="3009900" y="4919663"/>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Line 11"/>
          <p:cNvSpPr>
            <a:spLocks noChangeShapeType="1"/>
          </p:cNvSpPr>
          <p:nvPr/>
        </p:nvSpPr>
        <p:spPr bwMode="auto">
          <a:xfrm flipH="1">
            <a:off x="6610350" y="3529013"/>
            <a:ext cx="19050" cy="9588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2"/>
          <p:cNvSpPr>
            <a:spLocks noChangeShapeType="1"/>
          </p:cNvSpPr>
          <p:nvPr/>
        </p:nvSpPr>
        <p:spPr bwMode="auto">
          <a:xfrm>
            <a:off x="6610350" y="4919663"/>
            <a:ext cx="0" cy="944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Arc 13"/>
          <p:cNvSpPr>
            <a:spLocks/>
          </p:cNvSpPr>
          <p:nvPr/>
        </p:nvSpPr>
        <p:spPr bwMode="auto">
          <a:xfrm rot="10944371" flipH="1" flipV="1">
            <a:off x="5313363" y="3551238"/>
            <a:ext cx="685800" cy="2205037"/>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4"/>
          <p:cNvSpPr>
            <a:spLocks noChangeArrowheads="1"/>
          </p:cNvSpPr>
          <p:nvPr/>
        </p:nvSpPr>
        <p:spPr bwMode="auto">
          <a:xfrm>
            <a:off x="7113588" y="43894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2</a:t>
            </a:r>
          </a:p>
        </p:txBody>
      </p:sp>
      <p:sp>
        <p:nvSpPr>
          <p:cNvPr id="16" name="Rectangle 15"/>
          <p:cNvSpPr>
            <a:spLocks noChangeArrowheads="1"/>
          </p:cNvSpPr>
          <p:nvPr/>
        </p:nvSpPr>
        <p:spPr bwMode="auto">
          <a:xfrm>
            <a:off x="1684338" y="44275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1</a:t>
            </a:r>
          </a:p>
        </p:txBody>
      </p:sp>
      <p:pic>
        <p:nvPicPr>
          <p:cNvPr id="209937" name="Picture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788" y="5410200"/>
            <a:ext cx="763587"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p:nvSpPr>
        <p:spPr bwMode="auto">
          <a:xfrm>
            <a:off x="1406525" y="5438775"/>
            <a:ext cx="430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zh-CN" sz="2000" b="1">
                <a:latin typeface="+mn-lt"/>
                <a:ea typeface="+mn-ea"/>
              </a:rPr>
              <a:t> </a:t>
            </a:r>
            <a:r>
              <a:rPr lang="en-US" altLang="zh-CN" sz="2000" b="1">
                <a:latin typeface="+mn-lt"/>
                <a:ea typeface="+mn-ea"/>
              </a:rPr>
              <a:t>A</a:t>
            </a:r>
          </a:p>
        </p:txBody>
      </p:sp>
      <p:sp>
        <p:nvSpPr>
          <p:cNvPr id="19" name="Rectangle 18"/>
          <p:cNvSpPr>
            <a:spLocks noChangeArrowheads="1"/>
          </p:cNvSpPr>
          <p:nvPr/>
        </p:nvSpPr>
        <p:spPr bwMode="auto">
          <a:xfrm>
            <a:off x="2500313" y="6048375"/>
            <a:ext cx="735012" cy="357188"/>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p>
        </p:txBody>
      </p:sp>
      <p:grpSp>
        <p:nvGrpSpPr>
          <p:cNvPr id="20" name="Group 19"/>
          <p:cNvGrpSpPr>
            <a:grpSpLocks/>
          </p:cNvGrpSpPr>
          <p:nvPr/>
        </p:nvGrpSpPr>
        <p:grpSpPr bwMode="auto">
          <a:xfrm>
            <a:off x="6249988" y="2832100"/>
            <a:ext cx="976312" cy="1236663"/>
            <a:chOff x="3793" y="1938"/>
            <a:chExt cx="615" cy="779"/>
          </a:xfrm>
        </p:grpSpPr>
        <p:sp>
          <p:nvSpPr>
            <p:cNvPr id="21" name="Rectangle 20"/>
            <p:cNvSpPr>
              <a:spLocks noChangeArrowheads="1"/>
            </p:cNvSpPr>
            <p:nvPr/>
          </p:nvSpPr>
          <p:spPr bwMode="auto">
            <a:xfrm>
              <a:off x="3793" y="1938"/>
              <a:ext cx="464" cy="256"/>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2</a:t>
              </a:r>
            </a:p>
          </p:txBody>
        </p:sp>
        <p:grpSp>
          <p:nvGrpSpPr>
            <p:cNvPr id="209967" name="Group 21"/>
            <p:cNvGrpSpPr>
              <a:grpSpLocks/>
            </p:cNvGrpSpPr>
            <p:nvPr/>
          </p:nvGrpSpPr>
          <p:grpSpPr bwMode="auto">
            <a:xfrm>
              <a:off x="4131" y="2162"/>
              <a:ext cx="277" cy="555"/>
              <a:chOff x="4131" y="2162"/>
              <a:chExt cx="277" cy="555"/>
            </a:xfrm>
          </p:grpSpPr>
          <p:sp>
            <p:nvSpPr>
              <p:cNvPr id="23" name="Line 22"/>
              <p:cNvSpPr>
                <a:spLocks noChangeShapeType="1"/>
              </p:cNvSpPr>
              <p:nvPr/>
            </p:nvSpPr>
            <p:spPr bwMode="auto">
              <a:xfrm flipV="1">
                <a:off x="4131" y="2162"/>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4" name="Text Box 23"/>
              <p:cNvSpPr txBox="1">
                <a:spLocks noChangeArrowheads="1"/>
              </p:cNvSpPr>
              <p:nvPr/>
            </p:nvSpPr>
            <p:spPr bwMode="auto">
              <a:xfrm>
                <a:off x="4132" y="2377"/>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④</a:t>
                </a:r>
              </a:p>
            </p:txBody>
          </p:sp>
        </p:grpSp>
      </p:grpSp>
      <p:grpSp>
        <p:nvGrpSpPr>
          <p:cNvPr id="25" name="Group 24"/>
          <p:cNvGrpSpPr>
            <a:grpSpLocks/>
          </p:cNvGrpSpPr>
          <p:nvPr/>
        </p:nvGrpSpPr>
        <p:grpSpPr bwMode="auto">
          <a:xfrm>
            <a:off x="2416175" y="2819400"/>
            <a:ext cx="979488" cy="1235075"/>
            <a:chOff x="1378" y="1930"/>
            <a:chExt cx="617" cy="778"/>
          </a:xfrm>
        </p:grpSpPr>
        <p:sp>
          <p:nvSpPr>
            <p:cNvPr id="26" name="Rectangle 25"/>
            <p:cNvSpPr>
              <a:spLocks noChangeArrowheads="1"/>
            </p:cNvSpPr>
            <p:nvPr/>
          </p:nvSpPr>
          <p:spPr bwMode="auto">
            <a:xfrm>
              <a:off x="1532" y="1930"/>
              <a:ext cx="463" cy="280"/>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1</a:t>
              </a:r>
            </a:p>
          </p:txBody>
        </p:sp>
        <p:grpSp>
          <p:nvGrpSpPr>
            <p:cNvPr id="209963" name="Group 26"/>
            <p:cNvGrpSpPr>
              <a:grpSpLocks/>
            </p:cNvGrpSpPr>
            <p:nvPr/>
          </p:nvGrpSpPr>
          <p:grpSpPr bwMode="auto">
            <a:xfrm>
              <a:off x="1378" y="2153"/>
              <a:ext cx="288" cy="555"/>
              <a:chOff x="1378" y="2153"/>
              <a:chExt cx="288" cy="555"/>
            </a:xfrm>
          </p:grpSpPr>
          <p:sp>
            <p:nvSpPr>
              <p:cNvPr id="28" name="Line 27"/>
              <p:cNvSpPr>
                <a:spLocks noChangeShapeType="1"/>
              </p:cNvSpPr>
              <p:nvPr/>
            </p:nvSpPr>
            <p:spPr bwMode="auto">
              <a:xfrm flipV="1">
                <a:off x="1666" y="2153"/>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Text Box 28"/>
              <p:cNvSpPr txBox="1">
                <a:spLocks noChangeArrowheads="1"/>
              </p:cNvSpPr>
              <p:nvPr/>
            </p:nvSpPr>
            <p:spPr bwMode="auto">
              <a:xfrm>
                <a:off x="1378" y="23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③</a:t>
                </a:r>
              </a:p>
            </p:txBody>
          </p:sp>
        </p:grpSp>
      </p:grpSp>
      <p:sp>
        <p:nvSpPr>
          <p:cNvPr id="30" name="Text Box 29"/>
          <p:cNvSpPr txBox="1">
            <a:spLocks noChangeArrowheads="1"/>
          </p:cNvSpPr>
          <p:nvPr/>
        </p:nvSpPr>
        <p:spPr bwMode="auto">
          <a:xfrm>
            <a:off x="4354513" y="4233863"/>
            <a:ext cx="11080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b="1" smtClean="0">
                <a:latin typeface="+mn-lt"/>
                <a:ea typeface="+mn-ea"/>
              </a:rPr>
              <a:t>不停地</a:t>
            </a:r>
          </a:p>
          <a:p>
            <a:pPr eaLnBrk="0" hangingPunct="0">
              <a:buFontTx/>
              <a:buNone/>
              <a:defRPr/>
            </a:pPr>
            <a:r>
              <a:rPr lang="zh-CN" altLang="en-US" b="1" smtClean="0">
                <a:latin typeface="+mn-lt"/>
                <a:ea typeface="+mn-ea"/>
              </a:rPr>
              <a:t>兜圈子</a:t>
            </a:r>
          </a:p>
        </p:txBody>
      </p:sp>
      <p:pic>
        <p:nvPicPr>
          <p:cNvPr id="209943" name="Picture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1900" y="4124325"/>
            <a:ext cx="10477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944" name="Picture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7113" y="4124325"/>
            <a:ext cx="1046162"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32"/>
          <p:cNvGrpSpPr>
            <a:grpSpLocks/>
          </p:cNvGrpSpPr>
          <p:nvPr/>
        </p:nvGrpSpPr>
        <p:grpSpPr bwMode="auto">
          <a:xfrm>
            <a:off x="2387600" y="5116513"/>
            <a:ext cx="455613" cy="1004887"/>
            <a:chOff x="1379" y="2993"/>
            <a:chExt cx="287" cy="633"/>
          </a:xfrm>
        </p:grpSpPr>
        <p:sp>
          <p:nvSpPr>
            <p:cNvPr id="34" name="Line 33"/>
            <p:cNvSpPr>
              <a:spLocks noChangeShapeType="1"/>
            </p:cNvSpPr>
            <p:nvPr/>
          </p:nvSpPr>
          <p:spPr bwMode="auto">
            <a:xfrm flipH="1" flipV="1">
              <a:off x="1655" y="2993"/>
              <a:ext cx="11" cy="633"/>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5" name="Text Box 34"/>
            <p:cNvSpPr txBox="1">
              <a:spLocks noChangeArrowheads="1"/>
            </p:cNvSpPr>
            <p:nvPr/>
          </p:nvSpPr>
          <p:spPr bwMode="auto">
            <a:xfrm>
              <a:off x="1379" y="3149"/>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①</a:t>
              </a:r>
            </a:p>
          </p:txBody>
        </p:sp>
      </p:grpSp>
      <p:grpSp>
        <p:nvGrpSpPr>
          <p:cNvPr id="36" name="Group 35"/>
          <p:cNvGrpSpPr>
            <a:grpSpLocks/>
          </p:cNvGrpSpPr>
          <p:nvPr/>
        </p:nvGrpSpPr>
        <p:grpSpPr bwMode="auto">
          <a:xfrm>
            <a:off x="3292475" y="5233988"/>
            <a:ext cx="3173413" cy="998537"/>
            <a:chOff x="1949" y="3067"/>
            <a:chExt cx="1999" cy="629"/>
          </a:xfrm>
        </p:grpSpPr>
        <p:sp>
          <p:nvSpPr>
            <p:cNvPr id="37" name="Freeform 36"/>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tx2"/>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Text Box 37"/>
            <p:cNvSpPr txBox="1">
              <a:spLocks noChangeArrowheads="1"/>
            </p:cNvSpPr>
            <p:nvPr/>
          </p:nvSpPr>
          <p:spPr bwMode="auto">
            <a:xfrm>
              <a:off x="2014" y="344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②</a:t>
              </a:r>
            </a:p>
          </p:txBody>
        </p:sp>
      </p:grpSp>
      <p:sp>
        <p:nvSpPr>
          <p:cNvPr id="39" name="Rectangle 38"/>
          <p:cNvSpPr>
            <a:spLocks noChangeArrowheads="1"/>
          </p:cNvSpPr>
          <p:nvPr/>
        </p:nvSpPr>
        <p:spPr bwMode="auto">
          <a:xfrm>
            <a:off x="984250" y="6092825"/>
            <a:ext cx="1446213"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A </a:t>
            </a:r>
            <a:r>
              <a:rPr lang="zh-CN" altLang="en-US" sz="2000" b="1" dirty="0">
                <a:latin typeface="+mn-lt"/>
                <a:ea typeface="+mn-ea"/>
              </a:rPr>
              <a:t>发出的帧</a:t>
            </a:r>
          </a:p>
        </p:txBody>
      </p:sp>
      <p:grpSp>
        <p:nvGrpSpPr>
          <p:cNvPr id="40" name="Group 39"/>
          <p:cNvGrpSpPr>
            <a:grpSpLocks/>
          </p:cNvGrpSpPr>
          <p:nvPr/>
        </p:nvGrpSpPr>
        <p:grpSpPr bwMode="auto">
          <a:xfrm>
            <a:off x="611188" y="2584450"/>
            <a:ext cx="5884862" cy="1392238"/>
            <a:chOff x="241" y="1782"/>
            <a:chExt cx="3707" cy="877"/>
          </a:xfrm>
        </p:grpSpPr>
        <p:sp>
          <p:nvSpPr>
            <p:cNvPr id="41" name="Arc 40"/>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1" y="0"/>
                  </a:moveTo>
                  <a:cubicBezTo>
                    <a:pt x="11929" y="0"/>
                    <a:pt x="21600" y="9670"/>
                    <a:pt x="21600" y="21600"/>
                  </a:cubicBezTo>
                  <a:cubicBezTo>
                    <a:pt x="21600" y="23083"/>
                    <a:pt x="21447" y="24562"/>
                    <a:pt x="21143" y="26014"/>
                  </a:cubicBezTo>
                </a:path>
                <a:path w="21600" h="26015" stroke="0" extrusionOk="0">
                  <a:moveTo>
                    <a:pt x="-1" y="0"/>
                  </a:moveTo>
                  <a:cubicBezTo>
                    <a:pt x="11929" y="0"/>
                    <a:pt x="21600" y="9670"/>
                    <a:pt x="21600" y="21600"/>
                  </a:cubicBezTo>
                  <a:cubicBezTo>
                    <a:pt x="21600" y="23083"/>
                    <a:pt x="21447" y="24562"/>
                    <a:pt x="21143" y="26014"/>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2" name="Text Box 41"/>
            <p:cNvSpPr txBox="1">
              <a:spLocks noChangeArrowheads="1"/>
            </p:cNvSpPr>
            <p:nvPr/>
          </p:nvSpPr>
          <p:spPr bwMode="auto">
            <a:xfrm>
              <a:off x="2041" y="1782"/>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⑤</a:t>
              </a:r>
            </a:p>
          </p:txBody>
        </p:sp>
        <p:sp>
          <p:nvSpPr>
            <p:cNvPr id="43" name="Rectangle 42"/>
            <p:cNvSpPr>
              <a:spLocks noChangeArrowheads="1"/>
            </p:cNvSpPr>
            <p:nvPr/>
          </p:nvSpPr>
          <p:spPr bwMode="auto">
            <a:xfrm>
              <a:off x="241"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1 </a:t>
              </a:r>
              <a:r>
                <a:rPr lang="zh-CN" altLang="en-US" sz="2000" b="1" dirty="0">
                  <a:latin typeface="+mn-lt"/>
                  <a:ea typeface="+mn-ea"/>
                </a:rPr>
                <a:t>转发的帧</a:t>
              </a:r>
            </a:p>
          </p:txBody>
        </p:sp>
      </p:grpSp>
      <p:grpSp>
        <p:nvGrpSpPr>
          <p:cNvPr id="44" name="Group 43"/>
          <p:cNvGrpSpPr>
            <a:grpSpLocks/>
          </p:cNvGrpSpPr>
          <p:nvPr/>
        </p:nvGrpSpPr>
        <p:grpSpPr bwMode="auto">
          <a:xfrm>
            <a:off x="3149600" y="2565400"/>
            <a:ext cx="5815013" cy="1331913"/>
            <a:chOff x="1840" y="1770"/>
            <a:chExt cx="3663" cy="839"/>
          </a:xfrm>
        </p:grpSpPr>
        <p:sp>
          <p:nvSpPr>
            <p:cNvPr id="45" name="Arc 44"/>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1" y="0"/>
                  </a:moveTo>
                  <a:cubicBezTo>
                    <a:pt x="11929" y="0"/>
                    <a:pt x="21600" y="9670"/>
                    <a:pt x="21600" y="21600"/>
                  </a:cubicBezTo>
                  <a:cubicBezTo>
                    <a:pt x="21600" y="22767"/>
                    <a:pt x="21505" y="23932"/>
                    <a:pt x="21317" y="25085"/>
                  </a:cubicBezTo>
                </a:path>
                <a:path w="21600" h="25085" stroke="0" extrusionOk="0">
                  <a:moveTo>
                    <a:pt x="-1" y="0"/>
                  </a:moveTo>
                  <a:cubicBezTo>
                    <a:pt x="11929" y="0"/>
                    <a:pt x="21600" y="9670"/>
                    <a:pt x="21600" y="21600"/>
                  </a:cubicBezTo>
                  <a:cubicBezTo>
                    <a:pt x="21600" y="22767"/>
                    <a:pt x="21505" y="23932"/>
                    <a:pt x="21317" y="25085"/>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6" name="Text Box 45"/>
            <p:cNvSpPr txBox="1">
              <a:spLocks noChangeArrowheads="1"/>
            </p:cNvSpPr>
            <p:nvPr/>
          </p:nvSpPr>
          <p:spPr bwMode="auto">
            <a:xfrm>
              <a:off x="3269" y="177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⑥</a:t>
              </a:r>
            </a:p>
          </p:txBody>
        </p:sp>
        <p:sp>
          <p:nvSpPr>
            <p:cNvPr id="47" name="Rectangle 46"/>
            <p:cNvSpPr>
              <a:spLocks noChangeArrowheads="1"/>
            </p:cNvSpPr>
            <p:nvPr/>
          </p:nvSpPr>
          <p:spPr bwMode="auto">
            <a:xfrm>
              <a:off x="4240" y="192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2 </a:t>
              </a:r>
              <a:r>
                <a:rPr lang="zh-CN" altLang="en-US" sz="2000" b="1" dirty="0">
                  <a:latin typeface="+mn-lt"/>
                  <a:ea typeface="+mn-ea"/>
                </a:rPr>
                <a:t>转发的帧</a:t>
              </a:r>
            </a:p>
          </p:txBody>
        </p:sp>
      </p:grpSp>
      <p:sp>
        <p:nvSpPr>
          <p:cNvPr id="48" name="Arc 47"/>
          <p:cNvSpPr>
            <a:spLocks/>
          </p:cNvSpPr>
          <p:nvPr/>
        </p:nvSpPr>
        <p:spPr bwMode="auto">
          <a:xfrm rot="11000856">
            <a:off x="3657600" y="3479800"/>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9" name="Text Box 48"/>
          <p:cNvSpPr txBox="1">
            <a:spLocks noChangeArrowheads="1"/>
          </p:cNvSpPr>
          <p:nvPr/>
        </p:nvSpPr>
        <p:spPr bwMode="auto">
          <a:xfrm>
            <a:off x="3370263" y="5280025"/>
            <a:ext cx="2936875" cy="466725"/>
          </a:xfrm>
          <a:prstGeom prst="rect">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a:solidFill>
                  <a:srgbClr val="FF0000"/>
                </a:solidFill>
                <a:latin typeface="+mn-lt"/>
                <a:ea typeface="+mn-ea"/>
              </a:rPr>
              <a:t>网络资源白白消耗了</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0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1000"/>
                                        <p:tgtEl>
                                          <p:spTgt spid="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0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10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10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1000"/>
                                        <p:tgtEl>
                                          <p:spTgt spid="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nodeType="afterGroup">
                            <p:stCondLst>
                              <p:cond delay="500"/>
                            </p:stCondLst>
                            <p:childTnLst>
                              <p:par>
                                <p:cTn id="36" presetID="1" presetClass="exit" presetSubtype="0" fill="hold" nodeType="afterEffect">
                                  <p:stCondLst>
                                    <p:cond delay="500"/>
                                  </p:stCondLst>
                                  <p:childTnLst>
                                    <p:set>
                                      <p:cBhvr>
                                        <p:cTn id="37" dur="1" fill="hold">
                                          <p:stCondLst>
                                            <p:cond delay="0"/>
                                          </p:stCondLst>
                                        </p:cTn>
                                        <p:tgtEl>
                                          <p:spTgt spid="14"/>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2"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500"/>
                                        <p:tgtEl>
                                          <p:spTgt spid="48"/>
                                        </p:tgtEl>
                                      </p:cBhvr>
                                    </p:animEffect>
                                  </p:childTnLst>
                                </p:cTn>
                              </p:par>
                            </p:childTnLst>
                          </p:cTn>
                        </p:par>
                        <p:par>
                          <p:cTn id="42" fill="hold" nodeType="afterGroup">
                            <p:stCondLst>
                              <p:cond delay="1500"/>
                            </p:stCondLst>
                            <p:childTnLst>
                              <p:par>
                                <p:cTn id="43" presetID="1" presetClass="exit" presetSubtype="0" fill="hold" nodeType="afterEffect">
                                  <p:stCondLst>
                                    <p:cond delay="500"/>
                                  </p:stCondLst>
                                  <p:childTnLst>
                                    <p:set>
                                      <p:cBhvr>
                                        <p:cTn id="44" dur="1" fill="hold">
                                          <p:stCondLst>
                                            <p:cond delay="0"/>
                                          </p:stCondLst>
                                        </p:cTn>
                                        <p:tgtEl>
                                          <p:spTgt spid="48"/>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nodeType="afterGroup">
                            <p:stCondLst>
                              <p:cond delay="2500"/>
                            </p:stCondLst>
                            <p:childTnLst>
                              <p:par>
                                <p:cTn id="50" presetID="1" presetClass="exit" presetSubtype="0" fill="hold" nodeType="afterEffect">
                                  <p:stCondLst>
                                    <p:cond delay="500"/>
                                  </p:stCondLst>
                                  <p:childTnLst>
                                    <p:set>
                                      <p:cBhvr>
                                        <p:cTn id="51" dur="1" fill="hold">
                                          <p:stCondLst>
                                            <p:cond delay="0"/>
                                          </p:stCondLst>
                                        </p:cTn>
                                        <p:tgtEl>
                                          <p:spTgt spid="14"/>
                                        </p:tgtEl>
                                        <p:attrNameLst>
                                          <p:attrName>style.visibility</p:attrName>
                                        </p:attrNameLst>
                                      </p:cBhvr>
                                      <p:to>
                                        <p:strVal val="hidden"/>
                                      </p:to>
                                    </p:set>
                                  </p:childTnLst>
                                </p:cTn>
                              </p:par>
                            </p:childTnLst>
                          </p:cTn>
                        </p:par>
                        <p:par>
                          <p:cTn id="52" fill="hold" nodeType="afterGroup">
                            <p:stCondLst>
                              <p:cond delay="30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nodeType="afterGroup">
                            <p:stCondLst>
                              <p:cond delay="3500"/>
                            </p:stCondLst>
                            <p:childTnLst>
                              <p:par>
                                <p:cTn id="57" presetID="1" presetClass="exit" presetSubtype="0" fill="hold" nodeType="afterEffect">
                                  <p:stCondLst>
                                    <p:cond delay="500"/>
                                  </p:stCondLst>
                                  <p:childTnLst>
                                    <p:set>
                                      <p:cBhvr>
                                        <p:cTn id="58" dur="1" fill="hold">
                                          <p:stCondLst>
                                            <p:cond delay="0"/>
                                          </p:stCondLst>
                                        </p:cTn>
                                        <p:tgtEl>
                                          <p:spTgt spid="48"/>
                                        </p:tgtEl>
                                        <p:attrNameLst>
                                          <p:attrName>style.visibility</p:attrName>
                                        </p:attrNameLst>
                                      </p:cBhvr>
                                      <p:to>
                                        <p:strVal val="hidden"/>
                                      </p:to>
                                    </p:set>
                                  </p:childTnLst>
                                </p:cTn>
                              </p:par>
                            </p:childTnLst>
                          </p:cTn>
                        </p:par>
                        <p:par>
                          <p:cTn id="59" fill="hold" nodeType="afterGroup">
                            <p:stCondLst>
                              <p:cond delay="40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nodeType="afterGroup">
                            <p:stCondLst>
                              <p:cond delay="4500"/>
                            </p:stCondLst>
                            <p:childTnLst>
                              <p:par>
                                <p:cTn id="64" presetID="1" presetClass="exit" presetSubtype="0" fill="hold" nodeType="afterEffect">
                                  <p:stCondLst>
                                    <p:cond delay="500"/>
                                  </p:stCondLst>
                                  <p:childTnLst>
                                    <p:set>
                                      <p:cBhvr>
                                        <p:cTn id="65" dur="1" fill="hold">
                                          <p:stCondLst>
                                            <p:cond delay="0"/>
                                          </p:stCondLst>
                                        </p:cTn>
                                        <p:tgtEl>
                                          <p:spTgt spid="14"/>
                                        </p:tgtEl>
                                        <p:attrNameLst>
                                          <p:attrName>style.visibility</p:attrName>
                                        </p:attrNameLst>
                                      </p:cBhvr>
                                      <p:to>
                                        <p:strVal val="hidden"/>
                                      </p:to>
                                    </p:set>
                                  </p:childTnLst>
                                </p:cTn>
                              </p:par>
                            </p:childTnLst>
                          </p:cTn>
                        </p:par>
                        <p:par>
                          <p:cTn id="66" fill="hold" nodeType="afterGroup">
                            <p:stCondLst>
                              <p:cond delay="5000"/>
                            </p:stCondLst>
                            <p:childTnLst>
                              <p:par>
                                <p:cTn id="67" presetID="22" presetClass="entr" presetSubtype="2"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right)">
                                      <p:cBhvr>
                                        <p:cTn id="69" dur="500"/>
                                        <p:tgtEl>
                                          <p:spTgt spid="48"/>
                                        </p:tgtEl>
                                      </p:cBhvr>
                                    </p:animEffect>
                                  </p:childTnLst>
                                </p:cTn>
                              </p:par>
                            </p:childTnLst>
                          </p:cTn>
                        </p:par>
                        <p:par>
                          <p:cTn id="70" fill="hold" nodeType="afterGroup">
                            <p:stCondLst>
                              <p:cond delay="5500"/>
                            </p:stCondLst>
                            <p:childTnLst>
                              <p:par>
                                <p:cTn id="71" presetID="1" presetClass="entr" presetSubtype="0" fill="hold" grpId="0" nodeType="after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生成树算法</a:t>
            </a:r>
            <a:endParaRPr lang="zh-CN" altLang="en-US" sz="2800" b="1" dirty="0" smtClean="0"/>
          </a:p>
        </p:txBody>
      </p:sp>
      <p:sp>
        <p:nvSpPr>
          <p:cNvPr id="210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1094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210949" name="内容占位符 1"/>
          <p:cNvSpPr>
            <a:spLocks noGrp="1"/>
          </p:cNvSpPr>
          <p:nvPr>
            <p:ph idx="1"/>
          </p:nvPr>
        </p:nvSpPr>
        <p:spPr>
          <a:xfrm>
            <a:off x="809625" y="1773238"/>
            <a:ext cx="7958138" cy="2087562"/>
          </a:xfrm>
        </p:spPr>
        <p:txBody>
          <a:bodyPr/>
          <a:lstStyle/>
          <a:p>
            <a:r>
              <a:rPr lang="zh-CN" altLang="en-US" sz="2400" smtClean="0">
                <a:solidFill>
                  <a:srgbClr val="FF0000"/>
                </a:solidFill>
              </a:rPr>
              <a:t>解决</a:t>
            </a:r>
            <a:r>
              <a:rPr lang="zh-CN" altLang="en-US" sz="2400" smtClean="0"/>
              <a:t>：透明网桥采用</a:t>
            </a:r>
            <a:r>
              <a:rPr lang="zh-CN" altLang="en-US" sz="2400" smtClean="0">
                <a:solidFill>
                  <a:srgbClr val="0000FF"/>
                </a:solidFill>
              </a:rPr>
              <a:t>生成树算法</a:t>
            </a:r>
            <a:r>
              <a:rPr lang="zh-CN" altLang="en-US" sz="2400" smtClean="0"/>
              <a:t>，可以确保任两个</a:t>
            </a:r>
            <a:r>
              <a:rPr lang="en-US" altLang="zh-CN" sz="2400" smtClean="0"/>
              <a:t>LAN</a:t>
            </a:r>
            <a:r>
              <a:rPr lang="zh-CN" altLang="en-US" sz="2400" smtClean="0"/>
              <a:t>之间只有唯一一条路径。</a:t>
            </a:r>
          </a:p>
          <a:p>
            <a:r>
              <a:rPr lang="zh-CN" altLang="en-US" sz="2400" smtClean="0">
                <a:solidFill>
                  <a:srgbClr val="FF0000"/>
                </a:solidFill>
              </a:rPr>
              <a:t>算法</a:t>
            </a:r>
            <a:r>
              <a:rPr lang="zh-CN" altLang="en-US" sz="2400" smtClean="0"/>
              <a:t>：先选出一个网桥作为生成树的根（例如：序号最小的网桥），然后按根到各个网桥的最短路径来构造生成树。</a:t>
            </a:r>
          </a:p>
        </p:txBody>
      </p:sp>
      <p:pic>
        <p:nvPicPr>
          <p:cNvPr id="210950"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7388" y="3305175"/>
            <a:ext cx="6862762" cy="343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源选路</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(source route)</a:t>
            </a:r>
            <a:endParaRPr lang="zh-CN" altLang="en-US" sz="2800" dirty="0">
              <a:latin typeface="华文新魏" pitchFamily="2" charset="-122"/>
            </a:endParaRPr>
          </a:p>
        </p:txBody>
      </p:sp>
      <p:sp>
        <p:nvSpPr>
          <p:cNvPr id="211971" name="Text Box 3"/>
          <p:cNvSpPr txBox="1">
            <a:spLocks noChangeArrowheads="1"/>
          </p:cNvSpPr>
          <p:nvPr/>
        </p:nvSpPr>
        <p:spPr bwMode="auto">
          <a:xfrm>
            <a:off x="1346200" y="87313"/>
            <a:ext cx="75692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a:p>
            <a:pPr eaLnBrk="1" hangingPunct="1">
              <a:spcBef>
                <a:spcPct val="50000"/>
              </a:spcBef>
              <a:buClr>
                <a:schemeClr val="accent2"/>
              </a:buClr>
              <a:buFont typeface="Wingdings" pitchFamily="2" charset="2"/>
              <a:buNone/>
            </a:pPr>
            <a:endParaRPr lang="en-US" altLang="zh-CN" sz="1200" b="0">
              <a:solidFill>
                <a:schemeClr val="tx1"/>
              </a:solidFill>
              <a:latin typeface="Times New Roman" pitchFamily="18" charset="0"/>
              <a:ea typeface="幼圆" pitchFamily="49" charset="-122"/>
            </a:endParaRPr>
          </a:p>
        </p:txBody>
      </p:sp>
      <p:sp>
        <p:nvSpPr>
          <p:cNvPr id="211972" name="内容占位符 1"/>
          <p:cNvSpPr>
            <a:spLocks noGrp="1"/>
          </p:cNvSpPr>
          <p:nvPr>
            <p:ph idx="1"/>
          </p:nvPr>
        </p:nvSpPr>
        <p:spPr>
          <a:xfrm>
            <a:off x="809624" y="1773238"/>
            <a:ext cx="8010847" cy="4679950"/>
          </a:xfrm>
        </p:spPr>
        <p:txBody>
          <a:bodyPr/>
          <a:lstStyle/>
          <a:p>
            <a:pPr>
              <a:lnSpc>
                <a:spcPct val="120000"/>
              </a:lnSpc>
            </a:pPr>
            <a:r>
              <a:rPr lang="zh-CN" altLang="en-US" sz="2400" dirty="0" smtClean="0">
                <a:solidFill>
                  <a:srgbClr val="FF0000"/>
                </a:solidFill>
              </a:rPr>
              <a:t>引入</a:t>
            </a:r>
            <a:r>
              <a:rPr lang="zh-CN" altLang="en-US" sz="2400" dirty="0" smtClean="0"/>
              <a:t>：透明网桥容易安装，但网络资源的利用不充分（因为仅用到了拓扑结构的一个子集）。</a:t>
            </a:r>
            <a:endParaRPr lang="en-US" altLang="zh-CN" sz="2400" dirty="0" smtClean="0"/>
          </a:p>
          <a:p>
            <a:pPr>
              <a:lnSpc>
                <a:spcPct val="120000"/>
              </a:lnSpc>
            </a:pPr>
            <a:r>
              <a:rPr lang="zh-CN" altLang="en-US" sz="2400" dirty="0" smtClean="0">
                <a:solidFill>
                  <a:srgbClr val="FF0000"/>
                </a:solidFill>
              </a:rPr>
              <a:t>工作原理</a:t>
            </a:r>
            <a:r>
              <a:rPr lang="zh-CN" altLang="en-US" sz="2400" dirty="0" smtClean="0"/>
              <a:t>：源选路网桥在发送帧时将详细的路由信息放在帧的首部中，即：路由的选择由每个帧的发送者完成</a:t>
            </a:r>
          </a:p>
          <a:p>
            <a:pPr>
              <a:lnSpc>
                <a:spcPct val="120000"/>
              </a:lnSpc>
            </a:pPr>
            <a:r>
              <a:rPr lang="zh-CN" altLang="en-US" sz="2400" dirty="0" smtClean="0">
                <a:solidFill>
                  <a:srgbClr val="FF0000"/>
                </a:solidFill>
              </a:rPr>
              <a:t>路由获取</a:t>
            </a:r>
            <a:r>
              <a:rPr lang="zh-CN" altLang="en-US" sz="2400" dirty="0" smtClean="0"/>
              <a:t>：源站先以广播方式向欲通信的目的站发送一个发现帧，每个发现帧都记录所经过的路由；然后发现帧到达目的站后就沿各自的路由返回源站；最后源站在得知这些路由后，从所有可能的路由中选择出一个最佳路由。凡从该源站向该目的站发送的帧的首部，都必须携带源站所确定的这一路由信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远程网桥</a:t>
            </a:r>
          </a:p>
        </p:txBody>
      </p:sp>
      <p:sp>
        <p:nvSpPr>
          <p:cNvPr id="212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2996" name="内容占位符 1"/>
          <p:cNvSpPr>
            <a:spLocks noGrp="1"/>
          </p:cNvSpPr>
          <p:nvPr>
            <p:ph idx="1"/>
          </p:nvPr>
        </p:nvSpPr>
        <p:spPr>
          <a:xfrm>
            <a:off x="809625" y="1773238"/>
            <a:ext cx="7958138" cy="1943100"/>
          </a:xfrm>
        </p:spPr>
        <p:txBody>
          <a:bodyPr/>
          <a:lstStyle/>
          <a:p>
            <a:pPr marL="0" indent="0">
              <a:lnSpc>
                <a:spcPct val="125000"/>
              </a:lnSpc>
              <a:buFont typeface="Wingdings" pitchFamily="2" charset="2"/>
              <a:buNone/>
            </a:pPr>
            <a:r>
              <a:rPr lang="zh-CN" altLang="en-US" sz="2400" smtClean="0"/>
              <a:t>       距离相对较远的</a:t>
            </a:r>
            <a:r>
              <a:rPr lang="en-US" altLang="zh-CN" sz="2400" smtClean="0"/>
              <a:t>LANs</a:t>
            </a:r>
            <a:r>
              <a:rPr lang="zh-CN" altLang="en-US" sz="2400" smtClean="0"/>
              <a:t>的连接将采用</a:t>
            </a:r>
            <a:r>
              <a:rPr lang="zh-CN" altLang="en-US" sz="2400" smtClean="0">
                <a:solidFill>
                  <a:srgbClr val="FF0000"/>
                </a:solidFill>
              </a:rPr>
              <a:t>远程网桥</a:t>
            </a:r>
            <a:r>
              <a:rPr lang="zh-CN" altLang="en-US" sz="2400" smtClean="0"/>
              <a:t>和一对点</a:t>
            </a:r>
            <a:r>
              <a:rPr lang="en-US" altLang="zh-CN" sz="2400" smtClean="0"/>
              <a:t>-</a:t>
            </a:r>
            <a:r>
              <a:rPr lang="zh-CN" altLang="en-US" sz="2400" smtClean="0"/>
              <a:t>点的线路（例如：租用电信线路）来实现。点</a:t>
            </a:r>
            <a:r>
              <a:rPr lang="en-US" altLang="zh-CN" sz="2400" smtClean="0"/>
              <a:t>-</a:t>
            </a:r>
            <a:r>
              <a:rPr lang="zh-CN" altLang="en-US" sz="2400" smtClean="0"/>
              <a:t>点线路可看作是一个没有主机的</a:t>
            </a:r>
            <a:r>
              <a:rPr lang="en-US" altLang="zh-CN" sz="2400" smtClean="0"/>
              <a:t>LANs</a:t>
            </a:r>
            <a:r>
              <a:rPr lang="zh-CN" altLang="en-US" sz="2400" smtClean="0"/>
              <a:t>，可选用各种</a:t>
            </a:r>
            <a:r>
              <a:rPr lang="zh-CN" altLang="en-US" sz="2400" smtClean="0">
                <a:solidFill>
                  <a:srgbClr val="0000FF"/>
                </a:solidFill>
              </a:rPr>
              <a:t>点</a:t>
            </a:r>
            <a:r>
              <a:rPr lang="en-US" altLang="zh-CN" sz="2400" smtClean="0">
                <a:solidFill>
                  <a:srgbClr val="0000FF"/>
                </a:solidFill>
              </a:rPr>
              <a:t>-</a:t>
            </a:r>
            <a:r>
              <a:rPr lang="zh-CN" altLang="en-US" sz="2400" smtClean="0">
                <a:solidFill>
                  <a:srgbClr val="0000FF"/>
                </a:solidFill>
              </a:rPr>
              <a:t>点数据链路协议</a:t>
            </a:r>
            <a:r>
              <a:rPr lang="zh-CN" altLang="en-US" sz="2400" smtClean="0"/>
              <a:t>，例如：</a:t>
            </a:r>
            <a:r>
              <a:rPr lang="en-US" altLang="zh-CN" sz="2400" smtClean="0"/>
              <a:t>PPP</a:t>
            </a:r>
            <a:r>
              <a:rPr lang="zh-CN" altLang="en-US" sz="2400" smtClean="0"/>
              <a:t>、</a:t>
            </a:r>
            <a:r>
              <a:rPr lang="en-US" altLang="zh-CN" sz="2400" smtClean="0"/>
              <a:t>HDLC</a:t>
            </a:r>
            <a:r>
              <a:rPr lang="zh-CN" altLang="en-US" sz="2400" smtClean="0"/>
              <a:t>等。</a:t>
            </a:r>
          </a:p>
          <a:p>
            <a:pPr marL="0" indent="0">
              <a:lnSpc>
                <a:spcPct val="125000"/>
              </a:lnSpc>
              <a:buFont typeface="Wingdings" pitchFamily="2" charset="2"/>
              <a:buNone/>
            </a:pPr>
            <a:endParaRPr lang="zh-CN" altLang="en-US" sz="2400" smtClean="0"/>
          </a:p>
        </p:txBody>
      </p:sp>
      <p:pic>
        <p:nvPicPr>
          <p:cNvPr id="212997"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3716338"/>
            <a:ext cx="767873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pPr eaLnBrk="1" hangingPunct="1">
              <a:defRPr/>
            </a:pPr>
            <a:r>
              <a:rPr lang="en-US" altLang="zh-CN" b="1" smtClean="0"/>
              <a:t>1</a:t>
            </a:r>
            <a:r>
              <a:rPr lang="en-US" altLang="zh-CN" smtClean="0"/>
              <a:t>-</a:t>
            </a:r>
            <a:r>
              <a:rPr lang="zh-CN" altLang="en-US" smtClean="0"/>
              <a:t>坚持</a:t>
            </a:r>
            <a:r>
              <a:rPr lang="en-US" altLang="zh-CN" b="1" smtClean="0"/>
              <a:t>CSMA</a:t>
            </a:r>
            <a:endParaRPr lang="zh-CN" altLang="en-US" b="1" smtClean="0"/>
          </a:p>
        </p:txBody>
      </p:sp>
      <p:sp>
        <p:nvSpPr>
          <p:cNvPr id="2457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4580" name="Picture 6"/>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700213"/>
            <a:ext cx="5856287"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Rectangle 8"/>
          <p:cNvSpPr>
            <a:spLocks noGrp="1" noChangeArrowheads="1"/>
          </p:cNvSpPr>
          <p:nvPr>
            <p:ph type="body" idx="1"/>
          </p:nvPr>
        </p:nvSpPr>
        <p:spPr>
          <a:xfrm>
            <a:off x="5508625" y="3860800"/>
            <a:ext cx="3259138" cy="2520950"/>
          </a:xfrm>
        </p:spPr>
        <p:txBody>
          <a:bodyPr/>
          <a:lstStyle/>
          <a:p>
            <a:pPr eaLnBrk="1" hangingPunct="1"/>
            <a:r>
              <a:rPr lang="zh-CN" altLang="en-US" sz="2400" smtClean="0">
                <a:solidFill>
                  <a:srgbClr val="FF0000"/>
                </a:solidFill>
              </a:rPr>
              <a:t>特点：</a:t>
            </a:r>
          </a:p>
          <a:p>
            <a:pPr lvl="1" eaLnBrk="1" hangingPunct="1"/>
            <a:r>
              <a:rPr lang="zh-CN" altLang="en-US" sz="2000" smtClean="0">
                <a:solidFill>
                  <a:schemeClr val="tx1"/>
                </a:solidFill>
              </a:rPr>
              <a:t>减少了信道空闲时间，即提高了信道的利用率；</a:t>
            </a:r>
          </a:p>
          <a:p>
            <a:pPr lvl="1" eaLnBrk="1" hangingPunct="1"/>
            <a:r>
              <a:rPr lang="zh-CN" altLang="en-US" sz="2000" smtClean="0">
                <a:solidFill>
                  <a:schemeClr val="tx1"/>
                </a:solidFill>
              </a:rPr>
              <a:t>增加了冲突的可能性，因为传播延时的存在或同时发送。</a:t>
            </a:r>
            <a:endParaRPr lang="zh-CN" altLang="en-US" sz="20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4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40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14021" name="内容占位符 1"/>
          <p:cNvSpPr>
            <a:spLocks noGrp="1"/>
          </p:cNvSpPr>
          <p:nvPr>
            <p:ph idx="1"/>
          </p:nvPr>
        </p:nvSpPr>
        <p:spPr>
          <a:xfrm>
            <a:off x="809625" y="1773238"/>
            <a:ext cx="8334375" cy="647700"/>
          </a:xfrm>
        </p:spPr>
        <p:txBody>
          <a:bodyPr/>
          <a:lstStyle/>
          <a:p>
            <a:r>
              <a:rPr lang="zh-CN" altLang="en-US" sz="2400" smtClean="0">
                <a:solidFill>
                  <a:srgbClr val="FF0000"/>
                </a:solidFill>
              </a:rPr>
              <a:t>过滤通信量</a:t>
            </a:r>
            <a:r>
              <a:rPr lang="zh-CN" altLang="en-US" sz="2400" smtClean="0"/>
              <a:t>：网桥使网络通信大部分限制在单个</a:t>
            </a:r>
            <a:r>
              <a:rPr lang="en-US" altLang="zh-CN" sz="2400" smtClean="0"/>
              <a:t>LAN</a:t>
            </a:r>
            <a:r>
              <a:rPr lang="zh-CN" altLang="en-US" sz="2400" smtClean="0"/>
              <a:t>内</a:t>
            </a:r>
          </a:p>
          <a:p>
            <a:endParaRPr lang="zh-CN" altLang="en-US" sz="2400" smtClean="0"/>
          </a:p>
        </p:txBody>
      </p:sp>
      <p:pic>
        <p:nvPicPr>
          <p:cNvPr id="214022"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3025" y="2592388"/>
            <a:ext cx="7116763"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5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50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45" name="内容占位符 1"/>
          <p:cNvSpPr>
            <a:spLocks noGrp="1"/>
          </p:cNvSpPr>
          <p:nvPr>
            <p:ph idx="1"/>
          </p:nvPr>
        </p:nvSpPr>
        <p:spPr/>
        <p:txBody>
          <a:bodyPr/>
          <a:lstStyle/>
          <a:p>
            <a:pPr>
              <a:lnSpc>
                <a:spcPct val="125000"/>
              </a:lnSpc>
            </a:pPr>
            <a:r>
              <a:rPr lang="zh-CN" altLang="en-US" sz="2800" smtClean="0">
                <a:solidFill>
                  <a:srgbClr val="FF0000"/>
                </a:solidFill>
              </a:rPr>
              <a:t>扩大网络的物理范围</a:t>
            </a:r>
            <a:r>
              <a:rPr lang="zh-CN" altLang="en-US" sz="2800" smtClean="0"/>
              <a:t>：每个</a:t>
            </a:r>
            <a:r>
              <a:rPr lang="en-US" altLang="zh-CN" sz="2800" smtClean="0"/>
              <a:t>LAN</a:t>
            </a:r>
            <a:r>
              <a:rPr lang="zh-CN" altLang="en-US" sz="2800" smtClean="0"/>
              <a:t>的范围都有限制，使用网桥可突破限制。</a:t>
            </a:r>
          </a:p>
          <a:p>
            <a:pPr>
              <a:lnSpc>
                <a:spcPct val="125000"/>
              </a:lnSpc>
            </a:pPr>
            <a:r>
              <a:rPr lang="zh-CN" altLang="en-US" sz="2800" smtClean="0">
                <a:solidFill>
                  <a:srgbClr val="FF0000"/>
                </a:solidFill>
              </a:rPr>
              <a:t>提高网络的可靠性</a:t>
            </a:r>
            <a:r>
              <a:rPr lang="zh-CN" altLang="en-US" sz="2800" smtClean="0"/>
              <a:t>：网桥能隔离一个</a:t>
            </a:r>
            <a:r>
              <a:rPr lang="en-US" altLang="zh-CN" sz="2800" smtClean="0"/>
              <a:t>LAN</a:t>
            </a:r>
            <a:r>
              <a:rPr lang="zh-CN" altLang="en-US" sz="2800" smtClean="0"/>
              <a:t>的故障，使之不会扩展到其它</a:t>
            </a:r>
            <a:r>
              <a:rPr lang="en-US" altLang="zh-CN" sz="2800" smtClean="0"/>
              <a:t>LAN</a:t>
            </a:r>
            <a:r>
              <a:rPr lang="zh-CN" altLang="en-US" sz="2800" smtClean="0"/>
              <a:t>。</a:t>
            </a:r>
          </a:p>
          <a:p>
            <a:pPr>
              <a:lnSpc>
                <a:spcPct val="125000"/>
              </a:lnSpc>
            </a:pPr>
            <a:r>
              <a:rPr lang="zh-CN" altLang="en-US" sz="2800" smtClean="0">
                <a:solidFill>
                  <a:srgbClr val="FF0000"/>
                </a:solidFill>
              </a:rPr>
              <a:t>有助于安全保密</a:t>
            </a:r>
            <a:r>
              <a:rPr lang="zh-CN" altLang="en-US" sz="2800" smtClean="0"/>
              <a:t>：可根据需要将某些部分隔离开来，以防信息被窃。</a:t>
            </a:r>
          </a:p>
          <a:p>
            <a:pPr>
              <a:lnSpc>
                <a:spcPct val="125000"/>
              </a:lnSpc>
            </a:pPr>
            <a:r>
              <a:rPr lang="zh-CN" altLang="en-US" sz="2800" smtClean="0">
                <a:solidFill>
                  <a:srgbClr val="FF0000"/>
                </a:solidFill>
              </a:rPr>
              <a:t>可以互连不同的</a:t>
            </a:r>
            <a:r>
              <a:rPr lang="en-US" altLang="zh-CN" sz="2800" smtClean="0">
                <a:solidFill>
                  <a:srgbClr val="FF0000"/>
                </a:solidFill>
              </a:rPr>
              <a:t>LAN</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r>
              <a:rPr lang="zh-CN" altLang="en-US" dirty="0" smtClean="0">
                <a:latin typeface="华文新魏" pitchFamily="2" charset="-122"/>
              </a:rPr>
              <a:t>的缺点</a:t>
            </a:r>
            <a:endParaRPr lang="zh-CN" altLang="en-US" sz="2800" b="1" dirty="0" smtClean="0"/>
          </a:p>
        </p:txBody>
      </p:sp>
      <p:sp>
        <p:nvSpPr>
          <p:cNvPr id="216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60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16069" name="内容占位符 1"/>
          <p:cNvSpPr>
            <a:spLocks noGrp="1"/>
          </p:cNvSpPr>
          <p:nvPr>
            <p:ph idx="1"/>
          </p:nvPr>
        </p:nvSpPr>
        <p:spPr/>
        <p:txBody>
          <a:bodyPr/>
          <a:lstStyle/>
          <a:p>
            <a:pPr>
              <a:lnSpc>
                <a:spcPct val="125000"/>
              </a:lnSpc>
            </a:pPr>
            <a:r>
              <a:rPr lang="zh-CN" altLang="en-US" sz="2800" smtClean="0">
                <a:solidFill>
                  <a:schemeClr val="tx1"/>
                </a:solidFill>
              </a:rPr>
              <a:t>存储转发增加了时延； </a:t>
            </a:r>
          </a:p>
          <a:p>
            <a:pPr>
              <a:lnSpc>
                <a:spcPct val="125000"/>
              </a:lnSpc>
            </a:pPr>
            <a:r>
              <a:rPr lang="zh-CN" altLang="en-US" sz="2800" smtClean="0">
                <a:solidFill>
                  <a:schemeClr val="tx1"/>
                </a:solidFill>
              </a:rPr>
              <a:t>在</a:t>
            </a:r>
            <a:r>
              <a:rPr lang="en-US" altLang="zh-CN" sz="2800" smtClean="0">
                <a:solidFill>
                  <a:schemeClr val="tx1"/>
                </a:solidFill>
              </a:rPr>
              <a:t>MAC</a:t>
            </a:r>
            <a:r>
              <a:rPr lang="zh-CN" altLang="en-US" sz="2800" smtClean="0">
                <a:solidFill>
                  <a:schemeClr val="tx1"/>
                </a:solidFill>
              </a:rPr>
              <a:t>子层并没有流量控制功能； </a:t>
            </a:r>
          </a:p>
          <a:p>
            <a:pPr>
              <a:lnSpc>
                <a:spcPct val="125000"/>
              </a:lnSpc>
            </a:pPr>
            <a:r>
              <a:rPr lang="zh-CN" altLang="en-US" sz="2800" smtClean="0">
                <a:solidFill>
                  <a:schemeClr val="tx1"/>
                </a:solidFill>
              </a:rPr>
              <a:t>具有不同</a:t>
            </a:r>
            <a:r>
              <a:rPr lang="en-US" altLang="zh-CN" sz="2800" smtClean="0">
                <a:solidFill>
                  <a:schemeClr val="tx1"/>
                </a:solidFill>
              </a:rPr>
              <a:t>MAC</a:t>
            </a:r>
            <a:r>
              <a:rPr lang="zh-CN" altLang="en-US" sz="2800" smtClean="0">
                <a:solidFill>
                  <a:schemeClr val="tx1"/>
                </a:solidFill>
              </a:rPr>
              <a:t>子层的网段桥接在一起时时延更大；</a:t>
            </a:r>
            <a:endParaRPr lang="en-US" altLang="zh-CN" sz="2800" smtClean="0">
              <a:solidFill>
                <a:schemeClr val="tx1"/>
              </a:solidFill>
            </a:endParaRPr>
          </a:p>
          <a:p>
            <a:pPr>
              <a:lnSpc>
                <a:spcPct val="125000"/>
              </a:lnSpc>
            </a:pPr>
            <a:r>
              <a:rPr lang="zh-CN" altLang="en-US" sz="2800" smtClean="0">
                <a:solidFill>
                  <a:schemeClr val="tx1"/>
                </a:solidFill>
              </a:rPr>
              <a:t>网桥只适合于用户数不太多</a:t>
            </a:r>
            <a:r>
              <a:rPr lang="en-US" altLang="zh-CN" sz="2800" smtClean="0">
                <a:solidFill>
                  <a:schemeClr val="tx1"/>
                </a:solidFill>
              </a:rPr>
              <a:t>(</a:t>
            </a:r>
            <a:r>
              <a:rPr lang="zh-CN" altLang="en-US" sz="2800" smtClean="0">
                <a:solidFill>
                  <a:schemeClr val="tx1"/>
                </a:solidFill>
              </a:rPr>
              <a:t>不超过几百个</a:t>
            </a:r>
            <a:r>
              <a:rPr lang="en-US" altLang="zh-CN" sz="2800" smtClean="0">
                <a:solidFill>
                  <a:schemeClr val="tx1"/>
                </a:solidFill>
              </a:rPr>
              <a:t>)</a:t>
            </a:r>
            <a:r>
              <a:rPr lang="zh-CN" altLang="en-US" sz="2800" smtClean="0">
                <a:solidFill>
                  <a:schemeClr val="tx1"/>
                </a:solidFill>
              </a:rPr>
              <a:t>和通信量不太大的局域网，否则有时还会因传播过多的广播信息而产生网络拥塞。这就是所谓的</a:t>
            </a:r>
            <a:r>
              <a:rPr lang="zh-CN" altLang="en-US" sz="2800" smtClean="0">
                <a:solidFill>
                  <a:srgbClr val="FF0000"/>
                </a:solidFill>
              </a:rPr>
              <a:t>广播风暴</a:t>
            </a:r>
            <a:r>
              <a:rPr lang="zh-CN" altLang="en-US" sz="2800" smtClean="0">
                <a:solidFill>
                  <a:schemeClr val="tx1"/>
                </a:solidFill>
              </a:rPr>
              <a:t>。 </a:t>
            </a:r>
            <a:endParaRPr lang="en-US" altLang="zh-CN" sz="2800" smtClean="0">
              <a:solidFill>
                <a:schemeClr val="tx1"/>
              </a:solidFill>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网络互连设备</a:t>
            </a:r>
          </a:p>
        </p:txBody>
      </p:sp>
      <p:sp>
        <p:nvSpPr>
          <p:cNvPr id="217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70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1</a:t>
            </a:r>
          </a:p>
        </p:txBody>
      </p:sp>
      <p:sp>
        <p:nvSpPr>
          <p:cNvPr id="217093" name="内容占位符 1"/>
          <p:cNvSpPr>
            <a:spLocks noGrp="1"/>
          </p:cNvSpPr>
          <p:nvPr>
            <p:ph idx="1"/>
          </p:nvPr>
        </p:nvSpPr>
        <p:spPr>
          <a:xfrm>
            <a:off x="773113" y="5661025"/>
            <a:ext cx="7958137" cy="647700"/>
          </a:xfrm>
        </p:spPr>
        <p:txBody>
          <a:bodyPr/>
          <a:lstStyle/>
          <a:p>
            <a:pPr marL="0" indent="0" algn="ctr">
              <a:buFont typeface="Wingdings" pitchFamily="2" charset="2"/>
              <a:buNone/>
            </a:pPr>
            <a:r>
              <a:rPr lang="zh-CN" altLang="en-US" sz="2800" smtClean="0"/>
              <a:t>不同的协议层有不同的互联设备</a:t>
            </a:r>
          </a:p>
        </p:txBody>
      </p:sp>
      <p:grpSp>
        <p:nvGrpSpPr>
          <p:cNvPr id="217094" name="Group 4"/>
          <p:cNvGrpSpPr>
            <a:grpSpLocks/>
          </p:cNvGrpSpPr>
          <p:nvPr/>
        </p:nvGrpSpPr>
        <p:grpSpPr bwMode="auto">
          <a:xfrm>
            <a:off x="2555875" y="2205038"/>
            <a:ext cx="4321175" cy="3033712"/>
            <a:chOff x="1685" y="1854"/>
            <a:chExt cx="2270" cy="1548"/>
          </a:xfrm>
        </p:grpSpPr>
        <p:pic>
          <p:nvPicPr>
            <p:cNvPr id="21709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670" r="55836" b="11185"/>
            <a:stretch>
              <a:fillRect/>
            </a:stretch>
          </p:blipFill>
          <p:spPr bwMode="auto">
            <a:xfrm>
              <a:off x="1685" y="1854"/>
              <a:ext cx="2270"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p:cNvSpPr>
              <a:spLocks noChangeArrowheads="1"/>
            </p:cNvSpPr>
            <p:nvPr/>
          </p:nvSpPr>
          <p:spPr bwMode="auto">
            <a:xfrm>
              <a:off x="2604" y="2784"/>
              <a:ext cx="1242" cy="294"/>
            </a:xfrm>
            <a:prstGeom prst="rect">
              <a:avLst/>
            </a:prstGeom>
            <a:solidFill>
              <a:srgbClr val="FF2BD8">
                <a:alpha val="50195"/>
              </a:srgbClr>
            </a:solidFill>
            <a:ln w="9525" algn="ctr">
              <a:solidFill>
                <a:srgbClr val="000000"/>
              </a:solidFill>
              <a:round/>
              <a:headEnd/>
              <a:tailEnd/>
            </a:ln>
          </p:spPr>
          <p:txBody>
            <a:bodyPr/>
            <a:lstStyle/>
            <a:p>
              <a:pPr algn="ctr" fontAlgn="auto">
                <a:spcBef>
                  <a:spcPts val="0"/>
                </a:spcBef>
                <a:spcAft>
                  <a:spcPts val="0"/>
                </a:spcAft>
                <a:buClrTx/>
                <a:buFontTx/>
                <a:buNone/>
                <a:defRPr/>
              </a:pPr>
              <a:endParaRPr kumimoji="0" lang="zh-CN" altLang="zh-CN" sz="1800" kern="0">
                <a:solidFill>
                  <a:sysClr val="windowText" lastClr="000000"/>
                </a:solidFill>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中继器</a:t>
            </a:r>
            <a:r>
              <a:rPr lang="en-US" altLang="zh-CN" dirty="0" smtClean="0"/>
              <a:t/>
            </a:r>
            <a:br>
              <a:rPr lang="en-US" altLang="zh-CN" dirty="0" smtClean="0"/>
            </a:br>
            <a:r>
              <a:rPr lang="zh-CN" altLang="en-US" sz="2800" b="1" dirty="0" smtClean="0">
                <a:latin typeface="+mj-ea"/>
              </a:rPr>
              <a:t>（</a:t>
            </a:r>
            <a:r>
              <a:rPr lang="en-US" altLang="zh-CN" sz="2800" b="1" dirty="0">
                <a:latin typeface="华文新魏" panose="02010800040101010101" pitchFamily="2" charset="-122"/>
                <a:ea typeface="华文新魏" panose="02010800040101010101" pitchFamily="2" charset="-122"/>
              </a:rPr>
              <a:t>Repeater</a:t>
            </a:r>
            <a:r>
              <a:rPr lang="zh-CN" altLang="en-US" sz="2800" b="1" dirty="0">
                <a:latin typeface="+mj-ea"/>
              </a:rPr>
              <a:t>）</a:t>
            </a:r>
            <a:endParaRPr lang="zh-CN" altLang="en-US" sz="2800" b="1" dirty="0" smtClean="0">
              <a:latin typeface="+mj-ea"/>
            </a:endParaRPr>
          </a:p>
        </p:txBody>
      </p:sp>
      <p:sp>
        <p:nvSpPr>
          <p:cNvPr id="218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81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sp>
        <p:nvSpPr>
          <p:cNvPr id="218117"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中继器</a:t>
            </a:r>
            <a:r>
              <a:rPr lang="zh-CN" altLang="en-US" sz="2400" smtClean="0"/>
              <a:t>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 </a:t>
            </a:r>
          </a:p>
        </p:txBody>
      </p:sp>
      <p:pic>
        <p:nvPicPr>
          <p:cNvPr id="218118"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063" y="3140075"/>
            <a:ext cx="7994650"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集线器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Hub</a:t>
            </a:r>
            <a:r>
              <a:rPr lang="zh-CN" altLang="en-US" sz="2800" b="1" dirty="0">
                <a:latin typeface="华文新魏" pitchFamily="2" charset="-122"/>
              </a:rPr>
              <a:t>）</a:t>
            </a:r>
            <a:endParaRPr lang="zh-CN" altLang="en-US" sz="2800" b="1" dirty="0" smtClean="0"/>
          </a:p>
        </p:txBody>
      </p:sp>
      <p:sp>
        <p:nvSpPr>
          <p:cNvPr id="219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91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19141" name="内容占位符 1"/>
          <p:cNvSpPr>
            <a:spLocks noGrp="1"/>
          </p:cNvSpPr>
          <p:nvPr>
            <p:ph idx="1"/>
          </p:nvPr>
        </p:nvSpPr>
        <p:spPr>
          <a:xfrm>
            <a:off x="809625" y="1773238"/>
            <a:ext cx="7958138" cy="1655762"/>
          </a:xfrm>
        </p:spPr>
        <p:txBody>
          <a:bodyPr/>
          <a:lstStyle/>
          <a:p>
            <a:pPr marL="0" indent="0">
              <a:buFont typeface="Wingdings" pitchFamily="2" charset="2"/>
              <a:buNone/>
            </a:pPr>
            <a:r>
              <a:rPr lang="zh-CN" altLang="en-US" sz="2400" dirty="0" smtClean="0"/>
              <a:t>       </a:t>
            </a:r>
            <a:r>
              <a:rPr lang="zh-CN" altLang="en-US" sz="2400" dirty="0" smtClean="0">
                <a:solidFill>
                  <a:srgbClr val="FF0000"/>
                </a:solidFill>
              </a:rPr>
              <a:t>集线器</a:t>
            </a:r>
            <a:r>
              <a:rPr lang="zh-CN" altLang="en-US" sz="2400" dirty="0" smtClean="0"/>
              <a:t>作为以太网的集中连接点，它放大接收到的信号并进行广播传输，无过滤、路径检测和交换功能，不同速率的集线器不能级联。</a:t>
            </a:r>
            <a:r>
              <a:rPr lang="en-US" altLang="zh-CN" sz="2400" dirty="0" smtClean="0"/>
              <a:t>Hub</a:t>
            </a:r>
            <a:r>
              <a:rPr lang="zh-CN" altLang="en-US" sz="2400" dirty="0" smtClean="0"/>
              <a:t>是一个共享设备，其实质是一个</a:t>
            </a:r>
            <a:r>
              <a:rPr lang="zh-CN" altLang="en-US" sz="2400" dirty="0" smtClean="0">
                <a:solidFill>
                  <a:srgbClr val="0000FF"/>
                </a:solidFill>
              </a:rPr>
              <a:t>多端口中继器</a:t>
            </a:r>
            <a:r>
              <a:rPr lang="zh-CN" altLang="en-US" sz="2400" dirty="0" smtClean="0"/>
              <a:t>。</a:t>
            </a:r>
          </a:p>
        </p:txBody>
      </p:sp>
      <p:pic>
        <p:nvPicPr>
          <p:cNvPr id="219142"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400" y="3357563"/>
            <a:ext cx="78882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网桥</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Bridge</a:t>
            </a:r>
            <a:r>
              <a:rPr lang="zh-CN" altLang="en-US" sz="2800" b="1" dirty="0">
                <a:latin typeface="华文新魏" pitchFamily="2" charset="-122"/>
              </a:rPr>
              <a:t>）</a:t>
            </a:r>
            <a:endParaRPr lang="zh-CN" altLang="en-US" sz="2800" b="1" dirty="0" smtClean="0"/>
          </a:p>
        </p:txBody>
      </p:sp>
      <p:sp>
        <p:nvSpPr>
          <p:cNvPr id="220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01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4</a:t>
            </a:r>
          </a:p>
        </p:txBody>
      </p:sp>
      <p:sp>
        <p:nvSpPr>
          <p:cNvPr id="220165" name="内容占位符 1"/>
          <p:cNvSpPr>
            <a:spLocks noGrp="1"/>
          </p:cNvSpPr>
          <p:nvPr>
            <p:ph idx="1"/>
          </p:nvPr>
        </p:nvSpPr>
        <p:spPr>
          <a:xfrm>
            <a:off x="809625" y="1773238"/>
            <a:ext cx="7958138" cy="1295400"/>
          </a:xfrm>
        </p:spPr>
        <p:txBody>
          <a:bodyPr/>
          <a:lstStyle/>
          <a:p>
            <a:pPr marL="0" indent="0">
              <a:buFont typeface="Wingdings" pitchFamily="2" charset="2"/>
              <a:buNone/>
            </a:pPr>
            <a:r>
              <a:rPr lang="zh-CN" altLang="en-US" sz="2400" smtClean="0"/>
              <a:t>       </a:t>
            </a:r>
            <a:r>
              <a:rPr lang="zh-CN" altLang="en-US" sz="2400" smtClean="0">
                <a:solidFill>
                  <a:srgbClr val="FF0000"/>
                </a:solidFill>
              </a:rPr>
              <a:t>网桥</a:t>
            </a:r>
            <a:r>
              <a:rPr lang="zh-CN" altLang="en-US" sz="2400" smtClean="0"/>
              <a:t>是在数据链路层上连接两个网络段的网络设备。主要功能有：过滤通信量、扩大网络的物理范围、互连不同的</a:t>
            </a:r>
            <a:r>
              <a:rPr lang="en-US" altLang="zh-CN" sz="2400" smtClean="0"/>
              <a:t>LAN</a:t>
            </a:r>
            <a:r>
              <a:rPr lang="zh-CN" altLang="en-US" sz="2400" smtClean="0"/>
              <a:t>等。</a:t>
            </a:r>
          </a:p>
        </p:txBody>
      </p:sp>
      <p:pic>
        <p:nvPicPr>
          <p:cNvPr id="22016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8098"/>
          <a:stretch>
            <a:fillRect/>
          </a:stretch>
        </p:blipFill>
        <p:spPr bwMode="auto">
          <a:xfrm>
            <a:off x="768350" y="3113088"/>
            <a:ext cx="7993063" cy="305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交换机</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Switch</a:t>
            </a:r>
            <a:r>
              <a:rPr lang="zh-CN" altLang="en-US" sz="2800" b="1" dirty="0">
                <a:latin typeface="华文新魏" pitchFamily="2" charset="-122"/>
              </a:rPr>
              <a:t>） </a:t>
            </a:r>
            <a:endParaRPr lang="zh-CN" altLang="en-US" sz="2800" b="1" dirty="0" smtClean="0"/>
          </a:p>
        </p:txBody>
      </p:sp>
      <p:sp>
        <p:nvSpPr>
          <p:cNvPr id="221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11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5</a:t>
            </a:r>
          </a:p>
        </p:txBody>
      </p:sp>
      <p:sp>
        <p:nvSpPr>
          <p:cNvPr id="221189" name="内容占位符 1"/>
          <p:cNvSpPr>
            <a:spLocks noGrp="1"/>
          </p:cNvSpPr>
          <p:nvPr>
            <p:ph idx="1"/>
          </p:nvPr>
        </p:nvSpPr>
        <p:spPr>
          <a:xfrm>
            <a:off x="809625" y="1773238"/>
            <a:ext cx="7958138" cy="1079500"/>
          </a:xfrm>
        </p:spPr>
        <p:txBody>
          <a:bodyPr/>
          <a:lstStyle/>
          <a:p>
            <a:pPr marL="0" indent="0">
              <a:buFont typeface="Wingdings" pitchFamily="2" charset="2"/>
              <a:buNone/>
            </a:pPr>
            <a:r>
              <a:rPr lang="zh-CN" altLang="en-US" sz="2400" smtClean="0">
                <a:solidFill>
                  <a:srgbClr val="FF0000"/>
                </a:solidFill>
              </a:rPr>
              <a:t>       交换机</a:t>
            </a:r>
            <a:r>
              <a:rPr lang="zh-CN" altLang="en-US" sz="2400" smtClean="0"/>
              <a:t>，也称为交换式集线器，是简化（典型）的网桥，一般用于</a:t>
            </a:r>
            <a:r>
              <a:rPr lang="zh-CN" altLang="en-US" sz="2400" smtClean="0">
                <a:solidFill>
                  <a:srgbClr val="0000FF"/>
                </a:solidFill>
              </a:rPr>
              <a:t>互连计算机</a:t>
            </a:r>
            <a:r>
              <a:rPr lang="zh-CN" altLang="en-US" sz="2400" smtClean="0"/>
              <a:t>。 </a:t>
            </a:r>
          </a:p>
        </p:txBody>
      </p:sp>
      <p:pic>
        <p:nvPicPr>
          <p:cNvPr id="221190"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5513" y="2652713"/>
            <a:ext cx="5081587" cy="37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路由器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Router</a:t>
            </a:r>
            <a:r>
              <a:rPr lang="zh-CN" altLang="en-US" sz="2800" b="1" dirty="0">
                <a:latin typeface="华文新魏" pitchFamily="2" charset="-122"/>
              </a:rPr>
              <a:t>） </a:t>
            </a:r>
            <a:endParaRPr lang="zh-CN" altLang="en-US" sz="2800" b="1" dirty="0" smtClean="0"/>
          </a:p>
        </p:txBody>
      </p:sp>
      <p:sp>
        <p:nvSpPr>
          <p:cNvPr id="222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22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6</a:t>
            </a:r>
          </a:p>
        </p:txBody>
      </p:sp>
      <p:sp>
        <p:nvSpPr>
          <p:cNvPr id="222213"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路由器</a:t>
            </a:r>
            <a:r>
              <a:rPr lang="zh-CN" altLang="en-US" sz="2400" smtClean="0"/>
              <a:t>工作在网络层，互连两个或多个独立的相同类型或不同类型的网络：局域网与广域网的互连，局域网与局域网的互连。路由器的主要功能就是进行</a:t>
            </a:r>
            <a:r>
              <a:rPr lang="zh-CN" altLang="en-US" sz="2400" smtClean="0">
                <a:solidFill>
                  <a:srgbClr val="0000FF"/>
                </a:solidFill>
              </a:rPr>
              <a:t>路由选择</a:t>
            </a:r>
            <a:r>
              <a:rPr lang="zh-CN" altLang="en-US" sz="2400" smtClean="0"/>
              <a:t>。 </a:t>
            </a:r>
          </a:p>
        </p:txBody>
      </p:sp>
      <p:pic>
        <p:nvPicPr>
          <p:cNvPr id="222214"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3009900"/>
            <a:ext cx="6813550"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网关</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Gateway</a:t>
            </a:r>
            <a:r>
              <a:rPr lang="zh-CN" altLang="en-US" sz="2800" b="1" dirty="0">
                <a:latin typeface="华文新魏" pitchFamily="2" charset="-122"/>
              </a:rPr>
              <a:t>） </a:t>
            </a:r>
            <a:endParaRPr lang="zh-CN" altLang="en-US" sz="2800" b="1" dirty="0" smtClean="0"/>
          </a:p>
        </p:txBody>
      </p:sp>
      <p:sp>
        <p:nvSpPr>
          <p:cNvPr id="223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32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7</a:t>
            </a:r>
          </a:p>
        </p:txBody>
      </p:sp>
      <p:sp>
        <p:nvSpPr>
          <p:cNvPr id="223237" name="内容占位符 1"/>
          <p:cNvSpPr>
            <a:spLocks noGrp="1"/>
          </p:cNvSpPr>
          <p:nvPr>
            <p:ph idx="1"/>
          </p:nvPr>
        </p:nvSpPr>
        <p:spPr>
          <a:xfrm>
            <a:off x="809625" y="1773238"/>
            <a:ext cx="7958138" cy="1871662"/>
          </a:xfrm>
        </p:spPr>
        <p:txBody>
          <a:bodyPr/>
          <a:lstStyle/>
          <a:p>
            <a:pPr marL="0" indent="0">
              <a:lnSpc>
                <a:spcPct val="125000"/>
              </a:lnSpc>
              <a:buFont typeface="Wingdings" pitchFamily="2" charset="2"/>
              <a:buNone/>
            </a:pPr>
            <a:r>
              <a:rPr lang="zh-CN" altLang="en-US" sz="2400" smtClean="0"/>
              <a:t>       此设备属于网络层以上的互连设备，用于实现不同协议的网络间的通信。主要有：</a:t>
            </a:r>
            <a:r>
              <a:rPr lang="zh-CN" altLang="en-US" sz="2400" smtClean="0">
                <a:solidFill>
                  <a:srgbClr val="FF0000"/>
                </a:solidFill>
              </a:rPr>
              <a:t>传输层网关</a:t>
            </a:r>
            <a:r>
              <a:rPr lang="zh-CN" altLang="en-US" sz="2400" smtClean="0"/>
              <a:t>（用于互连两个分别使用不同面向连接传输层协议的计算机）、</a:t>
            </a:r>
            <a:r>
              <a:rPr lang="zh-CN" altLang="en-US" sz="2400" smtClean="0">
                <a:solidFill>
                  <a:srgbClr val="FF0000"/>
                </a:solidFill>
              </a:rPr>
              <a:t>应用层网关</a:t>
            </a:r>
            <a:r>
              <a:rPr lang="zh-CN" altLang="en-US" sz="2400" smtClean="0"/>
              <a:t>（用于信息格式的转换，例如：电子邮件网关）。</a:t>
            </a:r>
          </a:p>
        </p:txBody>
      </p:sp>
      <p:pic>
        <p:nvPicPr>
          <p:cNvPr id="223238"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413" y="4030663"/>
            <a:ext cx="8132762"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pPr eaLnBrk="1" hangingPunct="1">
              <a:defRPr/>
            </a:pPr>
            <a:r>
              <a:rPr lang="zh-CN" altLang="en-US" smtClean="0"/>
              <a:t>非坚持</a:t>
            </a:r>
            <a:r>
              <a:rPr lang="en-US" altLang="zh-CN" b="1" smtClean="0"/>
              <a:t>CSMA</a:t>
            </a:r>
            <a:endParaRPr lang="zh-CN" altLang="en-US" b="1" smtClean="0"/>
          </a:p>
        </p:txBody>
      </p:sp>
      <p:sp>
        <p:nvSpPr>
          <p:cNvPr id="25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5604" name="Picture 5"/>
          <p:cNvPicPr>
            <a:picLocks noGrp="1" noChangeAspect="1" noChangeArrowheads="1"/>
          </p:cNvPicPr>
          <p:nvPr>
            <p:ph type="body" idx="1"/>
          </p:nvPr>
        </p:nvPicPr>
        <p:blipFill>
          <a:blip r:embed="rId9">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a:xfrm>
            <a:off x="1403350" y="1700213"/>
            <a:ext cx="7429500" cy="4464050"/>
          </a:xfrm>
          <a:noFill/>
        </p:spPr>
      </p:pic>
      <p:sp>
        <p:nvSpPr>
          <p:cNvPr id="25605" name="Rectangle 6"/>
          <p:cNvSpPr>
            <a:spLocks noChangeArrowheads="1"/>
          </p:cNvSpPr>
          <p:nvPr/>
        </p:nvSpPr>
        <p:spPr bwMode="auto">
          <a:xfrm>
            <a:off x="684213" y="4868863"/>
            <a:ext cx="35274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20000"/>
              </a:lnSpc>
            </a:pPr>
            <a:r>
              <a:rPr lang="zh-CN" altLang="en-US" sz="2400">
                <a:solidFill>
                  <a:srgbClr val="FF0000"/>
                </a:solidFill>
              </a:rPr>
              <a:t>特点：</a:t>
            </a:r>
          </a:p>
          <a:p>
            <a:pPr lvl="1" eaLnBrk="1" hangingPunct="1">
              <a:lnSpc>
                <a:spcPct val="120000"/>
              </a:lnSpc>
            </a:pPr>
            <a:r>
              <a:rPr lang="zh-CN" altLang="en-US" sz="2000">
                <a:solidFill>
                  <a:schemeClr val="tx1"/>
                </a:solidFill>
              </a:rPr>
              <a:t>减少了冲突的可能性</a:t>
            </a:r>
          </a:p>
          <a:p>
            <a:pPr lvl="1" eaLnBrk="1" hangingPunct="1">
              <a:lnSpc>
                <a:spcPct val="120000"/>
              </a:lnSpc>
            </a:pPr>
            <a:r>
              <a:rPr lang="zh-CN" altLang="en-US" sz="2000">
                <a:solidFill>
                  <a:schemeClr val="tx1"/>
                </a:solidFill>
              </a:rPr>
              <a:t>增加了信道空闲时间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虚拟局域网</a:t>
            </a:r>
            <a:br>
              <a:rPr lang="zh-CN" altLang="en-US" dirty="0" smtClean="0"/>
            </a:br>
            <a:r>
              <a:rPr lang="en-US" altLang="zh-CN" sz="2800" b="1" dirty="0" smtClean="0">
                <a:latin typeface="华文新魏" panose="02010800040101010101" pitchFamily="2" charset="-122"/>
                <a:ea typeface="华文新魏" panose="02010800040101010101" pitchFamily="2" charset="-122"/>
              </a:rPr>
              <a:t>( VLAN )</a:t>
            </a:r>
            <a:endParaRPr lang="zh-CN" altLang="en-US" sz="2800" b="1" dirty="0" smtClean="0">
              <a:latin typeface="华文新魏" panose="02010800040101010101" pitchFamily="2" charset="-122"/>
              <a:ea typeface="华文新魏" panose="02010800040101010101" pitchFamily="2" charset="-122"/>
            </a:endParaRPr>
          </a:p>
        </p:txBody>
      </p:sp>
      <p:sp>
        <p:nvSpPr>
          <p:cNvPr id="224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224260" name="Rectangle 5"/>
          <p:cNvSpPr>
            <a:spLocks noGrp="1" noChangeArrowheads="1"/>
          </p:cNvSpPr>
          <p:nvPr>
            <p:ph type="body" idx="1"/>
          </p:nvPr>
        </p:nvSpPr>
        <p:spPr>
          <a:xfrm>
            <a:off x="2411413" y="2276475"/>
            <a:ext cx="4321175" cy="3529013"/>
          </a:xfrm>
        </p:spPr>
        <p:txBody>
          <a:bodyPr/>
          <a:lstStyle/>
          <a:p>
            <a:pPr eaLnBrk="1" hangingPunct="1">
              <a:lnSpc>
                <a:spcPct val="150000"/>
              </a:lnSpc>
            </a:pPr>
            <a:r>
              <a:rPr lang="en-US" altLang="zh-CN" dirty="0" smtClean="0">
                <a:hlinkClick r:id="rId7" action="ppaction://hlinksldjump"/>
              </a:rPr>
              <a:t>VLAN</a:t>
            </a:r>
            <a:r>
              <a:rPr lang="zh-CN" altLang="en-US" dirty="0" smtClean="0">
                <a:hlinkClick r:id="rId7" action="ppaction://hlinksldjump"/>
              </a:rPr>
              <a:t>的基本概念</a:t>
            </a:r>
            <a:endParaRPr lang="zh-CN" altLang="en-US" dirty="0" smtClean="0"/>
          </a:p>
          <a:p>
            <a:pPr eaLnBrk="1" hangingPunct="1">
              <a:lnSpc>
                <a:spcPct val="150000"/>
              </a:lnSpc>
            </a:pPr>
            <a:r>
              <a:rPr lang="en-US" altLang="zh-CN" dirty="0" smtClean="0">
                <a:hlinkClick r:id="rId8" action="ppaction://hlinksldjump"/>
              </a:rPr>
              <a:t>VLAN</a:t>
            </a:r>
            <a:r>
              <a:rPr lang="zh-CN" altLang="en-US" dirty="0" smtClean="0">
                <a:hlinkClick r:id="rId8" action="ppaction://hlinksldjump"/>
              </a:rPr>
              <a:t>的划分</a:t>
            </a:r>
            <a:endParaRPr lang="zh-CN" altLang="en-US" dirty="0" smtClean="0"/>
          </a:p>
          <a:p>
            <a:pPr eaLnBrk="1" hangingPunct="1">
              <a:lnSpc>
                <a:spcPct val="150000"/>
              </a:lnSpc>
            </a:pPr>
            <a:r>
              <a:rPr lang="en-US" altLang="zh-CN" dirty="0" smtClean="0">
                <a:hlinkClick r:id="rId9" action="ppaction://hlinksldjump"/>
              </a:rPr>
              <a:t>VLAN</a:t>
            </a:r>
            <a:r>
              <a:rPr lang="zh-CN" altLang="en-US" dirty="0" smtClean="0">
                <a:hlinkClick r:id="rId9" action="ppaction://hlinksldjump"/>
              </a:rPr>
              <a:t>的技术特点</a:t>
            </a:r>
            <a:endParaRPr lang="zh-CN" altLang="en-US" dirty="0" smtClean="0"/>
          </a:p>
          <a:p>
            <a:pPr eaLnBrk="1" hangingPunct="1">
              <a:lnSpc>
                <a:spcPct val="150000"/>
              </a:lnSpc>
            </a:pPr>
            <a:r>
              <a:rPr lang="en-US" altLang="zh-CN" dirty="0" smtClean="0">
                <a:hlinkClick r:id="rId10" action="ppaction://hlinksldjump"/>
              </a:rPr>
              <a:t>IEEE 802.1Q</a:t>
            </a:r>
            <a:r>
              <a:rPr lang="zh-CN" altLang="en-US" dirty="0" smtClean="0">
                <a:hlinkClick r:id="rId10" action="ppaction://hlinksldjump"/>
              </a:rPr>
              <a:t>标准</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a:t>
            </a:r>
            <a:r>
              <a:rPr lang="en-US" altLang="zh-CN" dirty="0">
                <a:latin typeface="华文新魏" pitchFamily="2" charset="-122"/>
              </a:rPr>
              <a:t>VLAN</a:t>
            </a:r>
            <a:r>
              <a:rPr lang="zh-CN" altLang="en-US" dirty="0">
                <a:latin typeface="华文新魏" pitchFamily="2" charset="-122"/>
              </a:rPr>
              <a:t>？</a:t>
            </a:r>
            <a:endParaRPr lang="zh-CN" altLang="en-US" sz="2800" b="1" dirty="0" smtClean="0"/>
          </a:p>
        </p:txBody>
      </p:sp>
      <p:sp>
        <p:nvSpPr>
          <p:cNvPr id="225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52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25285" name="Rectangle 5"/>
          <p:cNvSpPr>
            <a:spLocks noGrp="1" noChangeArrowheads="1"/>
          </p:cNvSpPr>
          <p:nvPr>
            <p:ph type="body" idx="1"/>
          </p:nvPr>
        </p:nvSpPr>
        <p:spPr/>
        <p:txBody>
          <a:bodyPr/>
          <a:lstStyle/>
          <a:p>
            <a:pPr marL="0" indent="0" eaLnBrk="1" hangingPunct="1">
              <a:lnSpc>
                <a:spcPct val="125000"/>
              </a:lnSpc>
              <a:buFont typeface="Wingdings" pitchFamily="2" charset="2"/>
              <a:buNone/>
            </a:pPr>
            <a:r>
              <a:rPr lang="zh-CN" altLang="en-US" smtClean="0"/>
              <a:t>       </a:t>
            </a:r>
            <a:r>
              <a:rPr lang="zh-CN" altLang="en-US" smtClean="0">
                <a:solidFill>
                  <a:srgbClr val="FF0000"/>
                </a:solidFill>
              </a:rPr>
              <a:t>虚拟局域网</a:t>
            </a:r>
            <a:r>
              <a:rPr lang="zh-CN" altLang="en-US" smtClean="0"/>
              <a:t>（</a:t>
            </a:r>
            <a:r>
              <a:rPr lang="en-US" altLang="zh-CN" smtClean="0">
                <a:solidFill>
                  <a:srgbClr val="0000FF"/>
                </a:solidFill>
              </a:rPr>
              <a:t>VLAN</a:t>
            </a:r>
            <a:r>
              <a:rPr lang="zh-CN" altLang="en-US" smtClean="0"/>
              <a:t>）是建立在支持</a:t>
            </a:r>
            <a:r>
              <a:rPr lang="en-US" altLang="zh-CN" smtClean="0"/>
              <a:t>VLAN</a:t>
            </a:r>
            <a:r>
              <a:rPr lang="zh-CN" altLang="en-US" smtClean="0"/>
              <a:t>功能的</a:t>
            </a:r>
            <a:r>
              <a:rPr lang="zh-CN" altLang="en-US" smtClean="0">
                <a:solidFill>
                  <a:srgbClr val="0000FF"/>
                </a:solidFill>
              </a:rPr>
              <a:t>交换机</a:t>
            </a:r>
            <a:r>
              <a:rPr lang="zh-CN" altLang="en-US" smtClean="0"/>
              <a:t>（或</a:t>
            </a:r>
            <a:r>
              <a:rPr lang="zh-CN" altLang="en-US" smtClean="0">
                <a:solidFill>
                  <a:srgbClr val="0000FF"/>
                </a:solidFill>
              </a:rPr>
              <a:t>网桥</a:t>
            </a:r>
            <a:r>
              <a:rPr lang="zh-CN" altLang="en-US" smtClean="0"/>
              <a:t>）的基础上，它是以</a:t>
            </a:r>
            <a:r>
              <a:rPr lang="zh-CN" altLang="en-US" smtClean="0">
                <a:solidFill>
                  <a:srgbClr val="0000FF"/>
                </a:solidFill>
              </a:rPr>
              <a:t>软件</a:t>
            </a:r>
            <a:r>
              <a:rPr lang="zh-CN" altLang="en-US" smtClean="0"/>
              <a:t>的方法将网络中的节点按工作性质与需要划分成若干个“</a:t>
            </a:r>
            <a:r>
              <a:rPr lang="zh-CN" altLang="en-US" smtClean="0">
                <a:solidFill>
                  <a:srgbClr val="0000FF"/>
                </a:solidFill>
              </a:rPr>
              <a:t>逻辑工作组</a:t>
            </a:r>
            <a:r>
              <a:rPr lang="zh-CN" altLang="en-US" smtClean="0"/>
              <a:t>”，每个逻辑工作组就是一个</a:t>
            </a:r>
            <a:r>
              <a:rPr lang="zh-CN" altLang="en-US" smtClean="0">
                <a:solidFill>
                  <a:srgbClr val="0000FF"/>
                </a:solidFill>
              </a:rPr>
              <a:t>逻辑子网</a:t>
            </a:r>
            <a:r>
              <a:rPr lang="zh-CN" altLang="en-US" smtClean="0"/>
              <a:t>，逻辑子网也具有物理子网相同的网络性能，一个</a:t>
            </a:r>
            <a:r>
              <a:rPr lang="en-US" altLang="zh-CN" smtClean="0"/>
              <a:t>VLAN</a:t>
            </a:r>
            <a:r>
              <a:rPr lang="zh-CN" altLang="en-US" smtClean="0"/>
              <a:t>就是一个广播域。</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图示</a:t>
            </a:r>
            <a:r>
              <a:rPr lang="en-US" altLang="zh-CN" dirty="0">
                <a:latin typeface="华文新魏" pitchFamily="2" charset="-122"/>
              </a:rPr>
              <a:t>VLAN</a:t>
            </a:r>
            <a:endParaRPr lang="zh-CN" altLang="en-US" sz="2800" b="1" dirty="0" smtClean="0"/>
          </a:p>
        </p:txBody>
      </p:sp>
      <p:sp>
        <p:nvSpPr>
          <p:cNvPr id="226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63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6309" name="AutoShape 4"/>
          <p:cNvSpPr>
            <a:spLocks noChangeArrowheads="1"/>
          </p:cNvSpPr>
          <p:nvPr/>
        </p:nvSpPr>
        <p:spPr bwMode="auto">
          <a:xfrm flipH="1">
            <a:off x="1116013" y="4314825"/>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0" name="Line 5"/>
          <p:cNvSpPr>
            <a:spLocks noChangeShapeType="1"/>
          </p:cNvSpPr>
          <p:nvPr/>
        </p:nvSpPr>
        <p:spPr bwMode="auto">
          <a:xfrm>
            <a:off x="2378075" y="5834063"/>
            <a:ext cx="13954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1" name="AutoShape 6"/>
          <p:cNvSpPr>
            <a:spLocks noChangeArrowheads="1"/>
          </p:cNvSpPr>
          <p:nvPr/>
        </p:nvSpPr>
        <p:spPr bwMode="auto">
          <a:xfrm flipH="1">
            <a:off x="1116013" y="2908300"/>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2" name="AutoShape 7"/>
          <p:cNvSpPr>
            <a:spLocks noChangeArrowheads="1"/>
          </p:cNvSpPr>
          <p:nvPr/>
        </p:nvSpPr>
        <p:spPr bwMode="auto">
          <a:xfrm flipH="1">
            <a:off x="1182688" y="1557338"/>
            <a:ext cx="6588125"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3" name="Line 8"/>
          <p:cNvSpPr>
            <a:spLocks noChangeShapeType="1"/>
          </p:cNvSpPr>
          <p:nvPr/>
        </p:nvSpPr>
        <p:spPr bwMode="auto">
          <a:xfrm>
            <a:off x="2762250" y="1838325"/>
            <a:ext cx="3482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4" name="Line 9"/>
          <p:cNvSpPr>
            <a:spLocks noChangeShapeType="1"/>
          </p:cNvSpPr>
          <p:nvPr/>
        </p:nvSpPr>
        <p:spPr bwMode="auto">
          <a:xfrm>
            <a:off x="2895600" y="1951038"/>
            <a:ext cx="2098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5" name="Line 10"/>
          <p:cNvSpPr>
            <a:spLocks noChangeShapeType="1"/>
          </p:cNvSpPr>
          <p:nvPr/>
        </p:nvSpPr>
        <p:spPr bwMode="auto">
          <a:xfrm>
            <a:off x="3025775" y="2063750"/>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6" name="Line 11"/>
          <p:cNvSpPr>
            <a:spLocks noChangeShapeType="1"/>
          </p:cNvSpPr>
          <p:nvPr/>
        </p:nvSpPr>
        <p:spPr bwMode="auto">
          <a:xfrm>
            <a:off x="3025775" y="3470275"/>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7" name="Line 12"/>
          <p:cNvSpPr>
            <a:spLocks noChangeShapeType="1"/>
          </p:cNvSpPr>
          <p:nvPr/>
        </p:nvSpPr>
        <p:spPr bwMode="auto">
          <a:xfrm>
            <a:off x="2895600" y="3302000"/>
            <a:ext cx="2325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8" name="Line 13"/>
          <p:cNvSpPr>
            <a:spLocks noChangeShapeType="1"/>
          </p:cNvSpPr>
          <p:nvPr/>
        </p:nvSpPr>
        <p:spPr bwMode="auto">
          <a:xfrm>
            <a:off x="2697163" y="3132138"/>
            <a:ext cx="3536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9" name="Line 14"/>
          <p:cNvSpPr>
            <a:spLocks noChangeShapeType="1"/>
          </p:cNvSpPr>
          <p:nvPr/>
        </p:nvSpPr>
        <p:spPr bwMode="auto">
          <a:xfrm>
            <a:off x="2828925" y="4764088"/>
            <a:ext cx="1250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0" name="Line 15"/>
          <p:cNvSpPr>
            <a:spLocks noChangeShapeType="1"/>
          </p:cNvSpPr>
          <p:nvPr/>
        </p:nvSpPr>
        <p:spPr bwMode="auto">
          <a:xfrm>
            <a:off x="2828925" y="4876800"/>
            <a:ext cx="663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1" name="Line 16"/>
          <p:cNvSpPr>
            <a:spLocks noChangeShapeType="1"/>
          </p:cNvSpPr>
          <p:nvPr/>
        </p:nvSpPr>
        <p:spPr bwMode="auto">
          <a:xfrm>
            <a:off x="2517775" y="4540250"/>
            <a:ext cx="37703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2" name="Line 17"/>
          <p:cNvSpPr>
            <a:spLocks noChangeShapeType="1"/>
          </p:cNvSpPr>
          <p:nvPr/>
        </p:nvSpPr>
        <p:spPr bwMode="auto">
          <a:xfrm>
            <a:off x="2697163" y="4652963"/>
            <a:ext cx="234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auto">
          <a:xfrm flipH="1">
            <a:off x="1979613" y="4365625"/>
            <a:ext cx="1052512" cy="674688"/>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24" name="AutoShape 19"/>
          <p:cNvSpPr>
            <a:spLocks noChangeArrowheads="1"/>
          </p:cNvSpPr>
          <p:nvPr/>
        </p:nvSpPr>
        <p:spPr bwMode="auto">
          <a:xfrm>
            <a:off x="4805363" y="1725613"/>
            <a:ext cx="987425" cy="3321050"/>
          </a:xfrm>
          <a:prstGeom prst="roundRect">
            <a:avLst>
              <a:gd name="adj" fmla="val 50000"/>
            </a:avLst>
          </a:prstGeom>
          <a:solidFill>
            <a:srgbClr val="FFFF66">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 name="AutoShape 20"/>
          <p:cNvSpPr>
            <a:spLocks noChangeArrowheads="1"/>
          </p:cNvSpPr>
          <p:nvPr/>
        </p:nvSpPr>
        <p:spPr bwMode="auto">
          <a:xfrm>
            <a:off x="3290888" y="1725613"/>
            <a:ext cx="1384300" cy="3714750"/>
          </a:xfrm>
          <a:prstGeom prst="roundRect">
            <a:avLst>
              <a:gd name="adj" fmla="val 50000"/>
            </a:avLst>
          </a:prstGeom>
          <a:solidFill>
            <a:schemeClr val="accent2">
              <a:lumMod val="40000"/>
              <a:lumOff val="60000"/>
              <a:alpha val="50000"/>
            </a:schemeClr>
          </a:solidFill>
          <a:ln w="19050">
            <a:solidFill>
              <a:schemeClr val="tx1"/>
            </a:solidFill>
            <a:prstDash val="dash"/>
            <a:round/>
            <a:headEnd/>
            <a:tailEnd/>
          </a:ln>
          <a:effectLst/>
        </p:spPr>
        <p:txBody>
          <a:bodyPr wrap="none" anchor="ctr"/>
          <a:lstStyle/>
          <a:p>
            <a:pPr>
              <a:defRPr/>
            </a:pPr>
            <a:endParaRPr lang="zh-CN" altLang="en-US"/>
          </a:p>
        </p:txBody>
      </p:sp>
      <p:sp>
        <p:nvSpPr>
          <p:cNvPr id="226326" name="Text Box 21"/>
          <p:cNvSpPr txBox="1">
            <a:spLocks noChangeArrowheads="1"/>
          </p:cNvSpPr>
          <p:nvPr/>
        </p:nvSpPr>
        <p:spPr bwMode="auto">
          <a:xfrm>
            <a:off x="3792538" y="1973263"/>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4</a:t>
            </a:r>
            <a:endParaRPr lang="en-US" altLang="zh-CN" sz="2000">
              <a:latin typeface="华文新魏" pitchFamily="2" charset="-122"/>
            </a:endParaRPr>
          </a:p>
        </p:txBody>
      </p:sp>
      <p:sp>
        <p:nvSpPr>
          <p:cNvPr id="226327" name="Text Box 22"/>
          <p:cNvSpPr txBox="1">
            <a:spLocks noChangeArrowheads="1"/>
          </p:cNvSpPr>
          <p:nvPr/>
        </p:nvSpPr>
        <p:spPr bwMode="auto">
          <a:xfrm>
            <a:off x="5292725" y="4516438"/>
            <a:ext cx="398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1</a:t>
            </a:r>
            <a:endParaRPr lang="en-US" altLang="zh-CN" sz="2000">
              <a:latin typeface="华文新魏" pitchFamily="2" charset="-122"/>
            </a:endParaRPr>
          </a:p>
        </p:txBody>
      </p:sp>
      <p:sp>
        <p:nvSpPr>
          <p:cNvPr id="226328" name="AutoShape 23"/>
          <p:cNvSpPr>
            <a:spLocks noChangeArrowheads="1"/>
          </p:cNvSpPr>
          <p:nvPr/>
        </p:nvSpPr>
        <p:spPr bwMode="auto">
          <a:xfrm>
            <a:off x="5992813" y="1612900"/>
            <a:ext cx="920750" cy="3321050"/>
          </a:xfrm>
          <a:prstGeom prst="roundRect">
            <a:avLst>
              <a:gd name="adj" fmla="val 50000"/>
            </a:avLst>
          </a:prstGeom>
          <a:solidFill>
            <a:srgbClr val="FF99CC">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6" name="AutoShape 24"/>
          <p:cNvSpPr>
            <a:spLocks noChangeArrowheads="1"/>
          </p:cNvSpPr>
          <p:nvPr/>
        </p:nvSpPr>
        <p:spPr bwMode="auto">
          <a:xfrm flipH="1">
            <a:off x="1979613" y="1628775"/>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30" name="Line 25"/>
          <p:cNvSpPr>
            <a:spLocks noChangeShapeType="1"/>
          </p:cNvSpPr>
          <p:nvPr/>
        </p:nvSpPr>
        <p:spPr bwMode="auto">
          <a:xfrm>
            <a:off x="1774825" y="2016125"/>
            <a:ext cx="0" cy="3649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1" name="Line 26"/>
          <p:cNvSpPr>
            <a:spLocks noChangeShapeType="1"/>
          </p:cNvSpPr>
          <p:nvPr/>
        </p:nvSpPr>
        <p:spPr bwMode="auto">
          <a:xfrm>
            <a:off x="1762125" y="2008188"/>
            <a:ext cx="4079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2" name="Text Box 27"/>
          <p:cNvSpPr txBox="1">
            <a:spLocks noChangeArrowheads="1"/>
          </p:cNvSpPr>
          <p:nvPr/>
        </p:nvSpPr>
        <p:spPr bwMode="auto">
          <a:xfrm>
            <a:off x="6008688" y="2538413"/>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3</a:t>
            </a:r>
            <a:endParaRPr lang="en-US" altLang="zh-CN" sz="2000">
              <a:solidFill>
                <a:srgbClr val="FF0000"/>
              </a:solidFill>
              <a:latin typeface="华文新魏" pitchFamily="2" charset="-122"/>
            </a:endParaRPr>
          </a:p>
        </p:txBody>
      </p:sp>
      <p:sp>
        <p:nvSpPr>
          <p:cNvPr id="226333" name="Text Box 28"/>
          <p:cNvSpPr txBox="1">
            <a:spLocks noChangeArrowheads="1"/>
          </p:cNvSpPr>
          <p:nvPr/>
        </p:nvSpPr>
        <p:spPr bwMode="auto">
          <a:xfrm>
            <a:off x="6483350" y="1736725"/>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3</a:t>
            </a:r>
            <a:endParaRPr lang="en-US" altLang="zh-CN" sz="2000">
              <a:latin typeface="华文新魏" pitchFamily="2" charset="-122"/>
            </a:endParaRPr>
          </a:p>
        </p:txBody>
      </p:sp>
      <p:sp>
        <p:nvSpPr>
          <p:cNvPr id="226334" name="Text Box 29"/>
          <p:cNvSpPr txBox="1">
            <a:spLocks noChangeArrowheads="1"/>
          </p:cNvSpPr>
          <p:nvPr/>
        </p:nvSpPr>
        <p:spPr bwMode="auto">
          <a:xfrm>
            <a:off x="5233988" y="1882775"/>
            <a:ext cx="427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3</a:t>
            </a:r>
            <a:endParaRPr lang="en-US" altLang="zh-CN" sz="2000">
              <a:latin typeface="华文新魏" pitchFamily="2" charset="-122"/>
            </a:endParaRPr>
          </a:p>
        </p:txBody>
      </p:sp>
      <p:sp>
        <p:nvSpPr>
          <p:cNvPr id="226335" name="Text Box 30"/>
          <p:cNvSpPr txBox="1">
            <a:spLocks noChangeArrowheads="1"/>
          </p:cNvSpPr>
          <p:nvPr/>
        </p:nvSpPr>
        <p:spPr bwMode="auto">
          <a:xfrm>
            <a:off x="3492500" y="2541588"/>
            <a:ext cx="917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1</a:t>
            </a:r>
            <a:endParaRPr lang="en-US" altLang="zh-CN" sz="2000">
              <a:solidFill>
                <a:srgbClr val="FF0000"/>
              </a:solidFill>
              <a:latin typeface="华文新魏" pitchFamily="2" charset="-122"/>
            </a:endParaRPr>
          </a:p>
        </p:txBody>
      </p:sp>
      <p:sp>
        <p:nvSpPr>
          <p:cNvPr id="226336" name="Text Box 31"/>
          <p:cNvSpPr txBox="1">
            <a:spLocks noChangeArrowheads="1"/>
          </p:cNvSpPr>
          <p:nvPr/>
        </p:nvSpPr>
        <p:spPr bwMode="auto">
          <a:xfrm>
            <a:off x="4843463" y="2540000"/>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2</a:t>
            </a:r>
            <a:endParaRPr lang="en-US" altLang="zh-CN" sz="2000">
              <a:solidFill>
                <a:srgbClr val="FF0000"/>
              </a:solidFill>
              <a:latin typeface="华文新魏" pitchFamily="2" charset="-122"/>
            </a:endParaRPr>
          </a:p>
        </p:txBody>
      </p:sp>
      <p:sp>
        <p:nvSpPr>
          <p:cNvPr id="226337" name="Text Box 32"/>
          <p:cNvSpPr txBox="1">
            <a:spLocks noChangeArrowheads="1"/>
          </p:cNvSpPr>
          <p:nvPr/>
        </p:nvSpPr>
        <p:spPr bwMode="auto">
          <a:xfrm>
            <a:off x="6519863" y="4365625"/>
            <a:ext cx="415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1</a:t>
            </a:r>
            <a:endParaRPr lang="en-US" altLang="zh-CN" sz="2000">
              <a:latin typeface="华文新魏" pitchFamily="2" charset="-122"/>
            </a:endParaRPr>
          </a:p>
        </p:txBody>
      </p:sp>
      <p:sp>
        <p:nvSpPr>
          <p:cNvPr id="226338" name="Text Box 33"/>
          <p:cNvSpPr txBox="1">
            <a:spLocks noChangeArrowheads="1"/>
          </p:cNvSpPr>
          <p:nvPr/>
        </p:nvSpPr>
        <p:spPr bwMode="auto">
          <a:xfrm>
            <a:off x="4284663" y="4581525"/>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2</a:t>
            </a:r>
            <a:endParaRPr lang="en-US" altLang="zh-CN" sz="2000">
              <a:latin typeface="华文新魏" pitchFamily="2" charset="-122"/>
            </a:endParaRPr>
          </a:p>
        </p:txBody>
      </p:sp>
      <p:sp>
        <p:nvSpPr>
          <p:cNvPr id="226339" name="Text Box 34"/>
          <p:cNvSpPr txBox="1">
            <a:spLocks noChangeArrowheads="1"/>
          </p:cNvSpPr>
          <p:nvPr/>
        </p:nvSpPr>
        <p:spPr bwMode="auto">
          <a:xfrm>
            <a:off x="3751263" y="4986338"/>
            <a:ext cx="41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1</a:t>
            </a:r>
            <a:endParaRPr lang="en-US" altLang="zh-CN" sz="2000">
              <a:latin typeface="华文新魏" pitchFamily="2" charset="-122"/>
            </a:endParaRPr>
          </a:p>
        </p:txBody>
      </p:sp>
      <p:sp>
        <p:nvSpPr>
          <p:cNvPr id="226340" name="Text Box 35"/>
          <p:cNvSpPr txBox="1">
            <a:spLocks noChangeArrowheads="1"/>
          </p:cNvSpPr>
          <p:nvPr/>
        </p:nvSpPr>
        <p:spPr bwMode="auto">
          <a:xfrm>
            <a:off x="3778250" y="3390900"/>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3</a:t>
            </a:r>
            <a:endParaRPr lang="en-US" altLang="zh-CN" sz="2000">
              <a:latin typeface="华文新魏" pitchFamily="2" charset="-122"/>
            </a:endParaRPr>
          </a:p>
        </p:txBody>
      </p:sp>
      <p:sp>
        <p:nvSpPr>
          <p:cNvPr id="226341" name="Text Box 36"/>
          <p:cNvSpPr txBox="1">
            <a:spLocks noChangeArrowheads="1"/>
          </p:cNvSpPr>
          <p:nvPr/>
        </p:nvSpPr>
        <p:spPr bwMode="auto">
          <a:xfrm>
            <a:off x="6503988" y="3005138"/>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2</a:t>
            </a:r>
            <a:endParaRPr lang="en-US" altLang="zh-CN" sz="2000">
              <a:latin typeface="华文新魏" pitchFamily="2" charset="-122"/>
            </a:endParaRPr>
          </a:p>
        </p:txBody>
      </p:sp>
      <p:sp>
        <p:nvSpPr>
          <p:cNvPr id="226342" name="Text Box 37"/>
          <p:cNvSpPr txBox="1">
            <a:spLocks noChangeArrowheads="1"/>
          </p:cNvSpPr>
          <p:nvPr/>
        </p:nvSpPr>
        <p:spPr bwMode="auto">
          <a:xfrm>
            <a:off x="5435600" y="3076575"/>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2</a:t>
            </a:r>
            <a:endParaRPr lang="en-US" altLang="zh-CN" sz="2000">
              <a:latin typeface="华文新魏" pitchFamily="2" charset="-122"/>
            </a:endParaRPr>
          </a:p>
        </p:txBody>
      </p:sp>
      <p:pic>
        <p:nvPicPr>
          <p:cNvPr id="22634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200818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4" name="Picture 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1725613"/>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5" name="Picture 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2038" y="1895475"/>
            <a:ext cx="452437"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6" name="Picture 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2513" y="3019425"/>
            <a:ext cx="45243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7" name="Picture 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8413" y="3189288"/>
            <a:ext cx="452437"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8" name="Picture 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3357563"/>
            <a:ext cx="4540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9"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47704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0"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4652963"/>
            <a:ext cx="452438"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1"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7125" y="4540250"/>
            <a:ext cx="452438"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2"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44275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AutoShape 48"/>
          <p:cNvSpPr>
            <a:spLocks noChangeArrowheads="1"/>
          </p:cNvSpPr>
          <p:nvPr/>
        </p:nvSpPr>
        <p:spPr bwMode="auto">
          <a:xfrm flipH="1">
            <a:off x="1979613" y="2997200"/>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54" name="Line 49"/>
          <p:cNvSpPr>
            <a:spLocks noChangeShapeType="1"/>
          </p:cNvSpPr>
          <p:nvPr/>
        </p:nvSpPr>
        <p:spPr bwMode="auto">
          <a:xfrm>
            <a:off x="1906588" y="3354388"/>
            <a:ext cx="0" cy="24241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5" name="Line 50"/>
          <p:cNvSpPr>
            <a:spLocks noChangeShapeType="1"/>
          </p:cNvSpPr>
          <p:nvPr/>
        </p:nvSpPr>
        <p:spPr bwMode="auto">
          <a:xfrm>
            <a:off x="1895475" y="3357563"/>
            <a:ext cx="244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6" name="Line 51"/>
          <p:cNvSpPr>
            <a:spLocks noChangeShapeType="1"/>
          </p:cNvSpPr>
          <p:nvPr/>
        </p:nvSpPr>
        <p:spPr bwMode="auto">
          <a:xfrm>
            <a:off x="2038350" y="4792663"/>
            <a:ext cx="0" cy="10985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7" name="Line 52"/>
          <p:cNvSpPr>
            <a:spLocks noChangeShapeType="1"/>
          </p:cNvSpPr>
          <p:nvPr/>
        </p:nvSpPr>
        <p:spPr bwMode="auto">
          <a:xfrm>
            <a:off x="2025650" y="4792663"/>
            <a:ext cx="136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53"/>
          <p:cNvSpPr>
            <a:spLocks noChangeArrowheads="1"/>
          </p:cNvSpPr>
          <p:nvPr/>
        </p:nvSpPr>
        <p:spPr bwMode="auto">
          <a:xfrm flipH="1">
            <a:off x="1428750" y="5440363"/>
            <a:ext cx="1166813"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2000" b="1" dirty="0">
                <a:solidFill>
                  <a:srgbClr val="000000"/>
                </a:solidFill>
                <a:latin typeface="+mn-ea"/>
                <a:ea typeface="+mn-ea"/>
              </a:rPr>
              <a:t>以太网</a:t>
            </a:r>
          </a:p>
          <a:p>
            <a:pPr>
              <a:lnSpc>
                <a:spcPct val="80000"/>
              </a:lnSpc>
              <a:spcBef>
                <a:spcPct val="0"/>
              </a:spcBef>
              <a:buFontTx/>
              <a:buNone/>
              <a:defRPr/>
            </a:pPr>
            <a:r>
              <a:rPr lang="zh-CN" altLang="en-US" sz="2000" b="1" dirty="0">
                <a:solidFill>
                  <a:srgbClr val="000000"/>
                </a:solidFill>
                <a:latin typeface="+mn-ea"/>
                <a:ea typeface="+mn-ea"/>
              </a:rPr>
              <a:t>交换机</a:t>
            </a:r>
          </a:p>
        </p:txBody>
      </p:sp>
      <p:sp>
        <p:nvSpPr>
          <p:cNvPr id="56" name="Text Box 54"/>
          <p:cNvSpPr txBox="1">
            <a:spLocks noChangeArrowheads="1"/>
          </p:cNvSpPr>
          <p:nvPr/>
        </p:nvSpPr>
        <p:spPr bwMode="auto">
          <a:xfrm>
            <a:off x="4140200" y="5549900"/>
            <a:ext cx="4635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dirty="0">
                <a:latin typeface="+mn-lt"/>
                <a:ea typeface="+mn-ea"/>
              </a:rPr>
              <a:t>三个虚拟局域网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1</a:t>
            </a:r>
            <a:r>
              <a:rPr kumimoji="0" lang="zh-CN" altLang="en-US" sz="2400" b="1" dirty="0">
                <a:latin typeface="+mn-lt"/>
                <a:ea typeface="+mn-ea"/>
              </a:rPr>
              <a:t>、</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2</a:t>
            </a:r>
          </a:p>
          <a:p>
            <a:pPr>
              <a:spcBef>
                <a:spcPct val="0"/>
              </a:spcBef>
              <a:buFontTx/>
              <a:buNone/>
              <a:defRPr/>
            </a:pPr>
            <a:r>
              <a:rPr kumimoji="0" lang="zh-CN" altLang="en-US" sz="2400" b="1" dirty="0">
                <a:latin typeface="+mn-lt"/>
                <a:ea typeface="+mn-ea"/>
              </a:rPr>
              <a:t>和</a:t>
            </a:r>
            <a:r>
              <a:rPr kumimoji="0" lang="zh-CN" altLang="en-US" sz="2400" b="1" dirty="0">
                <a:latin typeface="华文新魏" panose="02010800040101010101" pitchFamily="2" charset="-122"/>
                <a:ea typeface="华文新魏" panose="02010800040101010101" pitchFamily="2" charset="-122"/>
              </a:rPr>
              <a:t>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3</a:t>
            </a:r>
            <a:r>
              <a:rPr kumimoji="0" lang="en-US" altLang="zh-CN" sz="2400" b="1" dirty="0">
                <a:latin typeface="华文新魏" panose="02010800040101010101" pitchFamily="2" charset="-122"/>
                <a:ea typeface="华文新魏" panose="02010800040101010101" pitchFamily="2" charset="-122"/>
              </a:rPr>
              <a:t> </a:t>
            </a:r>
            <a:r>
              <a:rPr kumimoji="0" lang="zh-CN" altLang="en-US" sz="2400" b="1" dirty="0">
                <a:latin typeface="+mn-lt"/>
                <a:ea typeface="+mn-ea"/>
              </a:rPr>
              <a:t>的构成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t>组网依据和重要特征</a:t>
            </a:r>
            <a:endParaRPr lang="zh-CN" altLang="en-US" sz="2800" b="1" dirty="0" smtClean="0"/>
          </a:p>
        </p:txBody>
      </p:sp>
      <p:sp>
        <p:nvSpPr>
          <p:cNvPr id="227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73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7333" name="Rectangle 5"/>
          <p:cNvSpPr>
            <a:spLocks noGrp="1" noChangeArrowheads="1"/>
          </p:cNvSpPr>
          <p:nvPr>
            <p:ph type="body" idx="1"/>
          </p:nvPr>
        </p:nvSpPr>
        <p:spPr>
          <a:xfrm>
            <a:off x="809625" y="1773238"/>
            <a:ext cx="7958138" cy="4679950"/>
          </a:xfrm>
        </p:spPr>
        <p:txBody>
          <a:bodyPr/>
          <a:lstStyle/>
          <a:p>
            <a:pPr eaLnBrk="1" hangingPunct="1">
              <a:lnSpc>
                <a:spcPct val="125000"/>
              </a:lnSpc>
              <a:spcBef>
                <a:spcPts val="0"/>
              </a:spcBef>
            </a:pPr>
            <a:r>
              <a:rPr lang="zh-CN" altLang="en-US" sz="2400" dirty="0" smtClean="0">
                <a:solidFill>
                  <a:srgbClr val="FF0000"/>
                </a:solidFill>
              </a:rPr>
              <a:t>组网依据</a:t>
            </a:r>
            <a:endParaRPr lang="en-US" altLang="zh-CN" sz="2400" dirty="0" smtClean="0">
              <a:solidFill>
                <a:srgbClr val="FF0000"/>
              </a:solidFill>
            </a:endParaRPr>
          </a:p>
          <a:p>
            <a:pPr lvl="1" eaLnBrk="1" hangingPunct="1">
              <a:lnSpc>
                <a:spcPct val="125000"/>
              </a:lnSpc>
              <a:spcBef>
                <a:spcPts val="0"/>
              </a:spcBef>
            </a:pPr>
            <a:r>
              <a:rPr lang="en-US" altLang="zh-CN" sz="2400" dirty="0" smtClean="0"/>
              <a:t>VLAN</a:t>
            </a:r>
            <a:r>
              <a:rPr lang="zh-CN" altLang="en-US" sz="2400" dirty="0" smtClean="0"/>
              <a:t>是一个逻辑子网，其组网的依据不是物理位置，而是逻辑位置。</a:t>
            </a:r>
          </a:p>
          <a:p>
            <a:pPr eaLnBrk="1" hangingPunct="1">
              <a:lnSpc>
                <a:spcPct val="125000"/>
              </a:lnSpc>
              <a:spcBef>
                <a:spcPts val="0"/>
              </a:spcBef>
            </a:pPr>
            <a:r>
              <a:rPr lang="zh-CN" altLang="en-US" sz="2400" dirty="0" smtClean="0">
                <a:solidFill>
                  <a:srgbClr val="FF0000"/>
                </a:solidFill>
              </a:rPr>
              <a:t>重要特征</a:t>
            </a:r>
          </a:p>
          <a:p>
            <a:pPr lvl="1" eaLnBrk="1" hangingPunct="1">
              <a:lnSpc>
                <a:spcPct val="125000"/>
              </a:lnSpc>
              <a:spcBef>
                <a:spcPts val="0"/>
              </a:spcBef>
            </a:pPr>
            <a:r>
              <a:rPr lang="zh-CN" altLang="en-US" sz="2400" dirty="0" smtClean="0"/>
              <a:t>同一</a:t>
            </a:r>
            <a:r>
              <a:rPr lang="en-US" altLang="zh-CN" sz="2400" dirty="0" smtClean="0"/>
              <a:t>VLAN</a:t>
            </a:r>
            <a:r>
              <a:rPr lang="zh-CN" altLang="en-US" sz="2400" dirty="0" smtClean="0"/>
              <a:t>的所有成员组成一个“</a:t>
            </a:r>
            <a:r>
              <a:rPr lang="zh-CN" altLang="en-US" sz="2400" dirty="0" smtClean="0">
                <a:solidFill>
                  <a:srgbClr val="0000FF"/>
                </a:solidFill>
              </a:rPr>
              <a:t>独立于物理位置而具有相同逻辑的广播域</a:t>
            </a:r>
            <a:r>
              <a:rPr lang="zh-CN" altLang="en-US" sz="2400" dirty="0" smtClean="0"/>
              <a:t>”；</a:t>
            </a:r>
          </a:p>
          <a:p>
            <a:pPr lvl="1" eaLnBrk="1" hangingPunct="1">
              <a:lnSpc>
                <a:spcPct val="125000"/>
              </a:lnSpc>
              <a:spcBef>
                <a:spcPts val="0"/>
              </a:spcBef>
            </a:pPr>
            <a:r>
              <a:rPr lang="zh-CN" altLang="en-US" sz="2400" dirty="0"/>
              <a:t>不同</a:t>
            </a:r>
            <a:r>
              <a:rPr lang="en-US" altLang="zh-CN" sz="2400" dirty="0"/>
              <a:t>VLAN</a:t>
            </a:r>
            <a:r>
              <a:rPr lang="zh-CN" altLang="en-US" sz="2400" dirty="0"/>
              <a:t>的</a:t>
            </a:r>
            <a:r>
              <a:rPr lang="zh-CN" altLang="en-US" sz="2400" dirty="0" smtClean="0"/>
              <a:t>成员不能</a:t>
            </a:r>
            <a:r>
              <a:rPr lang="zh-CN" altLang="en-US" sz="2400" dirty="0"/>
              <a:t>直接进行二层通信</a:t>
            </a:r>
            <a:r>
              <a:rPr lang="zh-CN" altLang="en-US" sz="2400" dirty="0" smtClean="0"/>
              <a:t>，但可以通过</a:t>
            </a:r>
            <a:r>
              <a:rPr lang="zh-CN" altLang="en-US" sz="2400" dirty="0"/>
              <a:t>路由器或三层交换机进行</a:t>
            </a:r>
            <a:r>
              <a:rPr lang="en-US" altLang="zh-CN" sz="2400" dirty="0"/>
              <a:t>VLAN</a:t>
            </a:r>
            <a:r>
              <a:rPr lang="zh-CN" altLang="en-US" sz="2400" dirty="0"/>
              <a:t>间路由，实现</a:t>
            </a:r>
            <a:r>
              <a:rPr lang="en-US" altLang="zh-CN" sz="2400" dirty="0"/>
              <a:t>VLAN</a:t>
            </a:r>
            <a:r>
              <a:rPr lang="zh-CN" altLang="en-US" sz="2400" dirty="0"/>
              <a:t>间通信。</a:t>
            </a:r>
          </a:p>
          <a:p>
            <a:pPr lvl="1" eaLnBrk="1" hangingPunct="1">
              <a:lnSpc>
                <a:spcPct val="125000"/>
              </a:lnSpc>
              <a:spcBef>
                <a:spcPts val="0"/>
              </a:spcBef>
            </a:pPr>
            <a:r>
              <a:rPr lang="en-US" altLang="zh-CN" sz="2400" dirty="0" smtClean="0"/>
              <a:t>VLAN</a:t>
            </a:r>
            <a:r>
              <a:rPr lang="zh-CN" altLang="en-US" sz="2400" dirty="0" smtClean="0"/>
              <a:t>通过</a:t>
            </a:r>
            <a:r>
              <a:rPr lang="zh-CN" altLang="en-US" sz="2400" dirty="0" smtClean="0">
                <a:solidFill>
                  <a:srgbClr val="0000FF"/>
                </a:solidFill>
              </a:rPr>
              <a:t>软件</a:t>
            </a:r>
            <a:r>
              <a:rPr lang="zh-CN" altLang="en-US" sz="2400" dirty="0" smtClean="0"/>
              <a:t>实现</a:t>
            </a:r>
            <a:r>
              <a:rPr lang="en-US" altLang="zh-CN" sz="2400" dirty="0" smtClean="0"/>
              <a:t>VLAN</a:t>
            </a:r>
            <a:r>
              <a:rPr lang="zh-CN" altLang="en-US" sz="2400" dirty="0" smtClean="0"/>
              <a:t>成员的增加、移动和改变。</a:t>
            </a:r>
            <a:endParaRPr lang="en-US" altLang="zh-CN" sz="2400"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anose="02010800040101010101" pitchFamily="2" charset="-122"/>
                <a:ea typeface="华文新魏" panose="02010800040101010101" pitchFamily="2" charset="-122"/>
              </a:rPr>
              <a:t>VLAN</a:t>
            </a:r>
            <a:r>
              <a:rPr lang="zh-CN" altLang="en-US" dirty="0"/>
              <a:t>的划分</a:t>
            </a:r>
            <a:endParaRPr lang="zh-CN" altLang="en-US" sz="2800" b="1" dirty="0" smtClean="0"/>
          </a:p>
        </p:txBody>
      </p:sp>
      <p:sp>
        <p:nvSpPr>
          <p:cNvPr id="228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8356" name="Rectangle 5"/>
          <p:cNvSpPr>
            <a:spLocks noGrp="1" noChangeArrowheads="1"/>
          </p:cNvSpPr>
          <p:nvPr>
            <p:ph type="body" idx="1"/>
          </p:nvPr>
        </p:nvSpPr>
        <p:spPr>
          <a:xfrm>
            <a:off x="2411413" y="2276475"/>
            <a:ext cx="4321175" cy="3529013"/>
          </a:xfrm>
        </p:spPr>
        <p:txBody>
          <a:bodyPr/>
          <a:lstStyle/>
          <a:p>
            <a:pPr eaLnBrk="1" hangingPunct="1">
              <a:lnSpc>
                <a:spcPct val="200000"/>
              </a:lnSpc>
            </a:pPr>
            <a:r>
              <a:rPr lang="zh-CN" altLang="en-US" smtClean="0">
                <a:hlinkClick r:id="rId8" action="ppaction://hlinksldjump"/>
              </a:rPr>
              <a:t>按交换机端口划分</a:t>
            </a:r>
            <a:endParaRPr lang="zh-CN" altLang="en-US" smtClean="0"/>
          </a:p>
          <a:p>
            <a:pPr eaLnBrk="1" hangingPunct="1">
              <a:lnSpc>
                <a:spcPct val="200000"/>
              </a:lnSpc>
            </a:pPr>
            <a:r>
              <a:rPr lang="zh-CN" altLang="en-US" smtClean="0">
                <a:hlinkClick r:id="rId9" action="ppaction://hlinksldjump"/>
              </a:rPr>
              <a:t>按</a:t>
            </a:r>
            <a:r>
              <a:rPr lang="en-US" altLang="zh-CN" smtClean="0">
                <a:hlinkClick r:id="rId9" action="ppaction://hlinksldjump"/>
              </a:rPr>
              <a:t>MAC</a:t>
            </a:r>
            <a:r>
              <a:rPr lang="zh-CN" altLang="en-US" smtClean="0">
                <a:hlinkClick r:id="rId9" action="ppaction://hlinksldjump"/>
              </a:rPr>
              <a:t>地址划分</a:t>
            </a:r>
            <a:endParaRPr lang="zh-CN" altLang="en-US" smtClean="0"/>
          </a:p>
          <a:p>
            <a:pPr eaLnBrk="1" hangingPunct="1">
              <a:lnSpc>
                <a:spcPct val="200000"/>
              </a:lnSpc>
            </a:pPr>
            <a:r>
              <a:rPr lang="zh-CN" altLang="en-US" smtClean="0">
                <a:hlinkClick r:id="rId10" action="ppaction://hlinksldjump"/>
              </a:rPr>
              <a:t>按</a:t>
            </a:r>
            <a:r>
              <a:rPr lang="en-US" altLang="zh-CN" smtClean="0">
                <a:hlinkClick r:id="rId10" action="ppaction://hlinksldjump"/>
              </a:rPr>
              <a:t>IP</a:t>
            </a:r>
            <a:r>
              <a:rPr lang="zh-CN" altLang="en-US" smtClean="0">
                <a:hlinkClick r:id="rId10" action="ppaction://hlinksldjump"/>
              </a:rPr>
              <a:t>地址划分</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按交换机端口</a:t>
            </a:r>
            <a:r>
              <a:rPr lang="zh-CN" altLang="en-US" dirty="0" smtClean="0">
                <a:latin typeface="华文新魏" pitchFamily="2" charset="-122"/>
              </a:rPr>
              <a:t>划分</a:t>
            </a:r>
            <a:r>
              <a:rPr lang="en-US" altLang="zh-CN" dirty="0" smtClean="0">
                <a:latin typeface="华文新魏" pitchFamily="2" charset="-122"/>
              </a:rPr>
              <a:t>VLAN</a:t>
            </a:r>
            <a:endParaRPr lang="zh-CN" altLang="en-US" sz="2800" b="1" dirty="0" smtClean="0"/>
          </a:p>
        </p:txBody>
      </p:sp>
      <p:sp>
        <p:nvSpPr>
          <p:cNvPr id="229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2938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29381"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1746250"/>
            <a:ext cx="7273925" cy="4684713"/>
          </a:xfrm>
          <a:prstGeom prst="rect">
            <a:avLst/>
          </a:prstGeom>
          <a:noFill/>
          <a:ln w="38100">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0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04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20000"/>
              </a:lnSpc>
              <a:defRPr/>
            </a:pPr>
            <a:r>
              <a:rPr lang="zh-CN" altLang="en-US" sz="2800" dirty="0" smtClean="0">
                <a:solidFill>
                  <a:srgbClr val="FF0000"/>
                </a:solidFill>
              </a:rPr>
              <a:t>优点</a:t>
            </a:r>
            <a:r>
              <a:rPr lang="zh-CN" altLang="en-US" sz="2800" dirty="0" smtClean="0"/>
              <a:t>：配置简单。</a:t>
            </a:r>
          </a:p>
          <a:p>
            <a:pPr eaLnBrk="1" hangingPunct="1">
              <a:lnSpc>
                <a:spcPct val="120000"/>
              </a:lnSpc>
              <a:defRPr/>
            </a:pPr>
            <a:r>
              <a:rPr lang="zh-CN" altLang="en-US" sz="2800" dirty="0" smtClean="0">
                <a:solidFill>
                  <a:srgbClr val="FF0000"/>
                </a:solidFill>
              </a:rPr>
              <a:t>缺点</a:t>
            </a:r>
          </a:p>
          <a:p>
            <a:pPr lvl="1" eaLnBrk="1" hangingPunct="1">
              <a:lnSpc>
                <a:spcPct val="120000"/>
              </a:lnSpc>
              <a:defRPr/>
            </a:pPr>
            <a:r>
              <a:rPr lang="zh-CN" altLang="en-US" dirty="0" smtClean="0"/>
              <a:t>不允许不同的</a:t>
            </a:r>
            <a:r>
              <a:rPr lang="en-US" altLang="zh-CN" dirty="0" smtClean="0"/>
              <a:t>VLAN</a:t>
            </a:r>
            <a:r>
              <a:rPr lang="zh-CN" altLang="en-US" dirty="0" smtClean="0"/>
              <a:t>包含相同的物理网段或交换端口</a:t>
            </a:r>
          </a:p>
          <a:p>
            <a:pPr marL="623888" lvl="1" indent="0" eaLnBrk="1" hangingPunct="1">
              <a:lnSpc>
                <a:spcPct val="120000"/>
              </a:lnSpc>
              <a:buFont typeface="Wingdings" pitchFamily="2" charset="2"/>
              <a:buNone/>
              <a:defRPr/>
            </a:pPr>
            <a:r>
              <a:rPr lang="zh-CN" altLang="en-US" dirty="0"/>
              <a:t> </a:t>
            </a:r>
            <a:r>
              <a:rPr lang="zh-CN" altLang="en-US" dirty="0" smtClean="0"/>
              <a:t>  例如：交换机的</a:t>
            </a:r>
            <a:r>
              <a:rPr lang="en-US" altLang="zh-CN" dirty="0" smtClean="0"/>
              <a:t>2</a:t>
            </a:r>
            <a:r>
              <a:rPr lang="zh-CN" altLang="en-US" dirty="0" smtClean="0"/>
              <a:t>端口属于</a:t>
            </a:r>
            <a:r>
              <a:rPr lang="en-US" altLang="zh-CN" dirty="0" smtClean="0"/>
              <a:t>VLAN1</a:t>
            </a:r>
            <a:r>
              <a:rPr lang="zh-CN" altLang="en-US" dirty="0" smtClean="0"/>
              <a:t>后，就不能再属于</a:t>
            </a:r>
            <a:r>
              <a:rPr lang="en-US" altLang="zh-CN" dirty="0" smtClean="0"/>
              <a:t>VLAN2</a:t>
            </a:r>
            <a:r>
              <a:rPr lang="zh-CN" altLang="en-US" dirty="0" smtClean="0"/>
              <a:t>。</a:t>
            </a:r>
          </a:p>
          <a:p>
            <a:pPr lvl="1" eaLnBrk="1" hangingPunct="1">
              <a:lnSpc>
                <a:spcPct val="120000"/>
              </a:lnSpc>
              <a:defRPr/>
            </a:pPr>
            <a:r>
              <a:rPr lang="zh-CN" altLang="en-US" dirty="0" smtClean="0"/>
              <a:t>当用户从一个端口移动到另一个端口时，网络管理者必须对</a:t>
            </a:r>
            <a:r>
              <a:rPr lang="en-US" altLang="zh-CN" dirty="0" smtClean="0"/>
              <a:t>VLAN</a:t>
            </a:r>
            <a:r>
              <a:rPr lang="zh-CN" altLang="en-US" dirty="0" smtClean="0"/>
              <a:t>成员进行重新配置</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MAC</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1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14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14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1733550"/>
            <a:ext cx="7677150" cy="4648200"/>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2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24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50000"/>
              </a:lnSpc>
              <a:defRPr/>
            </a:pPr>
            <a:r>
              <a:rPr lang="zh-CN" altLang="en-US" dirty="0" smtClean="0">
                <a:solidFill>
                  <a:srgbClr val="FF0000"/>
                </a:solidFill>
              </a:rPr>
              <a:t>优点</a:t>
            </a:r>
          </a:p>
          <a:p>
            <a:pPr marL="0" indent="0" eaLnBrk="1" hangingPunct="1">
              <a:lnSpc>
                <a:spcPct val="150000"/>
              </a:lnSpc>
              <a:buFont typeface="Wingdings" pitchFamily="2" charset="2"/>
              <a:buNone/>
              <a:defRPr/>
            </a:pPr>
            <a:r>
              <a:rPr lang="zh-CN" altLang="en-US" dirty="0" smtClean="0"/>
              <a:t>    允许节点移动，而无需重新配置。</a:t>
            </a:r>
          </a:p>
          <a:p>
            <a:pPr eaLnBrk="1" hangingPunct="1">
              <a:lnSpc>
                <a:spcPct val="150000"/>
              </a:lnSpc>
              <a:defRPr/>
            </a:pPr>
            <a:r>
              <a:rPr lang="zh-CN" altLang="en-US" dirty="0" smtClean="0">
                <a:solidFill>
                  <a:srgbClr val="FF0000"/>
                </a:solidFill>
              </a:rPr>
              <a:t>缺点</a:t>
            </a:r>
          </a:p>
          <a:p>
            <a:pPr marL="0" indent="0" eaLnBrk="1" hangingPunct="1">
              <a:lnSpc>
                <a:spcPct val="150000"/>
              </a:lnSpc>
              <a:buFont typeface="Wingdings" pitchFamily="2" charset="2"/>
              <a:buNone/>
              <a:defRPr/>
            </a:pPr>
            <a:r>
              <a:rPr lang="zh-CN" altLang="en-US" dirty="0"/>
              <a:t> </a:t>
            </a:r>
            <a:r>
              <a:rPr lang="zh-CN" altLang="en-US" dirty="0" smtClean="0"/>
              <a:t>   要求所有的用户在初始阶段必须配置到其中一个</a:t>
            </a:r>
            <a:r>
              <a:rPr lang="en-US" altLang="zh-CN" dirty="0" smtClean="0"/>
              <a:t>VLAN</a:t>
            </a:r>
            <a:r>
              <a:rPr lang="zh-CN" altLang="en-US" dirty="0" smtClean="0"/>
              <a:t>中（人工完成，工作量大）。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IP</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347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347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1773238"/>
            <a:ext cx="7886700" cy="4581525"/>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pPr eaLnBrk="1" hangingPunct="1">
              <a:defRPr/>
            </a:pPr>
            <a:r>
              <a:rPr lang="en-US" altLang="zh-CN" b="1" smtClean="0"/>
              <a:t>p</a:t>
            </a:r>
            <a:r>
              <a:rPr lang="en-US" altLang="zh-CN" smtClean="0"/>
              <a:t>-</a:t>
            </a:r>
            <a:r>
              <a:rPr lang="zh-CN" altLang="en-US" smtClean="0"/>
              <a:t>坚持</a:t>
            </a:r>
            <a:r>
              <a:rPr lang="en-US" altLang="zh-CN" b="1" smtClean="0"/>
              <a:t>CSMA</a:t>
            </a:r>
            <a:endParaRPr lang="zh-CN" altLang="en-US" b="1" smtClean="0"/>
          </a:p>
        </p:txBody>
      </p:sp>
      <p:sp>
        <p:nvSpPr>
          <p:cNvPr id="26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6628" name="Picture 8"/>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60510"/>
          <a:stretch>
            <a:fillRect/>
          </a:stretch>
        </p:blipFill>
        <p:spPr bwMode="auto">
          <a:xfrm>
            <a:off x="4067175" y="1700213"/>
            <a:ext cx="423227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Rectangle 9"/>
          <p:cNvSpPr>
            <a:spLocks noChangeArrowheads="1"/>
          </p:cNvSpPr>
          <p:nvPr/>
        </p:nvSpPr>
        <p:spPr bwMode="auto">
          <a:xfrm>
            <a:off x="684213" y="4724400"/>
            <a:ext cx="44640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r>
              <a:rPr lang="zh-CN" altLang="en-US" sz="2400">
                <a:solidFill>
                  <a:srgbClr val="FF0000"/>
                </a:solidFill>
              </a:rPr>
              <a:t>特点</a:t>
            </a:r>
            <a:r>
              <a:rPr lang="zh-CN" altLang="en-US" sz="2400">
                <a:solidFill>
                  <a:schemeClr val="tx1"/>
                </a:solidFill>
              </a:rPr>
              <a:t>：</a:t>
            </a:r>
          </a:p>
          <a:p>
            <a:pPr lvl="1" eaLnBrk="1" hangingPunct="1"/>
            <a:r>
              <a:rPr lang="zh-CN" altLang="en-US" sz="2000">
                <a:solidFill>
                  <a:schemeClr val="tx1"/>
                </a:solidFill>
              </a:rPr>
              <a:t>是以上两种方案的折中考虑。</a:t>
            </a:r>
          </a:p>
          <a:p>
            <a:pPr eaLnBrk="1" hangingPunct="1"/>
            <a:r>
              <a:rPr lang="zh-CN" altLang="en-US" sz="2400">
                <a:solidFill>
                  <a:srgbClr val="FF0000"/>
                </a:solidFill>
              </a:rPr>
              <a:t>问题</a:t>
            </a:r>
            <a:r>
              <a:rPr lang="zh-CN" altLang="en-US" sz="2400">
                <a:solidFill>
                  <a:schemeClr val="tx1"/>
                </a:solidFill>
              </a:rPr>
              <a:t>：</a:t>
            </a:r>
          </a:p>
          <a:p>
            <a:pPr lvl="1" eaLnBrk="1" hangingPunct="1"/>
            <a:r>
              <a:rPr lang="en-US" altLang="zh-CN" sz="2000">
                <a:solidFill>
                  <a:schemeClr val="tx1"/>
                </a:solidFill>
              </a:rPr>
              <a:t>p</a:t>
            </a:r>
            <a:r>
              <a:rPr lang="zh-CN" altLang="en-US" sz="2000">
                <a:solidFill>
                  <a:schemeClr val="tx1"/>
                </a:solidFill>
              </a:rPr>
              <a:t>值的选择。</a:t>
            </a:r>
          </a:p>
        </p:txBody>
      </p:sp>
      <p:sp>
        <p:nvSpPr>
          <p:cNvPr id="266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b="1" dirty="0" smtClean="0"/>
          </a:p>
        </p:txBody>
      </p:sp>
      <p:sp>
        <p:nvSpPr>
          <p:cNvPr id="234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45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34501" name="Rectangle 5"/>
          <p:cNvSpPr>
            <a:spLocks noGrp="1" noChangeArrowheads="1"/>
          </p:cNvSpPr>
          <p:nvPr>
            <p:ph type="body" idx="1"/>
          </p:nvPr>
        </p:nvSpPr>
        <p:spPr/>
        <p:txBody>
          <a:bodyPr/>
          <a:lstStyle/>
          <a:p>
            <a:pPr>
              <a:lnSpc>
                <a:spcPct val="130000"/>
              </a:lnSpc>
            </a:pPr>
            <a:r>
              <a:rPr lang="zh-CN" altLang="en-US" smtClean="0">
                <a:solidFill>
                  <a:srgbClr val="FC0404"/>
                </a:solidFill>
                <a:latin typeface="华文新魏" pitchFamily="2" charset="-122"/>
              </a:rPr>
              <a:t>优点</a:t>
            </a:r>
          </a:p>
          <a:p>
            <a:pPr lvl="1">
              <a:lnSpc>
                <a:spcPct val="130000"/>
              </a:lnSpc>
            </a:pPr>
            <a:r>
              <a:rPr lang="zh-CN" altLang="en-US" smtClean="0">
                <a:latin typeface="华文新魏" pitchFamily="2" charset="-122"/>
              </a:rPr>
              <a:t>允许节点移动，而无需重新配置；</a:t>
            </a:r>
          </a:p>
          <a:p>
            <a:pPr lvl="1">
              <a:lnSpc>
                <a:spcPct val="130000"/>
              </a:lnSpc>
            </a:pPr>
            <a:r>
              <a:rPr lang="zh-CN" altLang="en-US" smtClean="0">
                <a:latin typeface="华文新魏" pitchFamily="2" charset="-122"/>
              </a:rPr>
              <a:t>有利于按照协议类型来组成基于服务或应用的</a:t>
            </a:r>
            <a:r>
              <a:rPr lang="en-US" altLang="zh-CN" smtClean="0">
                <a:latin typeface="华文新魏" pitchFamily="2" charset="-122"/>
              </a:rPr>
              <a:t>VLAN</a:t>
            </a:r>
            <a:r>
              <a:rPr lang="zh-CN" altLang="en-US" smtClean="0">
                <a:latin typeface="华文新魏" pitchFamily="2" charset="-122"/>
              </a:rPr>
              <a:t>。</a:t>
            </a:r>
          </a:p>
          <a:p>
            <a:pPr>
              <a:lnSpc>
                <a:spcPct val="130000"/>
              </a:lnSpc>
            </a:pPr>
            <a:r>
              <a:rPr lang="zh-CN" altLang="en-US" smtClean="0">
                <a:solidFill>
                  <a:srgbClr val="FC0404"/>
                </a:solidFill>
                <a:latin typeface="华文新魏" pitchFamily="2" charset="-122"/>
              </a:rPr>
              <a:t>缺点</a:t>
            </a:r>
          </a:p>
          <a:p>
            <a:pPr lvl="1">
              <a:lnSpc>
                <a:spcPct val="130000"/>
              </a:lnSpc>
            </a:pPr>
            <a:r>
              <a:rPr lang="zh-CN" altLang="en-US" smtClean="0">
                <a:latin typeface="华文新魏" pitchFamily="2" charset="-122"/>
              </a:rPr>
              <a:t>性能差（因为检查网络层地址比检查</a:t>
            </a:r>
            <a:r>
              <a:rPr lang="en-US" altLang="zh-CN" smtClean="0">
                <a:latin typeface="华文新魏" pitchFamily="2" charset="-122"/>
              </a:rPr>
              <a:t>MAC</a:t>
            </a:r>
            <a:r>
              <a:rPr lang="zh-CN" altLang="en-US" smtClean="0">
                <a:latin typeface="华文新魏" pitchFamily="2" charset="-122"/>
              </a:rPr>
              <a:t>地址要花费更多的时间，速度慢）。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VLAN</a:t>
            </a:r>
            <a:r>
              <a:rPr lang="zh-CN" altLang="en-US" dirty="0">
                <a:latin typeface="华文新魏" pitchFamily="2" charset="-122"/>
              </a:rPr>
              <a:t>的技术特点</a:t>
            </a:r>
            <a:endParaRPr lang="zh-CN" altLang="en-US" sz="2800" b="1" dirty="0" smtClean="0"/>
          </a:p>
        </p:txBody>
      </p:sp>
      <p:sp>
        <p:nvSpPr>
          <p:cNvPr id="235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5524" name="Rectangle 5"/>
          <p:cNvSpPr>
            <a:spLocks noGrp="1" noChangeArrowheads="1"/>
          </p:cNvSpPr>
          <p:nvPr>
            <p:ph type="body" idx="1"/>
          </p:nvPr>
        </p:nvSpPr>
        <p:spPr>
          <a:xfrm>
            <a:off x="809625" y="1773238"/>
            <a:ext cx="7958138" cy="4679950"/>
          </a:xfrm>
        </p:spPr>
        <p:txBody>
          <a:bodyPr/>
          <a:lstStyle/>
          <a:p>
            <a:pPr>
              <a:lnSpc>
                <a:spcPct val="120000"/>
              </a:lnSpc>
            </a:pPr>
            <a:r>
              <a:rPr lang="zh-CN" altLang="en-US" sz="2400" smtClean="0">
                <a:solidFill>
                  <a:srgbClr val="FC0404"/>
                </a:solidFill>
                <a:latin typeface="华文新魏" pitchFamily="2" charset="-122"/>
              </a:rPr>
              <a:t>减少网络管理开销：</a:t>
            </a:r>
            <a:r>
              <a:rPr lang="zh-CN" altLang="en-US" sz="2400" smtClean="0">
                <a:latin typeface="华文新魏" pitchFamily="2" charset="-122"/>
              </a:rPr>
              <a:t>部门重组和人员流动是网络管理员最头痛的事情之一，也是网络管理的最大开销之一。</a:t>
            </a:r>
            <a:r>
              <a:rPr lang="en-US" altLang="zh-CN" sz="2400" smtClean="0">
                <a:latin typeface="华文新魏" pitchFamily="2" charset="-122"/>
              </a:rPr>
              <a:t>VLAN</a:t>
            </a:r>
            <a:r>
              <a:rPr lang="zh-CN" altLang="en-US" sz="2400" smtClean="0">
                <a:latin typeface="华文新魏" pitchFamily="2" charset="-122"/>
              </a:rPr>
              <a:t>为控制这些改变和减少网络设备的重新配置提供了一个有效的方法。</a:t>
            </a:r>
          </a:p>
          <a:p>
            <a:pPr>
              <a:lnSpc>
                <a:spcPct val="120000"/>
              </a:lnSpc>
            </a:pPr>
            <a:r>
              <a:rPr lang="zh-CN" altLang="en-US" sz="2400" smtClean="0">
                <a:solidFill>
                  <a:srgbClr val="FC0404"/>
                </a:solidFill>
                <a:latin typeface="华文新魏" pitchFamily="2" charset="-122"/>
              </a:rPr>
              <a:t>控制广播活动：</a:t>
            </a:r>
            <a:r>
              <a:rPr lang="zh-CN" altLang="en-US" sz="2400" smtClean="0">
                <a:latin typeface="华文新魏" pitchFamily="2" charset="-122"/>
              </a:rPr>
              <a:t>一个</a:t>
            </a:r>
            <a:r>
              <a:rPr lang="en-US" altLang="zh-CN" sz="2400" smtClean="0">
                <a:latin typeface="华文新魏" pitchFamily="2" charset="-122"/>
              </a:rPr>
              <a:t>VLAN</a:t>
            </a:r>
            <a:r>
              <a:rPr lang="zh-CN" altLang="en-US" sz="2400" smtClean="0">
                <a:latin typeface="华文新魏" pitchFamily="2" charset="-122"/>
              </a:rPr>
              <a:t>中的广播流量不会传输到该</a:t>
            </a:r>
            <a:r>
              <a:rPr lang="en-US" altLang="zh-CN" sz="2400" smtClean="0">
                <a:latin typeface="华文新魏" pitchFamily="2" charset="-122"/>
              </a:rPr>
              <a:t>VLAN</a:t>
            </a:r>
            <a:r>
              <a:rPr lang="zh-CN" altLang="en-US" sz="2400" smtClean="0">
                <a:latin typeface="华文新魏" pitchFamily="2" charset="-122"/>
              </a:rPr>
              <a:t>之外，邻近端口和</a:t>
            </a:r>
            <a:r>
              <a:rPr lang="en-US" altLang="zh-CN" sz="2400" smtClean="0">
                <a:latin typeface="华文新魏" pitchFamily="2" charset="-122"/>
              </a:rPr>
              <a:t>VLAN</a:t>
            </a:r>
            <a:r>
              <a:rPr lang="zh-CN" altLang="en-US" sz="2400" smtClean="0">
                <a:latin typeface="华文新魏" pitchFamily="2" charset="-122"/>
              </a:rPr>
              <a:t>也不会收到其它</a:t>
            </a:r>
            <a:r>
              <a:rPr lang="en-US" altLang="zh-CN" sz="2400" smtClean="0">
                <a:latin typeface="华文新魏" pitchFamily="2" charset="-122"/>
              </a:rPr>
              <a:t>VLAN</a:t>
            </a:r>
            <a:r>
              <a:rPr lang="zh-CN" altLang="en-US" sz="2400" smtClean="0">
                <a:latin typeface="华文新魏" pitchFamily="2" charset="-122"/>
              </a:rPr>
              <a:t>产生的任何广播信息。</a:t>
            </a:r>
          </a:p>
          <a:p>
            <a:pPr>
              <a:lnSpc>
                <a:spcPct val="120000"/>
              </a:lnSpc>
            </a:pPr>
            <a:r>
              <a:rPr lang="zh-CN" altLang="en-US" sz="2400" smtClean="0">
                <a:solidFill>
                  <a:srgbClr val="FC0404"/>
                </a:solidFill>
                <a:latin typeface="华文新魏" pitchFamily="2" charset="-122"/>
              </a:rPr>
              <a:t>提供较好的网络安全性：</a:t>
            </a:r>
            <a:r>
              <a:rPr lang="zh-CN" altLang="en-US" sz="2400" smtClean="0">
                <a:latin typeface="华文新魏" pitchFamily="2" charset="-122"/>
              </a:rPr>
              <a:t>因为一个</a:t>
            </a:r>
            <a:r>
              <a:rPr lang="en-US" altLang="zh-CN" sz="2400" smtClean="0">
                <a:latin typeface="华文新魏" pitchFamily="2" charset="-122"/>
              </a:rPr>
              <a:t>VLAN</a:t>
            </a:r>
            <a:r>
              <a:rPr lang="zh-CN" altLang="en-US" sz="2400" smtClean="0">
                <a:latin typeface="华文新魏" pitchFamily="2" charset="-122"/>
              </a:rPr>
              <a:t>上的信息流不会流入其它</a:t>
            </a:r>
            <a:r>
              <a:rPr lang="en-US" altLang="zh-CN" sz="2400" smtClean="0">
                <a:latin typeface="华文新魏" pitchFamily="2" charset="-122"/>
              </a:rPr>
              <a:t>VLAN</a:t>
            </a:r>
            <a:r>
              <a:rPr lang="zh-CN" altLang="en-US" sz="2400" smtClean="0">
                <a:latin typeface="华文新魏" pitchFamily="2" charset="-122"/>
              </a:rPr>
              <a:t>，因此，通过适当地设置</a:t>
            </a:r>
            <a:r>
              <a:rPr lang="en-US" altLang="zh-CN" sz="2400" smtClean="0">
                <a:latin typeface="华文新魏" pitchFamily="2" charset="-122"/>
              </a:rPr>
              <a:t>VLAN</a:t>
            </a:r>
            <a:r>
              <a:rPr lang="zh-CN" altLang="en-US" sz="2400" smtClean="0">
                <a:latin typeface="华文新魏" pitchFamily="2" charset="-122"/>
              </a:rPr>
              <a:t>和该</a:t>
            </a:r>
            <a:r>
              <a:rPr lang="en-US" altLang="zh-CN" sz="2400" smtClean="0">
                <a:latin typeface="华文新魏" pitchFamily="2" charset="-122"/>
              </a:rPr>
              <a:t>VLAN</a:t>
            </a:r>
            <a:r>
              <a:rPr lang="zh-CN" altLang="en-US" sz="2400" smtClean="0">
                <a:latin typeface="华文新魏" pitchFamily="2" charset="-122"/>
              </a:rPr>
              <a:t>与外界的连接，就可以提高网络的安全性。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IEEE 802.1Q</a:t>
            </a:r>
            <a:r>
              <a:rPr lang="zh-CN" altLang="en-US" dirty="0">
                <a:latin typeface="华文新魏" pitchFamily="2" charset="-122"/>
              </a:rPr>
              <a:t>标准</a:t>
            </a:r>
            <a:endParaRPr lang="zh-CN" altLang="en-US" sz="2800" b="1" dirty="0" smtClean="0"/>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6549" name="Rectangle 5"/>
          <p:cNvSpPr>
            <a:spLocks noGrp="1" noChangeArrowheads="1"/>
          </p:cNvSpPr>
          <p:nvPr>
            <p:ph type="body" idx="1"/>
          </p:nvPr>
        </p:nvSpPr>
        <p:spPr>
          <a:xfrm>
            <a:off x="809625" y="2205286"/>
            <a:ext cx="7958138" cy="3599978"/>
          </a:xfrm>
        </p:spPr>
        <p:txBody>
          <a:bodyPr/>
          <a:lstStyle/>
          <a:p>
            <a:pPr>
              <a:lnSpc>
                <a:spcPct val="150000"/>
              </a:lnSpc>
              <a:buFontTx/>
              <a:buNone/>
            </a:pPr>
            <a:r>
              <a:rPr lang="en-US" altLang="zh-CN" dirty="0" smtClean="0">
                <a:latin typeface="华文新魏" pitchFamily="2" charset="-122"/>
              </a:rPr>
              <a:t>            VLAN</a:t>
            </a:r>
            <a:r>
              <a:rPr lang="zh-CN" altLang="en-US" dirty="0" smtClean="0">
                <a:latin typeface="华文新魏" pitchFamily="2" charset="-122"/>
              </a:rPr>
              <a:t>标准</a:t>
            </a:r>
            <a:r>
              <a:rPr lang="en-US" altLang="zh-CN" dirty="0" smtClean="0">
                <a:solidFill>
                  <a:srgbClr val="FF0000"/>
                </a:solidFill>
                <a:latin typeface="华文新魏" pitchFamily="2" charset="-122"/>
              </a:rPr>
              <a:t>802.1Q</a:t>
            </a:r>
            <a:r>
              <a:rPr lang="zh-CN" altLang="en-US" dirty="0" smtClean="0">
                <a:latin typeface="华文新魏" pitchFamily="2" charset="-122"/>
              </a:rPr>
              <a:t>于</a:t>
            </a:r>
            <a:r>
              <a:rPr lang="en-US" altLang="zh-CN" dirty="0" smtClean="0">
                <a:latin typeface="华文新魏" pitchFamily="2" charset="-122"/>
              </a:rPr>
              <a:t>1998</a:t>
            </a:r>
            <a:r>
              <a:rPr lang="zh-CN" altLang="en-US" dirty="0" smtClean="0">
                <a:latin typeface="华文新魏" pitchFamily="2" charset="-122"/>
              </a:rPr>
              <a:t>年公布。</a:t>
            </a:r>
            <a:r>
              <a:rPr lang="en-US" altLang="zh-CN" dirty="0" smtClean="0">
                <a:latin typeface="华文新魏" pitchFamily="2" charset="-122"/>
              </a:rPr>
              <a:t>802.1Q</a:t>
            </a:r>
            <a:r>
              <a:rPr lang="zh-CN" altLang="en-US" dirty="0" smtClean="0">
                <a:latin typeface="华文新魏" pitchFamily="2" charset="-122"/>
              </a:rPr>
              <a:t>必须解决的两个问题是：</a:t>
            </a:r>
          </a:p>
          <a:p>
            <a:pPr>
              <a:lnSpc>
                <a:spcPct val="150000"/>
              </a:lnSpc>
            </a:pP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必须有一个</a:t>
            </a: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的</a:t>
            </a:r>
            <a:r>
              <a:rPr lang="en-US" altLang="zh-CN" dirty="0" smtClean="0">
                <a:latin typeface="华文新魏" pitchFamily="2" charset="-122"/>
                <a:hlinkClick r:id="rId8" action="ppaction://hlinksldjump"/>
              </a:rPr>
              <a:t>field</a:t>
            </a:r>
            <a:r>
              <a:rPr lang="zh-CN" altLang="en-US" dirty="0" smtClean="0">
                <a:latin typeface="华文新魏" pitchFamily="2" charset="-122"/>
                <a:hlinkClick r:id="rId8" action="ppaction://hlinksldjump"/>
              </a:rPr>
              <a:t>来标志</a:t>
            </a:r>
            <a:endParaRPr lang="zh-CN" altLang="en-US" dirty="0" smtClean="0">
              <a:latin typeface="华文新魏" pitchFamily="2" charset="-122"/>
            </a:endParaRPr>
          </a:p>
          <a:p>
            <a:pPr>
              <a:lnSpc>
                <a:spcPct val="150000"/>
              </a:lnSpc>
            </a:pPr>
            <a:r>
              <a:rPr lang="en-US" altLang="zh-CN" dirty="0" smtClean="0">
                <a:latin typeface="华文新魏" pitchFamily="2" charset="-122"/>
                <a:hlinkClick r:id="rId9" action="ppaction://hlinksldjump"/>
              </a:rPr>
              <a:t>802.1Q</a:t>
            </a:r>
            <a:r>
              <a:rPr lang="zh-CN" altLang="en-US" dirty="0" smtClean="0">
                <a:latin typeface="华文新魏" pitchFamily="2" charset="-122"/>
                <a:hlinkClick r:id="rId9" action="ppaction://hlinksldjump"/>
              </a:rPr>
              <a:t>必须与</a:t>
            </a:r>
            <a:r>
              <a:rPr lang="zh-CN" altLang="en-US" dirty="0">
                <a:latin typeface="华文新魏" pitchFamily="2" charset="-122"/>
                <a:hlinkClick r:id="rId9" action="ppaction://hlinksldjump"/>
              </a:rPr>
              <a:t>现有</a:t>
            </a:r>
            <a:r>
              <a:rPr lang="en-US" altLang="zh-CN" dirty="0" smtClean="0">
                <a:latin typeface="华文新魏" pitchFamily="2" charset="-122"/>
                <a:hlinkClick r:id="rId9" action="ppaction://hlinksldjump"/>
              </a:rPr>
              <a:t>802.3</a:t>
            </a:r>
            <a:r>
              <a:rPr lang="zh-CN" altLang="en-US" dirty="0" smtClean="0">
                <a:latin typeface="华文新魏" pitchFamily="2" charset="-122"/>
                <a:hlinkClick r:id="rId9" action="ppaction://hlinksldjump"/>
              </a:rPr>
              <a:t>标准相兼容</a:t>
            </a:r>
            <a:endParaRPr lang="zh-CN" altLang="en-US" dirty="0" smtClean="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以太帧中的</a:t>
            </a:r>
            <a:r>
              <a:rPr lang="en-US" altLang="zh-CN" dirty="0">
                <a:latin typeface="华文新魏" pitchFamily="2" charset="-122"/>
              </a:rPr>
              <a:t>VLAN</a:t>
            </a:r>
            <a:r>
              <a:rPr lang="zh-CN" altLang="en-US" dirty="0" smtClean="0">
                <a:latin typeface="华文新魏" pitchFamily="2" charset="-122"/>
              </a:rPr>
              <a:t>标志</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aphicFrame>
        <p:nvGraphicFramePr>
          <p:cNvPr id="6" name="Group 142"/>
          <p:cNvGraphicFramePr>
            <a:graphicFrameLocks noGrp="1"/>
          </p:cNvGraphicFramePr>
          <p:nvPr>
            <p:ph sz="half" idx="1"/>
            <p:extLst>
              <p:ext uri="{D42A27DB-BD31-4B8C-83A1-F6EECF244321}">
                <p14:modId xmlns:p14="http://schemas.microsoft.com/office/powerpoint/2010/main" val="1916898647"/>
              </p:ext>
            </p:extLst>
          </p:nvPr>
        </p:nvGraphicFramePr>
        <p:xfrm>
          <a:off x="1172766" y="2420516"/>
          <a:ext cx="5903913" cy="719559"/>
        </p:xfrm>
        <a:graphic>
          <a:graphicData uri="http://schemas.openxmlformats.org/drawingml/2006/table">
            <a:tbl>
              <a:tblPr/>
              <a:tblGrid>
                <a:gridCol w="936625"/>
                <a:gridCol w="935038"/>
                <a:gridCol w="863600"/>
                <a:gridCol w="1728787"/>
                <a:gridCol w="720725"/>
                <a:gridCol w="719138"/>
              </a:tblGrid>
              <a:tr h="719559">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D-MAC</a:t>
                      </a: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graphicFrame>
        <p:nvGraphicFramePr>
          <p:cNvPr id="7" name="Group 122"/>
          <p:cNvGraphicFramePr>
            <a:graphicFrameLocks/>
          </p:cNvGraphicFramePr>
          <p:nvPr>
            <p:extLst>
              <p:ext uri="{D42A27DB-BD31-4B8C-83A1-F6EECF244321}">
                <p14:modId xmlns:p14="http://schemas.microsoft.com/office/powerpoint/2010/main" val="1127921498"/>
              </p:ext>
            </p:extLst>
          </p:nvPr>
        </p:nvGraphicFramePr>
        <p:xfrm>
          <a:off x="1172766" y="3788495"/>
          <a:ext cx="7416800" cy="703200"/>
        </p:xfrm>
        <a:graphic>
          <a:graphicData uri="http://schemas.openxmlformats.org/drawingml/2006/table">
            <a:tbl>
              <a:tblPr/>
              <a:tblGrid>
                <a:gridCol w="927100"/>
                <a:gridCol w="927100"/>
                <a:gridCol w="809625"/>
                <a:gridCol w="792163"/>
                <a:gridCol w="936625"/>
                <a:gridCol w="1584325"/>
                <a:gridCol w="719137"/>
                <a:gridCol w="720725"/>
              </a:tblGrid>
              <a:tr h="6127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D-MAC</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VLAN-ID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Tag</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graphicFrame>
        <p:nvGraphicFramePr>
          <p:cNvPr id="8" name="Group 146"/>
          <p:cNvGraphicFramePr>
            <a:graphicFrameLocks/>
          </p:cNvGraphicFramePr>
          <p:nvPr>
            <p:extLst>
              <p:ext uri="{D42A27DB-BD31-4B8C-83A1-F6EECF244321}">
                <p14:modId xmlns:p14="http://schemas.microsoft.com/office/powerpoint/2010/main" val="2226525500"/>
              </p:ext>
            </p:extLst>
          </p:nvPr>
        </p:nvGraphicFramePr>
        <p:xfrm>
          <a:off x="2252266" y="5400924"/>
          <a:ext cx="3743325" cy="721047"/>
        </p:xfrm>
        <a:graphic>
          <a:graphicData uri="http://schemas.openxmlformats.org/drawingml/2006/table">
            <a:tbl>
              <a:tblPr/>
              <a:tblGrid>
                <a:gridCol w="863600"/>
                <a:gridCol w="504825"/>
                <a:gridCol w="2374900"/>
              </a:tblGrid>
              <a:tr h="72104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err="1" smtClean="0">
                          <a:ln>
                            <a:noFill/>
                          </a:ln>
                          <a:solidFill>
                            <a:schemeClr val="tx1"/>
                          </a:solidFill>
                          <a:effectLst/>
                          <a:latin typeface="华文新魏" pitchFamily="2" charset="-122"/>
                          <a:ea typeface="华文新魏" pitchFamily="2" charset="-122"/>
                        </a:rPr>
                        <a:t>Pri</a:t>
                      </a:r>
                      <a:endPar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CFI</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VLAN Identifier</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
        <p:nvSpPr>
          <p:cNvPr id="9" name="Text Box 111"/>
          <p:cNvSpPr txBox="1">
            <a:spLocks noChangeArrowheads="1"/>
          </p:cNvSpPr>
          <p:nvPr/>
        </p:nvSpPr>
        <p:spPr bwMode="auto">
          <a:xfrm>
            <a:off x="5793402" y="4580657"/>
            <a:ext cx="2808287" cy="503237"/>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defPPr>
              <a:defRPr lang="en-US"/>
            </a:defPPr>
            <a:lvl1pPr>
              <a:spcBef>
                <a:spcPct val="50000"/>
              </a:spcBef>
              <a:buFontTx/>
              <a:buNone/>
              <a:defRPr sz="2000" b="1">
                <a:latin typeface="+mn-lt"/>
                <a:ea typeface="+mn-ea"/>
              </a:defRPr>
            </a:lvl1pPr>
          </a:lstStyle>
          <a:p>
            <a:r>
              <a:rPr lang="zh-CN" altLang="en-US" dirty="0"/>
              <a:t>最大帧长为</a:t>
            </a:r>
            <a:r>
              <a:rPr lang="en-US" altLang="zh-CN" dirty="0"/>
              <a:t>1522Byte</a:t>
            </a:r>
          </a:p>
        </p:txBody>
      </p:sp>
      <p:sp>
        <p:nvSpPr>
          <p:cNvPr id="10" name="Text Box 112"/>
          <p:cNvSpPr txBox="1">
            <a:spLocks noChangeArrowheads="1"/>
          </p:cNvSpPr>
          <p:nvPr/>
        </p:nvSpPr>
        <p:spPr bwMode="auto">
          <a:xfrm>
            <a:off x="1164175" y="2023121"/>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802.3</a:t>
            </a:r>
          </a:p>
        </p:txBody>
      </p:sp>
      <p:sp>
        <p:nvSpPr>
          <p:cNvPr id="11" name="Text Box 113"/>
          <p:cNvSpPr txBox="1">
            <a:spLocks noChangeArrowheads="1"/>
          </p:cNvSpPr>
          <p:nvPr/>
        </p:nvSpPr>
        <p:spPr bwMode="auto">
          <a:xfrm>
            <a:off x="1115616" y="3391273"/>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802.1Q</a:t>
            </a:r>
          </a:p>
        </p:txBody>
      </p:sp>
      <p:sp>
        <p:nvSpPr>
          <p:cNvPr id="12" name="Freeform 148"/>
          <p:cNvSpPr>
            <a:spLocks/>
          </p:cNvSpPr>
          <p:nvPr/>
        </p:nvSpPr>
        <p:spPr bwMode="auto">
          <a:xfrm>
            <a:off x="2253854" y="4509120"/>
            <a:ext cx="3743325" cy="863600"/>
          </a:xfrm>
          <a:custGeom>
            <a:avLst/>
            <a:gdLst>
              <a:gd name="T0" fmla="*/ 0 w 2358"/>
              <a:gd name="T1" fmla="*/ 544 h 544"/>
              <a:gd name="T2" fmla="*/ 964 w 2358"/>
              <a:gd name="T3" fmla="*/ 1 h 544"/>
              <a:gd name="T4" fmla="*/ 1496 w 2358"/>
              <a:gd name="T5" fmla="*/ 0 h 544"/>
              <a:gd name="T6" fmla="*/ 2358 w 2358"/>
              <a:gd name="T7" fmla="*/ 544 h 544"/>
              <a:gd name="T8" fmla="*/ 0 w 2358"/>
              <a:gd name="T9" fmla="*/ 544 h 544"/>
            </a:gdLst>
            <a:ahLst/>
            <a:cxnLst>
              <a:cxn ang="0">
                <a:pos x="T0" y="T1"/>
              </a:cxn>
              <a:cxn ang="0">
                <a:pos x="T2" y="T3"/>
              </a:cxn>
              <a:cxn ang="0">
                <a:pos x="T4" y="T5"/>
              </a:cxn>
              <a:cxn ang="0">
                <a:pos x="T6" y="T7"/>
              </a:cxn>
              <a:cxn ang="0">
                <a:pos x="T8" y="T9"/>
              </a:cxn>
            </a:cxnLst>
            <a:rect l="0" t="0" r="r" b="b"/>
            <a:pathLst>
              <a:path w="2358" h="544">
                <a:moveTo>
                  <a:pt x="0" y="544"/>
                </a:moveTo>
                <a:lnTo>
                  <a:pt x="964" y="1"/>
                </a:lnTo>
                <a:lnTo>
                  <a:pt x="1496" y="0"/>
                </a:lnTo>
                <a:lnTo>
                  <a:pt x="2358" y="544"/>
                </a:lnTo>
                <a:lnTo>
                  <a:pt x="0" y="544"/>
                </a:lnTo>
                <a:close/>
              </a:path>
            </a:pathLst>
          </a:custGeom>
          <a:gradFill rotWithShape="1">
            <a:gsLst>
              <a:gs pos="0">
                <a:schemeClr val="accent1"/>
              </a:gs>
              <a:gs pos="100000">
                <a:schemeClr val="accent1">
                  <a:gamma/>
                  <a:shade val="46275"/>
                  <a:invGamma/>
                </a:schemeClr>
              </a:gs>
            </a:gsLst>
            <a:lin ang="5400000" scaled="1"/>
          </a:gradFill>
          <a:ln w="9525" cap="flat" cmpd="sng">
            <a:solidFill>
              <a:srgbClr val="FFFF00"/>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Text Box 149"/>
          <p:cNvSpPr txBox="1">
            <a:spLocks noChangeArrowheads="1"/>
          </p:cNvSpPr>
          <p:nvPr/>
        </p:nvSpPr>
        <p:spPr bwMode="auto">
          <a:xfrm>
            <a:off x="4269979" y="1772816"/>
            <a:ext cx="2808287" cy="503238"/>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p>
            <a:pPr>
              <a:spcBef>
                <a:spcPct val="50000"/>
              </a:spcBef>
              <a:buFontTx/>
              <a:buNone/>
            </a:pPr>
            <a:r>
              <a:rPr lang="zh-CN" altLang="en-US" sz="2000" b="1">
                <a:latin typeface="+mn-lt"/>
                <a:ea typeface="+mn-ea"/>
              </a:rPr>
              <a:t>最大帧长为</a:t>
            </a:r>
            <a:r>
              <a:rPr lang="en-US" altLang="zh-CN" sz="2000" b="1">
                <a:latin typeface="+mn-lt"/>
                <a:ea typeface="+mn-ea"/>
              </a:rPr>
              <a:t>1518Byte</a:t>
            </a:r>
          </a:p>
        </p:txBody>
      </p:sp>
      <p:sp>
        <p:nvSpPr>
          <p:cNvPr id="14" name="Text Box 113"/>
          <p:cNvSpPr txBox="1">
            <a:spLocks noChangeArrowheads="1"/>
          </p:cNvSpPr>
          <p:nvPr/>
        </p:nvSpPr>
        <p:spPr bwMode="auto">
          <a:xfrm>
            <a:off x="3205038"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5" name="Text Box 113"/>
          <p:cNvSpPr txBox="1">
            <a:spLocks noChangeArrowheads="1"/>
          </p:cNvSpPr>
          <p:nvPr/>
        </p:nvSpPr>
        <p:spPr bwMode="auto">
          <a:xfrm>
            <a:off x="3997126"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6" name="Text Box 113"/>
          <p:cNvSpPr txBox="1">
            <a:spLocks noChangeArrowheads="1"/>
          </p:cNvSpPr>
          <p:nvPr/>
        </p:nvSpPr>
        <p:spPr bwMode="auto">
          <a:xfrm>
            <a:off x="234094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3bit</a:t>
            </a:r>
            <a:endParaRPr lang="en-US" altLang="zh-CN" sz="2000" b="1" dirty="0">
              <a:latin typeface="华文新魏" pitchFamily="2" charset="-122"/>
            </a:endParaRPr>
          </a:p>
        </p:txBody>
      </p:sp>
      <p:sp>
        <p:nvSpPr>
          <p:cNvPr id="17" name="Text Box 113"/>
          <p:cNvSpPr txBox="1">
            <a:spLocks noChangeArrowheads="1"/>
          </p:cNvSpPr>
          <p:nvPr/>
        </p:nvSpPr>
        <p:spPr bwMode="auto">
          <a:xfrm>
            <a:off x="306102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1bit</a:t>
            </a:r>
            <a:endParaRPr lang="en-US" altLang="zh-CN" sz="2000" b="1" dirty="0">
              <a:latin typeface="华文新魏" pitchFamily="2" charset="-122"/>
            </a:endParaRPr>
          </a:p>
        </p:txBody>
      </p:sp>
      <p:sp>
        <p:nvSpPr>
          <p:cNvPr id="18" name="Text Box 113"/>
          <p:cNvSpPr txBox="1">
            <a:spLocks noChangeArrowheads="1"/>
          </p:cNvSpPr>
          <p:nvPr/>
        </p:nvSpPr>
        <p:spPr bwMode="auto">
          <a:xfrm>
            <a:off x="4411910"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12bit</a:t>
            </a:r>
            <a:endParaRPr lang="en-US" altLang="zh-CN" sz="2000" b="1" dirty="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37573" name="Rectangle 5"/>
          <p:cNvSpPr>
            <a:spLocks noGrp="1" noChangeArrowheads="1"/>
          </p:cNvSpPr>
          <p:nvPr>
            <p:ph type="body" idx="1"/>
          </p:nvPr>
        </p:nvSpPr>
        <p:spPr/>
        <p:txBody>
          <a:bodyPr/>
          <a:lstStyle/>
          <a:p>
            <a:pPr>
              <a:lnSpc>
                <a:spcPct val="125000"/>
              </a:lnSpc>
            </a:pPr>
            <a:r>
              <a:rPr lang="en-US" altLang="zh-CN" sz="2400" dirty="0" smtClean="0">
                <a:solidFill>
                  <a:srgbClr val="FC0404"/>
                </a:solidFill>
                <a:latin typeface="华文新魏" pitchFamily="2" charset="-122"/>
              </a:rPr>
              <a:t>VLAN-ID</a:t>
            </a:r>
            <a:endParaRPr lang="zh-CN" altLang="en-US" sz="2400" dirty="0" smtClean="0">
              <a:solidFill>
                <a:srgbClr val="FC0404"/>
              </a:solidFill>
              <a:latin typeface="华文新魏" pitchFamily="2" charset="-122"/>
            </a:endParaRPr>
          </a:p>
          <a:p>
            <a:pPr lvl="1">
              <a:lnSpc>
                <a:spcPct val="125000"/>
              </a:lnSpc>
            </a:pPr>
            <a:r>
              <a:rPr lang="en-US" altLang="zh-CN" sz="2400" dirty="0" smtClean="0">
                <a:solidFill>
                  <a:srgbClr val="0000FF"/>
                </a:solidFill>
                <a:latin typeface="华文新魏" pitchFamily="2" charset="-122"/>
              </a:rPr>
              <a:t>VLAN</a:t>
            </a:r>
            <a:r>
              <a:rPr lang="zh-CN" altLang="en-US" sz="2400" dirty="0" smtClean="0">
                <a:solidFill>
                  <a:srgbClr val="0000FF"/>
                </a:solidFill>
                <a:latin typeface="华文新魏" pitchFamily="2" charset="-122"/>
              </a:rPr>
              <a:t>协议标识</a:t>
            </a:r>
            <a:r>
              <a:rPr lang="zh-CN" altLang="en-US" sz="2400" dirty="0" smtClean="0">
                <a:latin typeface="华文新魏" pitchFamily="2" charset="-122"/>
              </a:rPr>
              <a:t>，</a:t>
            </a:r>
            <a:r>
              <a:rPr lang="en-US" altLang="zh-CN" sz="2400" dirty="0" smtClean="0">
                <a:latin typeface="华文新魏" pitchFamily="2" charset="-122"/>
              </a:rPr>
              <a:t>2B</a:t>
            </a:r>
            <a:r>
              <a:rPr lang="zh-CN" altLang="en-US" sz="2400" dirty="0" smtClean="0">
                <a:latin typeface="华文新魏" pitchFamily="2" charset="-122"/>
              </a:rPr>
              <a:t>，内容恒为</a:t>
            </a:r>
            <a:r>
              <a:rPr lang="en-US" altLang="zh-CN" sz="2400" dirty="0" smtClean="0">
                <a:latin typeface="华文新魏" pitchFamily="2" charset="-122"/>
              </a:rPr>
              <a:t>0x8100</a:t>
            </a:r>
            <a:r>
              <a:rPr lang="zh-CN" altLang="en-US" sz="2400" dirty="0" smtClean="0">
                <a:latin typeface="华文新魏" pitchFamily="2" charset="-122"/>
              </a:rPr>
              <a:t>。</a:t>
            </a:r>
          </a:p>
          <a:p>
            <a:pPr>
              <a:lnSpc>
                <a:spcPct val="125000"/>
              </a:lnSpc>
            </a:pPr>
            <a:r>
              <a:rPr lang="en-US" altLang="zh-CN" sz="2400" dirty="0" smtClean="0">
                <a:solidFill>
                  <a:srgbClr val="FC0404"/>
                </a:solidFill>
                <a:latin typeface="华文新魏" pitchFamily="2" charset="-122"/>
              </a:rPr>
              <a:t>Tag</a:t>
            </a:r>
          </a:p>
          <a:p>
            <a:pPr lvl="1">
              <a:lnSpc>
                <a:spcPct val="125000"/>
              </a:lnSpc>
              <a:buNone/>
            </a:pPr>
            <a:r>
              <a:rPr lang="en-US" altLang="zh-CN" sz="2400" dirty="0" smtClean="0">
                <a:latin typeface="华文新魏" pitchFamily="2" charset="-122"/>
              </a:rPr>
              <a:t>    2B</a:t>
            </a:r>
            <a:r>
              <a:rPr lang="zh-CN" altLang="en-US" sz="2400" dirty="0" smtClean="0">
                <a:latin typeface="华文新魏" pitchFamily="2" charset="-122"/>
              </a:rPr>
              <a:t>，有三部分组成：</a:t>
            </a:r>
          </a:p>
          <a:p>
            <a:pPr lvl="1">
              <a:lnSpc>
                <a:spcPct val="125000"/>
              </a:lnSpc>
            </a:pPr>
            <a:r>
              <a:rPr lang="en-US" altLang="zh-CN" sz="2400" dirty="0" err="1">
                <a:solidFill>
                  <a:srgbClr val="0000FF"/>
                </a:solidFill>
                <a:latin typeface="华文新魏" pitchFamily="2" charset="-122"/>
              </a:rPr>
              <a:t>Pri</a:t>
            </a:r>
            <a:r>
              <a:rPr lang="zh-CN" altLang="en-US" sz="2400" dirty="0" smtClean="0">
                <a:solidFill>
                  <a:schemeClr val="tx2"/>
                </a:solidFill>
                <a:latin typeface="华文新魏" pitchFamily="2" charset="-122"/>
              </a:rPr>
              <a:t>：</a:t>
            </a:r>
            <a:r>
              <a:rPr lang="en-US" altLang="zh-CN" sz="2400" dirty="0" smtClean="0">
                <a:latin typeface="华文新魏" pitchFamily="2" charset="-122"/>
              </a:rPr>
              <a:t>3bit</a:t>
            </a:r>
            <a:r>
              <a:rPr lang="zh-CN" altLang="en-US" sz="2400" dirty="0" smtClean="0">
                <a:latin typeface="华文新魏" pitchFamily="2" charset="-122"/>
              </a:rPr>
              <a:t>（分</a:t>
            </a:r>
            <a:r>
              <a:rPr lang="en-US" altLang="zh-CN" sz="2400" dirty="0" smtClean="0">
                <a:latin typeface="华文新魏" pitchFamily="2" charset="-122"/>
              </a:rPr>
              <a:t>8</a:t>
            </a:r>
            <a:r>
              <a:rPr lang="zh-CN" altLang="en-US" sz="2400" dirty="0" smtClean="0">
                <a:latin typeface="华文新魏" pitchFamily="2" charset="-122"/>
              </a:rPr>
              <a:t>级，数值越小优先级越低），与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CFI</a:t>
            </a:r>
            <a:r>
              <a:rPr lang="zh-CN" altLang="en-US" sz="2400" dirty="0" smtClean="0">
                <a:solidFill>
                  <a:schemeClr val="tx2"/>
                </a:solidFill>
                <a:latin typeface="华文新魏" pitchFamily="2" charset="-122"/>
              </a:rPr>
              <a:t>：</a:t>
            </a:r>
            <a:r>
              <a:rPr lang="en-US" altLang="zh-CN" sz="2400" dirty="0" smtClean="0">
                <a:latin typeface="华文新魏" pitchFamily="2" charset="-122"/>
              </a:rPr>
              <a:t>1bit</a:t>
            </a:r>
            <a:r>
              <a:rPr lang="zh-CN" altLang="en-US" sz="2400" dirty="0" smtClean="0">
                <a:latin typeface="华文新魏" pitchFamily="2" charset="-122"/>
              </a:rPr>
              <a:t>，与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VLAN Identifier</a:t>
            </a:r>
            <a:r>
              <a:rPr lang="zh-CN" altLang="en-US" sz="2400" dirty="0" smtClean="0">
                <a:solidFill>
                  <a:schemeClr val="tx2"/>
                </a:solidFill>
                <a:latin typeface="华文新魏" pitchFamily="2" charset="-122"/>
              </a:rPr>
              <a:t>：</a:t>
            </a:r>
            <a:r>
              <a:rPr lang="en-US" altLang="zh-CN" sz="2400" dirty="0" smtClean="0">
                <a:latin typeface="华文新魏" pitchFamily="2" charset="-122"/>
              </a:rPr>
              <a:t>12bit</a:t>
            </a:r>
            <a:r>
              <a:rPr lang="zh-CN" altLang="en-US" sz="2400" dirty="0" smtClean="0">
                <a:latin typeface="华文新魏" pitchFamily="2" charset="-122"/>
              </a:rPr>
              <a:t>，用来标识帧所属的</a:t>
            </a:r>
            <a:r>
              <a:rPr lang="en-US" altLang="zh-CN" sz="2400" dirty="0" smtClean="0">
                <a:latin typeface="华文新魏" pitchFamily="2" charset="-122"/>
              </a:rPr>
              <a:t>VLAN</a:t>
            </a:r>
            <a:r>
              <a:rPr lang="zh-CN" altLang="en-US" sz="2400" dirty="0" smtClean="0">
                <a:latin typeface="华文新魏" pitchFamily="2" charset="-122"/>
              </a:rPr>
              <a:t>。</a:t>
            </a:r>
          </a:p>
        </p:txBody>
      </p:sp>
    </p:spTree>
    <p:extLst>
      <p:ext uri="{BB962C8B-B14F-4D97-AF65-F5344CB8AC3E}">
        <p14:creationId xmlns:p14="http://schemas.microsoft.com/office/powerpoint/2010/main" val="447940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兼  容</a:t>
            </a:r>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3" name="Rectangle 5"/>
          <p:cNvSpPr>
            <a:spLocks noGrp="1" noChangeArrowheads="1"/>
          </p:cNvSpPr>
          <p:nvPr>
            <p:ph type="body" idx="1"/>
          </p:nvPr>
        </p:nvSpPr>
        <p:spPr>
          <a:xfrm>
            <a:off x="809625" y="4797176"/>
            <a:ext cx="7958138" cy="1584152"/>
          </a:xfrm>
        </p:spPr>
        <p:txBody>
          <a:bodyPr/>
          <a:lstStyle/>
          <a:p>
            <a:pPr marL="0" indent="0" eaLnBrk="1" hangingPunct="1">
              <a:lnSpc>
                <a:spcPct val="125000"/>
              </a:lnSpc>
              <a:buNone/>
            </a:pPr>
            <a:r>
              <a:rPr lang="zh-CN" altLang="en-US" sz="2400" dirty="0" smtClean="0"/>
              <a:t>        在帧的传输中，第一个</a:t>
            </a:r>
            <a:r>
              <a:rPr lang="en-US" altLang="zh-CN" sz="2400" dirty="0" smtClean="0"/>
              <a:t>VLAN</a:t>
            </a:r>
            <a:r>
              <a:rPr lang="zh-CN" altLang="en-US" sz="2400" dirty="0" smtClean="0"/>
              <a:t>敏感的交换机</a:t>
            </a:r>
            <a:r>
              <a:rPr lang="en-US" altLang="zh-CN" sz="2400" dirty="0" smtClean="0"/>
              <a:t>/</a:t>
            </a:r>
            <a:r>
              <a:rPr lang="zh-CN" altLang="en-US" sz="2400" dirty="0" smtClean="0"/>
              <a:t>计算机负责在帧格式中添加</a:t>
            </a:r>
            <a:r>
              <a:rPr lang="en-US" altLang="zh-CN" sz="2400" dirty="0" smtClean="0"/>
              <a:t>VLAN</a:t>
            </a:r>
            <a:r>
              <a:rPr lang="zh-CN" altLang="en-US" sz="2400" dirty="0" smtClean="0"/>
              <a:t>标志，并由最后一个</a:t>
            </a:r>
            <a:r>
              <a:rPr lang="en-US" altLang="zh-CN" sz="2400" dirty="0" smtClean="0"/>
              <a:t>VLAN</a:t>
            </a:r>
            <a:r>
              <a:rPr lang="zh-CN" altLang="en-US" sz="2400" dirty="0" smtClean="0"/>
              <a:t>敏感的交换机删除</a:t>
            </a:r>
            <a:r>
              <a:rPr lang="en-US" altLang="zh-CN" sz="2400" dirty="0" smtClean="0"/>
              <a:t>VLAN</a:t>
            </a:r>
            <a:r>
              <a:rPr lang="zh-CN" altLang="en-US" sz="2400" dirty="0" smtClean="0"/>
              <a:t>标志。</a:t>
            </a:r>
          </a:p>
        </p:txBody>
      </p:sp>
      <p:pic>
        <p:nvPicPr>
          <p:cNvPr id="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835" y="1841673"/>
            <a:ext cx="8064500" cy="281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693153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第四次报告</a:t>
            </a:r>
            <a:endParaRPr lang="zh-CN" altLang="en-US" dirty="0"/>
          </a:p>
        </p:txBody>
      </p:sp>
      <p:sp>
        <p:nvSpPr>
          <p:cNvPr id="6" name="内容占位符 5"/>
          <p:cNvSpPr>
            <a:spLocks noGrp="1"/>
          </p:cNvSpPr>
          <p:nvPr>
            <p:ph idx="1"/>
          </p:nvPr>
        </p:nvSpPr>
        <p:spPr>
          <a:xfrm>
            <a:off x="611560" y="1773238"/>
            <a:ext cx="8136904" cy="4608090"/>
          </a:xfrm>
        </p:spPr>
        <p:txBody>
          <a:bodyPr/>
          <a:lstStyle/>
          <a:p>
            <a:r>
              <a:rPr lang="zh-CN" altLang="en-US" sz="2400" dirty="0" smtClean="0"/>
              <a:t>使用</a:t>
            </a:r>
            <a:r>
              <a:rPr lang="en-US" altLang="zh-CN" sz="2400" dirty="0" err="1" smtClean="0">
                <a:solidFill>
                  <a:srgbClr val="FF0000"/>
                </a:solidFill>
              </a:rPr>
              <a:t>wiresharp</a:t>
            </a:r>
            <a:r>
              <a:rPr lang="zh-CN" altLang="en-US" sz="2400" dirty="0" smtClean="0"/>
              <a:t>抓包软件分析：</a:t>
            </a:r>
            <a:endParaRPr lang="en-US" altLang="zh-CN" sz="2400" dirty="0" smtClean="0"/>
          </a:p>
          <a:p>
            <a:pPr lvl="1"/>
            <a:r>
              <a:rPr lang="zh-CN" altLang="en-US" sz="2400" dirty="0" smtClean="0"/>
              <a:t>以太网</a:t>
            </a:r>
            <a:r>
              <a:rPr lang="en-US" altLang="zh-CN" sz="2400" dirty="0" smtClean="0"/>
              <a:t>MAC</a:t>
            </a:r>
            <a:r>
              <a:rPr lang="zh-CN" altLang="en-US" sz="2400" dirty="0" smtClean="0"/>
              <a:t>帧</a:t>
            </a:r>
            <a:endParaRPr lang="en-US" altLang="zh-CN" sz="2400" dirty="0" smtClean="0"/>
          </a:p>
          <a:p>
            <a:pPr lvl="1"/>
            <a:r>
              <a:rPr lang="zh-CN" altLang="en-US" sz="2400" dirty="0" smtClean="0"/>
              <a:t>无线局域网</a:t>
            </a:r>
            <a:r>
              <a:rPr lang="en-US" altLang="zh-CN" sz="2400" dirty="0" smtClean="0"/>
              <a:t>MAC</a:t>
            </a:r>
            <a:r>
              <a:rPr lang="zh-CN" altLang="en-US" sz="2400" dirty="0"/>
              <a:t>帧</a:t>
            </a:r>
            <a:endParaRPr lang="en-US" altLang="zh-CN" sz="2400" dirty="0"/>
          </a:p>
          <a:p>
            <a:pPr lvl="1"/>
            <a:r>
              <a:rPr lang="en-US" altLang="zh-CN" sz="2400" dirty="0" smtClean="0"/>
              <a:t>IP</a:t>
            </a:r>
            <a:r>
              <a:rPr lang="zh-CN" altLang="en-US" sz="2400" dirty="0" smtClean="0"/>
              <a:t>协议</a:t>
            </a:r>
            <a:endParaRPr lang="en-US" altLang="zh-CN" sz="2400" dirty="0" smtClean="0"/>
          </a:p>
          <a:p>
            <a:pPr lvl="1"/>
            <a:r>
              <a:rPr lang="en-US" altLang="zh-CN" sz="2400" dirty="0" smtClean="0"/>
              <a:t>TCP</a:t>
            </a:r>
            <a:r>
              <a:rPr lang="zh-CN" altLang="en-US" sz="2400" dirty="0" smtClean="0"/>
              <a:t>协议</a:t>
            </a:r>
            <a:endParaRPr lang="en-US" altLang="zh-CN" sz="2400" dirty="0" smtClean="0"/>
          </a:p>
          <a:p>
            <a:pPr lvl="1"/>
            <a:r>
              <a:rPr lang="en-US" altLang="zh-CN" sz="2400" dirty="0" smtClean="0"/>
              <a:t>HTTP</a:t>
            </a:r>
            <a:r>
              <a:rPr lang="zh-CN" altLang="en-US" sz="2400" dirty="0" smtClean="0"/>
              <a:t>协议</a:t>
            </a:r>
            <a:endParaRPr lang="en-US" altLang="zh-CN" sz="2400" dirty="0" smtClean="0"/>
          </a:p>
          <a:p>
            <a:r>
              <a:rPr lang="zh-CN" altLang="en-US" sz="2400" dirty="0" smtClean="0"/>
              <a:t>要求：</a:t>
            </a:r>
            <a:endParaRPr lang="en-US" altLang="zh-CN" sz="2400" dirty="0" smtClean="0"/>
          </a:p>
          <a:p>
            <a:pPr lvl="1"/>
            <a:r>
              <a:rPr lang="zh-CN" altLang="en-US" sz="2400" dirty="0" smtClean="0"/>
              <a:t>截止时间：第</a:t>
            </a:r>
            <a:r>
              <a:rPr lang="en-US" altLang="zh-CN" sz="2400" dirty="0" smtClean="0"/>
              <a:t>17</a:t>
            </a:r>
            <a:r>
              <a:rPr lang="zh-CN" altLang="en-US" sz="2400" dirty="0" smtClean="0"/>
              <a:t>周周一</a:t>
            </a:r>
            <a:endParaRPr lang="en-US" altLang="zh-CN" sz="2400" dirty="0" smtClean="0"/>
          </a:p>
          <a:p>
            <a:pPr lvl="1"/>
            <a:r>
              <a:rPr lang="zh-CN" altLang="en-US" sz="2400" dirty="0" smtClean="0"/>
              <a:t>提交要求：以</a:t>
            </a:r>
            <a:r>
              <a:rPr lang="en-US" altLang="zh-CN" sz="2400" dirty="0" smtClean="0"/>
              <a:t>pdf</a:t>
            </a:r>
            <a:r>
              <a:rPr lang="zh-CN" altLang="en-US" sz="2400" dirty="0" smtClean="0"/>
              <a:t>形式（</a:t>
            </a:r>
            <a:r>
              <a:rPr lang="zh-CN" altLang="en-US" sz="2400" dirty="0" smtClean="0">
                <a:solidFill>
                  <a:srgbClr val="0000FF"/>
                </a:solidFill>
              </a:rPr>
              <a:t>学号</a:t>
            </a:r>
            <a:r>
              <a:rPr lang="en-US" altLang="zh-CN" sz="2400" dirty="0" smtClean="0">
                <a:solidFill>
                  <a:srgbClr val="0000FF"/>
                </a:solidFill>
              </a:rPr>
              <a:t>-</a:t>
            </a:r>
            <a:r>
              <a:rPr lang="zh-CN" altLang="en-US" sz="2400" dirty="0" smtClean="0">
                <a:solidFill>
                  <a:srgbClr val="0000FF"/>
                </a:solidFill>
              </a:rPr>
              <a:t>姓名</a:t>
            </a:r>
            <a:r>
              <a:rPr lang="en-US" altLang="zh-CN" sz="2400" dirty="0">
                <a:solidFill>
                  <a:srgbClr val="0000FF"/>
                </a:solidFill>
              </a:rPr>
              <a:t>-</a:t>
            </a:r>
            <a:r>
              <a:rPr lang="en-US" altLang="zh-CN" sz="2400" dirty="0" smtClean="0">
                <a:solidFill>
                  <a:srgbClr val="0000FF"/>
                </a:solidFill>
              </a:rPr>
              <a:t>wiresharp.pdf</a:t>
            </a:r>
            <a:r>
              <a:rPr lang="zh-CN" altLang="en-US" sz="2400" dirty="0" smtClean="0"/>
              <a:t>）上传至</a:t>
            </a:r>
            <a:r>
              <a:rPr lang="en-US" altLang="zh-CN" sz="2400" dirty="0" smtClean="0"/>
              <a:t>canvas</a:t>
            </a:r>
            <a:r>
              <a:rPr lang="zh-CN" altLang="en-US" sz="2400" dirty="0" smtClean="0"/>
              <a:t>课程网站，由助教进行评分。</a:t>
            </a:r>
            <a:endParaRPr lang="zh-CN" altLang="en-US" sz="2400" dirty="0"/>
          </a:p>
        </p:txBody>
      </p:sp>
    </p:spTree>
    <p:extLst>
      <p:ext uri="{BB962C8B-B14F-4D97-AF65-F5344CB8AC3E}">
        <p14:creationId xmlns:p14="http://schemas.microsoft.com/office/powerpoint/2010/main" val="20475292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238595" name="Rectangle 3"/>
          <p:cNvSpPr>
            <a:spLocks noGrp="1" noChangeArrowheads="1"/>
          </p:cNvSpPr>
          <p:nvPr>
            <p:ph type="body" idx="1"/>
          </p:nvPr>
        </p:nvSpPr>
        <p:spPr>
          <a:xfrm>
            <a:off x="3132138" y="2565400"/>
            <a:ext cx="5256286" cy="2663825"/>
          </a:xfrm>
        </p:spPr>
        <p:txBody>
          <a:bodyPr/>
          <a:lstStyle/>
          <a:p>
            <a:pPr marL="1168400" indent="-1168400" eaLnBrk="1" hangingPunct="1">
              <a:lnSpc>
                <a:spcPct val="150000"/>
              </a:lnSpc>
              <a:buFont typeface="Wingdings" pitchFamily="2" charset="2"/>
              <a:buNone/>
            </a:pPr>
            <a:r>
              <a:rPr lang="en-US" altLang="zh-CN" dirty="0" smtClean="0"/>
              <a:t>P271  1</a:t>
            </a:r>
            <a:r>
              <a:rPr lang="en-US" altLang="en-US" dirty="0" smtClean="0"/>
              <a:t>、</a:t>
            </a:r>
            <a:r>
              <a:rPr lang="en-US" altLang="zh-CN" dirty="0" smtClean="0"/>
              <a:t>9</a:t>
            </a:r>
            <a:r>
              <a:rPr lang="zh-CN" altLang="en-US" dirty="0" smtClean="0"/>
              <a:t>、</a:t>
            </a:r>
            <a:r>
              <a:rPr lang="en-US" altLang="en-US" dirty="0" smtClean="0"/>
              <a:t>1</a:t>
            </a:r>
            <a:r>
              <a:rPr lang="en-US" altLang="zh-CN" dirty="0" smtClean="0"/>
              <a:t>7</a:t>
            </a:r>
            <a:r>
              <a:rPr lang="en-US" altLang="en-US" dirty="0" smtClean="0"/>
              <a:t>、</a:t>
            </a:r>
            <a:r>
              <a:rPr lang="en-US" altLang="zh-CN" dirty="0" smtClean="0"/>
              <a:t>28</a:t>
            </a:r>
            <a:r>
              <a:rPr lang="en-US" altLang="en-US" dirty="0" smtClean="0"/>
              <a:t>、</a:t>
            </a:r>
            <a:r>
              <a:rPr lang="en-US" altLang="zh-CN" dirty="0" smtClean="0"/>
              <a:t>41</a:t>
            </a:r>
            <a:r>
              <a:rPr lang="en-US" altLang="en-US" dirty="0" smtClean="0"/>
              <a:t>、</a:t>
            </a:r>
            <a:r>
              <a:rPr lang="en-US" altLang="zh-CN" dirty="0" smtClean="0"/>
              <a:t>51</a:t>
            </a:r>
            <a:endParaRPr lang="zh-CN" altLang="en-US" dirty="0" smtClean="0"/>
          </a:p>
        </p:txBody>
      </p:sp>
      <p:pic>
        <p:nvPicPr>
          <p:cNvPr id="238596"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pPr eaLnBrk="1" hangingPunct="1">
              <a:defRPr/>
            </a:pPr>
            <a:r>
              <a:rPr lang="zh-CN" altLang="en-US" smtClean="0"/>
              <a:t>各种协议的比较</a:t>
            </a:r>
          </a:p>
        </p:txBody>
      </p:sp>
      <p:sp>
        <p:nvSpPr>
          <p:cNvPr id="27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765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27653" name="Picture 7" descr="4-04"/>
          <p:cNvPicPr>
            <a:picLocks noChangeAspect="1" noChangeArrowheads="1"/>
          </p:cNvPicPr>
          <p:nvPr/>
        </p:nvPicPr>
        <p:blipFill>
          <a:blip r:embed="rId9">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a:stretch>
            <a:fillRect/>
          </a:stretch>
        </p:blipFill>
        <p:spPr bwMode="auto">
          <a:xfrm>
            <a:off x="827088" y="2133600"/>
            <a:ext cx="79216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pPr eaLnBrk="1" hangingPunct="1">
              <a:defRPr/>
            </a:pPr>
            <a:r>
              <a:rPr lang="zh-CN" altLang="en-US" smtClean="0"/>
              <a:t>总  结</a:t>
            </a:r>
          </a:p>
        </p:txBody>
      </p:sp>
      <p:sp>
        <p:nvSpPr>
          <p:cNvPr id="28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8676"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en-US" altLang="zh-CN" sz="2400" smtClean="0">
                <a:solidFill>
                  <a:srgbClr val="FF0000"/>
                </a:solidFill>
              </a:rPr>
              <a:t>CSMA</a:t>
            </a:r>
            <a:r>
              <a:rPr lang="zh-CN" altLang="en-US" sz="2400" smtClean="0">
                <a:solidFill>
                  <a:srgbClr val="FF0000"/>
                </a:solidFill>
              </a:rPr>
              <a:t>的思想</a:t>
            </a:r>
          </a:p>
          <a:p>
            <a:pPr lvl="1" eaLnBrk="1" hangingPunct="1">
              <a:lnSpc>
                <a:spcPct val="110000"/>
              </a:lnSpc>
            </a:pPr>
            <a:r>
              <a:rPr lang="zh-CN" altLang="en-US" sz="2000" smtClean="0"/>
              <a:t>数据发送前，先侦听信道，判断是否有数据，以降低冲突（先听后说）。 </a:t>
            </a:r>
          </a:p>
          <a:p>
            <a:pPr eaLnBrk="1" hangingPunct="1">
              <a:lnSpc>
                <a:spcPct val="110000"/>
              </a:lnSpc>
            </a:pPr>
            <a:r>
              <a:rPr lang="en-US" altLang="zh-CN" sz="2400" smtClean="0">
                <a:solidFill>
                  <a:srgbClr val="FF0000"/>
                </a:solidFill>
              </a:rPr>
              <a:t>CSMA</a:t>
            </a:r>
            <a:r>
              <a:rPr lang="zh-CN" altLang="en-US" sz="2400" smtClean="0">
                <a:solidFill>
                  <a:srgbClr val="FF0000"/>
                </a:solidFill>
              </a:rPr>
              <a:t>有时隙与非时隙之分</a:t>
            </a:r>
          </a:p>
          <a:p>
            <a:pPr lvl="1" eaLnBrk="1" hangingPunct="1">
              <a:lnSpc>
                <a:spcPct val="110000"/>
              </a:lnSpc>
            </a:pPr>
            <a:r>
              <a:rPr lang="en-US" altLang="zh-CN" sz="2000" smtClean="0"/>
              <a:t>1-</a:t>
            </a:r>
            <a:r>
              <a:rPr lang="zh-CN" altLang="en-US" sz="2000" smtClean="0"/>
              <a:t>坚持</a:t>
            </a:r>
            <a:r>
              <a:rPr lang="en-US" altLang="zh-CN" sz="2000" smtClean="0"/>
              <a:t>CSMA</a:t>
            </a:r>
            <a:r>
              <a:rPr lang="zh-CN" altLang="en-US" sz="2000" smtClean="0"/>
              <a:t>和非坚持</a:t>
            </a:r>
            <a:r>
              <a:rPr lang="en-US" altLang="zh-CN" sz="2000" smtClean="0"/>
              <a:t>CSMA</a:t>
            </a:r>
            <a:r>
              <a:rPr lang="zh-CN" altLang="en-US" sz="2000" smtClean="0"/>
              <a:t>采用非时隙</a:t>
            </a:r>
          </a:p>
          <a:p>
            <a:pPr lvl="1" eaLnBrk="1" hangingPunct="1">
              <a:lnSpc>
                <a:spcPct val="110000"/>
              </a:lnSpc>
            </a:pPr>
            <a:r>
              <a:rPr lang="zh-CN" altLang="en-US" sz="2000" smtClean="0"/>
              <a:t> </a:t>
            </a:r>
            <a:r>
              <a:rPr lang="en-US" altLang="zh-CN" sz="2000" smtClean="0"/>
              <a:t>p-</a:t>
            </a:r>
            <a:r>
              <a:rPr lang="zh-CN" altLang="en-US" sz="2000" smtClean="0"/>
              <a:t>坚持</a:t>
            </a:r>
            <a:r>
              <a:rPr lang="en-US" altLang="zh-CN" sz="2000" smtClean="0"/>
              <a:t>CSMA</a:t>
            </a:r>
            <a:r>
              <a:rPr lang="zh-CN" altLang="en-US" sz="2000" smtClean="0"/>
              <a:t>采用时隙</a:t>
            </a:r>
          </a:p>
          <a:p>
            <a:pPr eaLnBrk="1" hangingPunct="1">
              <a:lnSpc>
                <a:spcPct val="110000"/>
              </a:lnSpc>
            </a:pPr>
            <a:r>
              <a:rPr lang="zh-CN" altLang="en-US" sz="2400" smtClean="0">
                <a:solidFill>
                  <a:srgbClr val="FF0000"/>
                </a:solidFill>
              </a:rPr>
              <a:t>特点</a:t>
            </a:r>
          </a:p>
          <a:p>
            <a:pPr lvl="1" eaLnBrk="1" hangingPunct="1">
              <a:lnSpc>
                <a:spcPct val="110000"/>
              </a:lnSpc>
            </a:pPr>
            <a:r>
              <a:rPr lang="zh-CN" altLang="en-US" sz="2000" smtClean="0"/>
              <a:t>信道的利用率取决于帧的长度和传播时间：帧长越长、传播时间越短，则信道的利用率越高；</a:t>
            </a:r>
          </a:p>
          <a:p>
            <a:pPr lvl="1" eaLnBrk="1" hangingPunct="1">
              <a:lnSpc>
                <a:spcPct val="110000"/>
              </a:lnSpc>
            </a:pPr>
            <a:r>
              <a:rPr lang="zh-CN" altLang="en-US" sz="2000" smtClean="0">
                <a:solidFill>
                  <a:srgbClr val="0000FF"/>
                </a:solidFill>
              </a:rPr>
              <a:t>冲突不可避免，且即使冲突已发生，仍将已破坏的帧发送完，使信道的利用率低。</a:t>
            </a:r>
          </a:p>
        </p:txBody>
      </p:sp>
      <p:sp>
        <p:nvSpPr>
          <p:cNvPr id="286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pPr eaLnBrk="1" hangingPunct="1">
              <a:defRPr/>
            </a:pPr>
            <a:r>
              <a:rPr lang="en-US" altLang="zh-CN" b="1" smtClean="0"/>
              <a:t>CSMA/CD</a:t>
            </a:r>
            <a:br>
              <a:rPr lang="en-US" altLang="zh-CN" b="1" smtClean="0"/>
            </a:br>
            <a:r>
              <a:rPr lang="zh-CN" altLang="en-US" sz="1800" b="1" smtClean="0"/>
              <a:t>（</a:t>
            </a:r>
            <a:r>
              <a:rPr lang="en-US" altLang="zh-CN" sz="1800" b="1" smtClean="0"/>
              <a:t>Carrier Sense Multiple Access/Collision Detection</a:t>
            </a:r>
            <a:r>
              <a:rPr lang="zh-CN" altLang="en-US" sz="1800" b="1" smtClean="0"/>
              <a:t>）</a:t>
            </a:r>
          </a:p>
        </p:txBody>
      </p:sp>
      <p:sp>
        <p:nvSpPr>
          <p:cNvPr id="2969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970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pic>
        <p:nvPicPr>
          <p:cNvPr id="29701" name="Picture 7"/>
          <p:cNvPicPr>
            <a:picLocks noChangeAspect="1" noChangeArrowheads="1"/>
          </p:cNvPicPr>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00113" y="1700213"/>
            <a:ext cx="7440612"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pPr eaLnBrk="1" hangingPunct="1">
              <a:defRPr/>
            </a:pPr>
            <a:r>
              <a:rPr lang="zh-CN" altLang="en-US" smtClean="0"/>
              <a:t>解  释</a:t>
            </a:r>
          </a:p>
        </p:txBody>
      </p:sp>
      <p:sp>
        <p:nvSpPr>
          <p:cNvPr id="3072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0725" name="Rectangle 6"/>
          <p:cNvSpPr>
            <a:spLocks noGrp="1" noChangeArrowheads="1"/>
          </p:cNvSpPr>
          <p:nvPr>
            <p:ph type="body" idx="1"/>
          </p:nvPr>
        </p:nvSpPr>
        <p:spPr>
          <a:xfrm>
            <a:off x="809625" y="1773238"/>
            <a:ext cx="7958138" cy="4608512"/>
          </a:xfrm>
        </p:spPr>
        <p:txBody>
          <a:bodyPr/>
          <a:lstStyle/>
          <a:p>
            <a:pPr eaLnBrk="1" hangingPunct="1"/>
            <a:r>
              <a:rPr lang="en-US" altLang="zh-CN" sz="2400" dirty="0" smtClean="0">
                <a:solidFill>
                  <a:srgbClr val="FF0000"/>
                </a:solidFill>
              </a:rPr>
              <a:t>CSMA</a:t>
            </a:r>
            <a:r>
              <a:rPr lang="zh-CN" altLang="en-US" sz="2400" dirty="0" smtClean="0">
                <a:solidFill>
                  <a:srgbClr val="FF0000"/>
                </a:solidFill>
              </a:rPr>
              <a:t>的思想</a:t>
            </a:r>
            <a:r>
              <a:rPr lang="zh-CN" altLang="en-US" sz="2400" dirty="0" smtClean="0"/>
              <a:t>：</a:t>
            </a:r>
            <a:r>
              <a:rPr lang="zh-CN" altLang="en-US" sz="2400" dirty="0" smtClean="0">
                <a:solidFill>
                  <a:srgbClr val="0000FF"/>
                </a:solidFill>
              </a:rPr>
              <a:t>先听后说</a:t>
            </a:r>
          </a:p>
          <a:p>
            <a:pPr lvl="1" eaLnBrk="1" hangingPunct="1"/>
            <a:r>
              <a:rPr lang="zh-CN" altLang="en-US" sz="2400" dirty="0" smtClean="0"/>
              <a:t>数据发送前，先侦听信道，判断是否有数据，以降低冲突。 </a:t>
            </a:r>
          </a:p>
          <a:p>
            <a:pPr eaLnBrk="1" hangingPunct="1"/>
            <a:r>
              <a:rPr lang="en-US" altLang="zh-CN" sz="2400" dirty="0" smtClean="0">
                <a:solidFill>
                  <a:srgbClr val="FF0000"/>
                </a:solidFill>
              </a:rPr>
              <a:t>CD</a:t>
            </a:r>
            <a:r>
              <a:rPr lang="zh-CN" altLang="en-US" sz="2400" dirty="0" smtClean="0">
                <a:solidFill>
                  <a:srgbClr val="FF0000"/>
                </a:solidFill>
              </a:rPr>
              <a:t>的思想</a:t>
            </a:r>
            <a:r>
              <a:rPr lang="zh-CN" altLang="en-US" sz="2400" dirty="0" smtClean="0"/>
              <a:t>：</a:t>
            </a:r>
            <a:r>
              <a:rPr lang="zh-CN" altLang="en-US" sz="2400" dirty="0" smtClean="0">
                <a:solidFill>
                  <a:srgbClr val="0000FF"/>
                </a:solidFill>
              </a:rPr>
              <a:t>边说边听</a:t>
            </a:r>
          </a:p>
          <a:p>
            <a:pPr lvl="1" eaLnBrk="1" hangingPunct="1"/>
            <a:r>
              <a:rPr lang="zh-CN" altLang="en-US" sz="2400" dirty="0" smtClean="0"/>
              <a:t>发送方一边发送，一边监听，一旦检测到冲突，则冲突双方都立即终止发送，然后再按某一算法延迟一段时间后重新发送。 </a:t>
            </a:r>
          </a:p>
          <a:p>
            <a:pPr eaLnBrk="1" hangingPunct="1"/>
            <a:r>
              <a:rPr kumimoji="0" lang="en-US" altLang="zh-CN" sz="2400" dirty="0" smtClean="0">
                <a:solidFill>
                  <a:srgbClr val="FF0000"/>
                </a:solidFill>
              </a:rPr>
              <a:t>CSMA/CD</a:t>
            </a:r>
            <a:r>
              <a:rPr kumimoji="0" lang="zh-CN" altLang="en-US" sz="2400" dirty="0" smtClean="0">
                <a:solidFill>
                  <a:srgbClr val="FF0000"/>
                </a:solidFill>
              </a:rPr>
              <a:t>的本</a:t>
            </a:r>
            <a:r>
              <a:rPr lang="zh-CN" altLang="en-US" sz="2400" dirty="0" smtClean="0">
                <a:solidFill>
                  <a:srgbClr val="FF0000"/>
                </a:solidFill>
              </a:rPr>
              <a:t>质</a:t>
            </a:r>
          </a:p>
          <a:p>
            <a:pPr lvl="1" eaLnBrk="1" hangingPunct="1"/>
            <a:r>
              <a:rPr lang="zh-CN" altLang="en-US" sz="2400" dirty="0" smtClean="0"/>
              <a:t>采用</a:t>
            </a:r>
            <a:r>
              <a:rPr lang="en-US" altLang="zh-CN" sz="2400" dirty="0" smtClean="0"/>
              <a:t>CSMA</a:t>
            </a:r>
            <a:r>
              <a:rPr lang="zh-CN" altLang="en-US" sz="2400" dirty="0" smtClean="0"/>
              <a:t>可</a:t>
            </a:r>
            <a:r>
              <a:rPr lang="zh-CN" altLang="en-US" sz="2400" dirty="0" smtClean="0">
                <a:solidFill>
                  <a:srgbClr val="0000FF"/>
                </a:solidFill>
              </a:rPr>
              <a:t>降低冲突次数</a:t>
            </a:r>
            <a:r>
              <a:rPr lang="zh-CN" altLang="en-US" sz="2400" dirty="0" smtClean="0"/>
              <a:t>，采用</a:t>
            </a:r>
            <a:r>
              <a:rPr lang="en-US" altLang="zh-CN" sz="2400" dirty="0" smtClean="0"/>
              <a:t>CD</a:t>
            </a:r>
            <a:r>
              <a:rPr lang="zh-CN" altLang="en-US" sz="2400" dirty="0" smtClean="0"/>
              <a:t>可</a:t>
            </a:r>
            <a:r>
              <a:rPr lang="zh-CN" altLang="en-US" sz="2400" dirty="0" smtClean="0">
                <a:solidFill>
                  <a:srgbClr val="0000FF"/>
                </a:solidFill>
              </a:rPr>
              <a:t>降低一次冲突所造成的损失</a:t>
            </a:r>
            <a:r>
              <a:rPr lang="zh-CN" altLang="en-US" sz="2400" dirty="0" smtClean="0"/>
              <a:t>。同时采用</a:t>
            </a:r>
            <a:r>
              <a:rPr lang="en-US" altLang="zh-CN" sz="2400" dirty="0" smtClean="0"/>
              <a:t>CSMA/CD</a:t>
            </a:r>
            <a:r>
              <a:rPr lang="zh-CN" altLang="en-US" sz="2400" dirty="0" smtClean="0"/>
              <a:t>就可以将冲突所造成的总损失降低到可以接受的程度。</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p:txBody>
          <a:bodyPr/>
          <a:lstStyle/>
          <a:p>
            <a:pPr eaLnBrk="1" hangingPunct="1">
              <a:defRPr/>
            </a:pPr>
            <a:r>
              <a:rPr lang="en-US" altLang="zh-CN" b="1" smtClean="0"/>
              <a:t>CSMA/CD</a:t>
            </a:r>
            <a:r>
              <a:rPr lang="zh-CN" altLang="en-US" smtClean="0"/>
              <a:t>模型</a:t>
            </a:r>
          </a:p>
        </p:txBody>
      </p:sp>
      <p:sp>
        <p:nvSpPr>
          <p:cNvPr id="3174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1749" name="Rectangle 5"/>
          <p:cNvSpPr>
            <a:spLocks noGrp="1" noChangeArrowheads="1"/>
          </p:cNvSpPr>
          <p:nvPr>
            <p:ph type="body" idx="1"/>
          </p:nvPr>
        </p:nvSpPr>
        <p:spPr>
          <a:xfrm>
            <a:off x="2843213" y="4365625"/>
            <a:ext cx="3690937" cy="1871663"/>
          </a:xfrm>
        </p:spPr>
        <p:txBody>
          <a:bodyPr/>
          <a:lstStyle/>
          <a:p>
            <a:pPr eaLnBrk="1" hangingPunct="1">
              <a:lnSpc>
                <a:spcPct val="140000"/>
              </a:lnSpc>
            </a:pPr>
            <a:r>
              <a:rPr lang="zh-CN" altLang="en-US" sz="2400" dirty="0" smtClean="0">
                <a:solidFill>
                  <a:srgbClr val="FF0000"/>
                </a:solidFill>
              </a:rPr>
              <a:t>竞争周期</a:t>
            </a:r>
            <a:r>
              <a:rPr lang="zh-CN" altLang="en-US" sz="2400" dirty="0" smtClean="0"/>
              <a:t>：竞争冲突</a:t>
            </a:r>
          </a:p>
          <a:p>
            <a:pPr eaLnBrk="1" hangingPunct="1">
              <a:lnSpc>
                <a:spcPct val="140000"/>
              </a:lnSpc>
            </a:pPr>
            <a:r>
              <a:rPr lang="zh-CN" altLang="en-US" sz="2400" dirty="0" smtClean="0">
                <a:solidFill>
                  <a:srgbClr val="FF0000"/>
                </a:solidFill>
              </a:rPr>
              <a:t>传输周期</a:t>
            </a:r>
            <a:r>
              <a:rPr lang="zh-CN" altLang="en-US" sz="2400" dirty="0" smtClean="0"/>
              <a:t>：数据传输</a:t>
            </a:r>
          </a:p>
          <a:p>
            <a:pPr eaLnBrk="1" hangingPunct="1">
              <a:lnSpc>
                <a:spcPct val="140000"/>
              </a:lnSpc>
            </a:pPr>
            <a:r>
              <a:rPr lang="zh-CN" altLang="en-US" sz="2400" dirty="0" smtClean="0">
                <a:solidFill>
                  <a:srgbClr val="FF0000"/>
                </a:solidFill>
              </a:rPr>
              <a:t>空闲周期</a:t>
            </a:r>
            <a:r>
              <a:rPr lang="zh-CN" altLang="en-US" sz="2400" dirty="0" smtClean="0"/>
              <a:t>：信道空闲</a:t>
            </a:r>
          </a:p>
        </p:txBody>
      </p:sp>
      <p:pic>
        <p:nvPicPr>
          <p:cNvPr id="31750" name="Picture 6" descr="4-05"/>
          <p:cNvPicPr>
            <a:picLocks noChangeAspect="1" noChangeArrowheads="1"/>
          </p:cNvPicPr>
          <p:nvPr/>
        </p:nvPicPr>
        <p:blipFill>
          <a:blip r:embed="rId8">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628775"/>
            <a:ext cx="8066088"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defRPr/>
            </a:pPr>
            <a:r>
              <a:rPr lang="zh-CN" altLang="en-US" smtClean="0"/>
              <a:t>引  入</a:t>
            </a:r>
          </a:p>
        </p:txBody>
      </p:sp>
      <p:sp>
        <p:nvSpPr>
          <p:cNvPr id="5123" name="Rectangle 245"/>
          <p:cNvSpPr>
            <a:spLocks noGrp="1" noChangeArrowheads="1"/>
          </p:cNvSpPr>
          <p:nvPr>
            <p:ph type="body" sz="half" idx="1"/>
          </p:nvPr>
        </p:nvSpPr>
        <p:spPr>
          <a:xfrm>
            <a:off x="809625" y="1773238"/>
            <a:ext cx="7939088" cy="4464050"/>
          </a:xfrm>
        </p:spPr>
        <p:txBody>
          <a:bodyPr/>
          <a:lstStyle/>
          <a:p>
            <a:pPr eaLnBrk="1" hangingPunct="1">
              <a:lnSpc>
                <a:spcPct val="110000"/>
              </a:lnSpc>
            </a:pPr>
            <a:r>
              <a:rPr lang="en-US" altLang="zh-CN" sz="2800" dirty="0" smtClean="0">
                <a:solidFill>
                  <a:srgbClr val="FF0000"/>
                </a:solidFill>
              </a:rPr>
              <a:t>WAN</a:t>
            </a:r>
          </a:p>
          <a:p>
            <a:pPr lvl="1" eaLnBrk="1" hangingPunct="1">
              <a:lnSpc>
                <a:spcPct val="110000"/>
              </a:lnSpc>
            </a:pPr>
            <a:r>
              <a:rPr lang="zh-CN" altLang="en-US" sz="2400" dirty="0" smtClean="0"/>
              <a:t>因为覆盖范围较大，多采用</a:t>
            </a:r>
            <a:r>
              <a:rPr lang="zh-CN" altLang="en-US" sz="2400" dirty="0" smtClean="0">
                <a:solidFill>
                  <a:srgbClr val="0000FF"/>
                </a:solidFill>
              </a:rPr>
              <a:t>点</a:t>
            </a:r>
            <a:r>
              <a:rPr lang="en-US" altLang="zh-CN" sz="2400" dirty="0" smtClean="0">
                <a:solidFill>
                  <a:srgbClr val="0000FF"/>
                </a:solidFill>
              </a:rPr>
              <a:t>-</a:t>
            </a:r>
            <a:r>
              <a:rPr lang="zh-CN" altLang="en-US" sz="2400" dirty="0" smtClean="0">
                <a:solidFill>
                  <a:srgbClr val="0000FF"/>
                </a:solidFill>
              </a:rPr>
              <a:t>点传输</a:t>
            </a:r>
            <a:r>
              <a:rPr lang="zh-CN" altLang="en-US" sz="2400" dirty="0" smtClean="0"/>
              <a:t>方式，需要配置点</a:t>
            </a:r>
            <a:r>
              <a:rPr lang="en-US" altLang="zh-CN" sz="2400" dirty="0" smtClean="0"/>
              <a:t>-</a:t>
            </a:r>
            <a:r>
              <a:rPr lang="zh-CN" altLang="en-US" sz="2400" dirty="0" smtClean="0"/>
              <a:t>点协议，例如：</a:t>
            </a:r>
            <a:r>
              <a:rPr lang="en-US" altLang="zh-CN" sz="2400" dirty="0" smtClean="0"/>
              <a:t>PPP</a:t>
            </a:r>
            <a:r>
              <a:rPr lang="zh-CN" altLang="en-US" sz="2400" dirty="0" smtClean="0"/>
              <a:t>。</a:t>
            </a:r>
          </a:p>
          <a:p>
            <a:pPr lvl="1" eaLnBrk="1" hangingPunct="1">
              <a:lnSpc>
                <a:spcPct val="110000"/>
              </a:lnSpc>
            </a:pPr>
            <a:endParaRPr lang="zh-CN" altLang="en-US" sz="2400" dirty="0" smtClean="0"/>
          </a:p>
          <a:p>
            <a:pPr lvl="1" eaLnBrk="1" hangingPunct="1">
              <a:lnSpc>
                <a:spcPct val="110000"/>
              </a:lnSpc>
            </a:pPr>
            <a:endParaRPr lang="zh-CN" altLang="en-US" sz="2400" dirty="0" smtClean="0"/>
          </a:p>
          <a:p>
            <a:pPr lvl="1" eaLnBrk="1" hangingPunct="1">
              <a:lnSpc>
                <a:spcPct val="110000"/>
              </a:lnSpc>
            </a:pPr>
            <a:endParaRPr lang="zh-CN" altLang="en-US" sz="2400" dirty="0" smtClean="0"/>
          </a:p>
          <a:p>
            <a:pPr lvl="1" eaLnBrk="1" hangingPunct="1">
              <a:lnSpc>
                <a:spcPct val="110000"/>
              </a:lnSpc>
            </a:pPr>
            <a:endParaRPr lang="zh-CN" altLang="en-US" sz="2400" dirty="0" smtClean="0"/>
          </a:p>
          <a:p>
            <a:pPr eaLnBrk="1" hangingPunct="1">
              <a:lnSpc>
                <a:spcPct val="110000"/>
              </a:lnSpc>
            </a:pPr>
            <a:r>
              <a:rPr lang="en-US" altLang="zh-CN" sz="2800" dirty="0" smtClean="0">
                <a:solidFill>
                  <a:srgbClr val="FF0000"/>
                </a:solidFill>
              </a:rPr>
              <a:t>LAN</a:t>
            </a:r>
          </a:p>
          <a:p>
            <a:pPr lvl="1" eaLnBrk="1" hangingPunct="1">
              <a:lnSpc>
                <a:spcPct val="110000"/>
              </a:lnSpc>
            </a:pPr>
            <a:r>
              <a:rPr lang="zh-CN" altLang="en-US" sz="2400" dirty="0" smtClean="0"/>
              <a:t>因为覆盖范围较小，多采用</a:t>
            </a:r>
            <a:r>
              <a:rPr lang="zh-CN" altLang="en-US" sz="2400" dirty="0" smtClean="0">
                <a:solidFill>
                  <a:srgbClr val="0000FF"/>
                </a:solidFill>
              </a:rPr>
              <a:t>广播传输</a:t>
            </a:r>
            <a:r>
              <a:rPr lang="zh-CN" altLang="en-US" sz="2400" dirty="0" smtClean="0"/>
              <a:t>方式。</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5126" name="Object 246"/>
          <p:cNvGraphicFramePr>
            <a:graphicFrameLocks noGrp="1" noChangeAspect="1"/>
          </p:cNvGraphicFramePr>
          <p:nvPr>
            <p:ph sz="half" idx="2"/>
          </p:nvPr>
        </p:nvGraphicFramePr>
        <p:xfrm>
          <a:off x="1692275" y="3500438"/>
          <a:ext cx="6119813" cy="1252537"/>
        </p:xfrm>
        <a:graphic>
          <a:graphicData uri="http://schemas.openxmlformats.org/presentationml/2006/ole">
            <mc:AlternateContent xmlns:mc="http://schemas.openxmlformats.org/markup-compatibility/2006">
              <mc:Choice xmlns:v="urn:schemas-microsoft-com:vml" Requires="v">
                <p:oleObj spid="_x0000_s5243" name="Visio" r:id="rId7" imgW="3149727" imgH="668655" progId="Visio.Drawing.11">
                  <p:embed/>
                </p:oleObj>
              </mc:Choice>
              <mc:Fallback>
                <p:oleObj name="Visio" r:id="rId7" imgW="3149727" imgH="668655" progId="Visio.Drawing.11">
                  <p:embed/>
                  <p:pic>
                    <p:nvPicPr>
                      <p:cNvPr id="0" name="Object 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3500438"/>
                        <a:ext cx="6119813"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pPr eaLnBrk="1" hangingPunct="1">
              <a:defRPr/>
            </a:pPr>
            <a:r>
              <a:rPr lang="zh-CN" altLang="en-US" smtClean="0"/>
              <a:t>竞争时隙</a:t>
            </a:r>
          </a:p>
        </p:txBody>
      </p:sp>
      <p:sp>
        <p:nvSpPr>
          <p:cNvPr id="3277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grpSp>
        <p:nvGrpSpPr>
          <p:cNvPr id="870453" name="Group 53"/>
          <p:cNvGrpSpPr>
            <a:grpSpLocks/>
          </p:cNvGrpSpPr>
          <p:nvPr/>
        </p:nvGrpSpPr>
        <p:grpSpPr bwMode="auto">
          <a:xfrm>
            <a:off x="1042988" y="3789363"/>
            <a:ext cx="7440612" cy="927100"/>
            <a:chOff x="679" y="2651"/>
            <a:chExt cx="4687" cy="584"/>
          </a:xfrm>
        </p:grpSpPr>
        <p:sp>
          <p:nvSpPr>
            <p:cNvPr id="32813" name="Line 17"/>
            <p:cNvSpPr>
              <a:spLocks noChangeShapeType="1"/>
            </p:cNvSpPr>
            <p:nvPr/>
          </p:nvSpPr>
          <p:spPr bwMode="auto">
            <a:xfrm>
              <a:off x="1207" y="2843"/>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4" name="Line 18"/>
            <p:cNvSpPr>
              <a:spLocks noChangeShapeType="1"/>
            </p:cNvSpPr>
            <p:nvPr/>
          </p:nvSpPr>
          <p:spPr bwMode="auto">
            <a:xfrm>
              <a:off x="1399"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5" name="Line 19"/>
            <p:cNvSpPr>
              <a:spLocks noChangeShapeType="1"/>
            </p:cNvSpPr>
            <p:nvPr/>
          </p:nvSpPr>
          <p:spPr bwMode="auto">
            <a:xfrm flipH="1">
              <a:off x="3511"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6" name="Text Box 20"/>
            <p:cNvSpPr txBox="1">
              <a:spLocks noChangeArrowheads="1"/>
            </p:cNvSpPr>
            <p:nvPr/>
          </p:nvSpPr>
          <p:spPr bwMode="auto">
            <a:xfrm>
              <a:off x="3415"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17" name="Text Box 21"/>
            <p:cNvSpPr txBox="1">
              <a:spLocks noChangeArrowheads="1"/>
            </p:cNvSpPr>
            <p:nvPr/>
          </p:nvSpPr>
          <p:spPr bwMode="auto">
            <a:xfrm>
              <a:off x="679" y="2651"/>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p>
          </p:txBody>
        </p:sp>
        <p:sp>
          <p:nvSpPr>
            <p:cNvPr id="32818" name="Text Box 22"/>
            <p:cNvSpPr txBox="1">
              <a:spLocks noChangeArrowheads="1"/>
            </p:cNvSpPr>
            <p:nvPr/>
          </p:nvSpPr>
          <p:spPr bwMode="auto">
            <a:xfrm>
              <a:off x="1303"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19" name="Line 23"/>
            <p:cNvSpPr>
              <a:spLocks noChangeShapeType="1"/>
            </p:cNvSpPr>
            <p:nvPr/>
          </p:nvSpPr>
          <p:spPr bwMode="auto">
            <a:xfrm>
              <a:off x="1303" y="2651"/>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0" name="Line 24"/>
            <p:cNvSpPr>
              <a:spLocks noChangeShapeType="1"/>
            </p:cNvSpPr>
            <p:nvPr/>
          </p:nvSpPr>
          <p:spPr bwMode="auto">
            <a:xfrm>
              <a:off x="1303" y="2747"/>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1" name="Rectangle 25"/>
            <p:cNvSpPr>
              <a:spLocks noChangeArrowheads="1"/>
            </p:cNvSpPr>
            <p:nvPr/>
          </p:nvSpPr>
          <p:spPr bwMode="auto">
            <a:xfrm>
              <a:off x="3463" y="2651"/>
              <a:ext cx="48"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22" name="Text Box 46"/>
            <p:cNvSpPr txBox="1">
              <a:spLocks noChangeArrowheads="1"/>
            </p:cNvSpPr>
            <p:nvPr/>
          </p:nvSpPr>
          <p:spPr bwMode="auto">
            <a:xfrm>
              <a:off x="3878" y="2704"/>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B</a:t>
              </a:r>
              <a:r>
                <a:rPr lang="zh-CN" altLang="en-US" sz="2400">
                  <a:solidFill>
                    <a:schemeClr val="tx1"/>
                  </a:solidFill>
                </a:rPr>
                <a:t>站检测到冲突</a:t>
              </a:r>
            </a:p>
          </p:txBody>
        </p:sp>
      </p:grpSp>
      <p:grpSp>
        <p:nvGrpSpPr>
          <p:cNvPr id="870454" name="Group 54"/>
          <p:cNvGrpSpPr>
            <a:grpSpLocks/>
          </p:cNvGrpSpPr>
          <p:nvPr/>
        </p:nvGrpSpPr>
        <p:grpSpPr bwMode="auto">
          <a:xfrm>
            <a:off x="611188" y="4868863"/>
            <a:ext cx="7813676" cy="1016000"/>
            <a:chOff x="396" y="3468"/>
            <a:chExt cx="4922" cy="640"/>
          </a:xfrm>
        </p:grpSpPr>
        <p:sp>
          <p:nvSpPr>
            <p:cNvPr id="32801" name="Line 6"/>
            <p:cNvSpPr>
              <a:spLocks noChangeShapeType="1"/>
            </p:cNvSpPr>
            <p:nvPr/>
          </p:nvSpPr>
          <p:spPr bwMode="auto">
            <a:xfrm>
              <a:off x="1202" y="3612"/>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2" name="Line 7"/>
            <p:cNvSpPr>
              <a:spLocks noChangeShapeType="1"/>
            </p:cNvSpPr>
            <p:nvPr/>
          </p:nvSpPr>
          <p:spPr bwMode="auto">
            <a:xfrm>
              <a:off x="1394"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3" name="Line 8"/>
            <p:cNvSpPr>
              <a:spLocks noChangeShapeType="1"/>
            </p:cNvSpPr>
            <p:nvPr/>
          </p:nvSpPr>
          <p:spPr bwMode="auto">
            <a:xfrm>
              <a:off x="3506"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4" name="Text Box 9"/>
            <p:cNvSpPr txBox="1">
              <a:spLocks noChangeArrowheads="1"/>
            </p:cNvSpPr>
            <p:nvPr/>
          </p:nvSpPr>
          <p:spPr bwMode="auto">
            <a:xfrm>
              <a:off x="3410" y="3708"/>
              <a:ext cx="24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05" name="Text Box 10"/>
            <p:cNvSpPr txBox="1">
              <a:spLocks noChangeArrowheads="1"/>
            </p:cNvSpPr>
            <p:nvPr/>
          </p:nvSpPr>
          <p:spPr bwMode="auto">
            <a:xfrm>
              <a:off x="396" y="3468"/>
              <a:ext cx="771"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+2</a:t>
              </a:r>
              <a:r>
                <a:rPr lang="en-US" altLang="zh-CN" sz="2400" dirty="0" smtClean="0">
                  <a:solidFill>
                    <a:schemeClr val="tx1"/>
                  </a:solidFill>
                  <a:latin typeface="+mn-ea"/>
                  <a:ea typeface="+mn-ea"/>
                </a:rPr>
                <a:t>τ</a:t>
              </a:r>
              <a:r>
                <a:rPr lang="en-US" altLang="zh-CN" sz="2400" dirty="0">
                  <a:solidFill>
                    <a:schemeClr val="tx1"/>
                  </a:solidFill>
                  <a:ea typeface="楷体_GB2312" pitchFamily="49" charset="-122"/>
                </a:rPr>
                <a:t>-ε</a:t>
              </a:r>
            </a:p>
            <a:p>
              <a:pPr eaLnBrk="1" hangingPunct="1">
                <a:spcBef>
                  <a:spcPct val="50000"/>
                </a:spcBef>
                <a:buClrTx/>
                <a:buFont typeface="Wingdings" pitchFamily="2" charset="2"/>
                <a:buNone/>
                <a:defRPr/>
              </a:pPr>
              <a:endParaRPr lang="en-US" altLang="zh-CN" sz="2400" dirty="0" smtClean="0">
                <a:solidFill>
                  <a:schemeClr val="tx1"/>
                </a:solidFill>
                <a:latin typeface="+mn-ea"/>
                <a:ea typeface="+mn-ea"/>
              </a:endParaRPr>
            </a:p>
          </p:txBody>
        </p:sp>
        <p:sp>
          <p:nvSpPr>
            <p:cNvPr id="32806" name="Text Box 11"/>
            <p:cNvSpPr txBox="1">
              <a:spLocks noChangeArrowheads="1"/>
            </p:cNvSpPr>
            <p:nvPr/>
          </p:nvSpPr>
          <p:spPr bwMode="auto">
            <a:xfrm>
              <a:off x="1298" y="3708"/>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07" name="Rectangle 12"/>
            <p:cNvSpPr>
              <a:spLocks noChangeArrowheads="1"/>
            </p:cNvSpPr>
            <p:nvPr/>
          </p:nvSpPr>
          <p:spPr bwMode="auto">
            <a:xfrm>
              <a:off x="1394" y="3468"/>
              <a:ext cx="2112"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08" name="Line 13"/>
            <p:cNvSpPr>
              <a:spLocks noChangeShapeType="1"/>
            </p:cNvSpPr>
            <p:nvPr/>
          </p:nvSpPr>
          <p:spPr bwMode="auto">
            <a:xfrm>
              <a:off x="1250"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9" name="Line 14"/>
            <p:cNvSpPr>
              <a:spLocks noChangeShapeType="1"/>
            </p:cNvSpPr>
            <p:nvPr/>
          </p:nvSpPr>
          <p:spPr bwMode="auto">
            <a:xfrm>
              <a:off x="1250"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0" name="Line 15"/>
            <p:cNvSpPr>
              <a:spLocks noChangeShapeType="1"/>
            </p:cNvSpPr>
            <p:nvPr/>
          </p:nvSpPr>
          <p:spPr bwMode="auto">
            <a:xfrm>
              <a:off x="3506"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1" name="Line 16"/>
            <p:cNvSpPr>
              <a:spLocks noChangeShapeType="1"/>
            </p:cNvSpPr>
            <p:nvPr/>
          </p:nvSpPr>
          <p:spPr bwMode="auto">
            <a:xfrm>
              <a:off x="3506"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2" name="Text Box 47"/>
            <p:cNvSpPr txBox="1">
              <a:spLocks noChangeArrowheads="1"/>
            </p:cNvSpPr>
            <p:nvPr/>
          </p:nvSpPr>
          <p:spPr bwMode="auto">
            <a:xfrm>
              <a:off x="3878" y="3521"/>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A</a:t>
              </a:r>
              <a:r>
                <a:rPr lang="zh-CN" altLang="en-US" sz="2400">
                  <a:solidFill>
                    <a:schemeClr val="tx1"/>
                  </a:solidFill>
                </a:rPr>
                <a:t>站检测到冲突</a:t>
              </a:r>
            </a:p>
          </p:txBody>
        </p:sp>
      </p:grpSp>
      <p:grpSp>
        <p:nvGrpSpPr>
          <p:cNvPr id="870452" name="Group 52"/>
          <p:cNvGrpSpPr>
            <a:grpSpLocks/>
          </p:cNvGrpSpPr>
          <p:nvPr/>
        </p:nvGrpSpPr>
        <p:grpSpPr bwMode="auto">
          <a:xfrm>
            <a:off x="755650" y="2708275"/>
            <a:ext cx="7664450" cy="927100"/>
            <a:chOff x="490" y="1824"/>
            <a:chExt cx="4828" cy="584"/>
          </a:xfrm>
        </p:grpSpPr>
        <p:sp>
          <p:nvSpPr>
            <p:cNvPr id="32788" name="Line 26"/>
            <p:cNvSpPr>
              <a:spLocks noChangeShapeType="1"/>
            </p:cNvSpPr>
            <p:nvPr/>
          </p:nvSpPr>
          <p:spPr bwMode="auto">
            <a:xfrm>
              <a:off x="1213" y="20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9" name="Line 27"/>
            <p:cNvSpPr>
              <a:spLocks noChangeShapeType="1"/>
            </p:cNvSpPr>
            <p:nvPr/>
          </p:nvSpPr>
          <p:spPr bwMode="auto">
            <a:xfrm>
              <a:off x="1405"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0" name="Line 28"/>
            <p:cNvSpPr>
              <a:spLocks noChangeShapeType="1"/>
            </p:cNvSpPr>
            <p:nvPr/>
          </p:nvSpPr>
          <p:spPr bwMode="auto">
            <a:xfrm>
              <a:off x="3517"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1" name="Text Box 29"/>
            <p:cNvSpPr txBox="1">
              <a:spLocks noChangeArrowheads="1"/>
            </p:cNvSpPr>
            <p:nvPr/>
          </p:nvSpPr>
          <p:spPr bwMode="auto">
            <a:xfrm>
              <a:off x="3421" y="21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792" name="Text Box 30"/>
            <p:cNvSpPr txBox="1">
              <a:spLocks noChangeArrowheads="1"/>
            </p:cNvSpPr>
            <p:nvPr/>
          </p:nvSpPr>
          <p:spPr bwMode="auto">
            <a:xfrm>
              <a:off x="490" y="1824"/>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r>
                <a:rPr lang="en-US" altLang="zh-CN" sz="2400" dirty="0" smtClean="0">
                  <a:solidFill>
                    <a:schemeClr val="tx1"/>
                  </a:solidFill>
                  <a:ea typeface="楷体_GB2312" pitchFamily="49" charset="-122"/>
                </a:rPr>
                <a:t>-ε</a:t>
              </a:r>
            </a:p>
          </p:txBody>
        </p:sp>
        <p:sp>
          <p:nvSpPr>
            <p:cNvPr id="32793" name="Line 31"/>
            <p:cNvSpPr>
              <a:spLocks noChangeShapeType="1"/>
            </p:cNvSpPr>
            <p:nvPr/>
          </p:nvSpPr>
          <p:spPr bwMode="auto">
            <a:xfrm>
              <a:off x="1261" y="1824"/>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4" name="Line 32"/>
            <p:cNvSpPr>
              <a:spLocks noChangeShapeType="1"/>
            </p:cNvSpPr>
            <p:nvPr/>
          </p:nvSpPr>
          <p:spPr bwMode="auto">
            <a:xfrm>
              <a:off x="1261" y="1920"/>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5" name="Line 33"/>
            <p:cNvSpPr>
              <a:spLocks noChangeShapeType="1"/>
            </p:cNvSpPr>
            <p:nvPr/>
          </p:nvSpPr>
          <p:spPr bwMode="auto">
            <a:xfrm>
              <a:off x="3469"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6" name="Line 34"/>
            <p:cNvSpPr>
              <a:spLocks noChangeShapeType="1"/>
            </p:cNvSpPr>
            <p:nvPr/>
          </p:nvSpPr>
          <p:spPr bwMode="auto">
            <a:xfrm>
              <a:off x="3517"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7" name="Line 35"/>
            <p:cNvSpPr>
              <a:spLocks noChangeShapeType="1"/>
            </p:cNvSpPr>
            <p:nvPr/>
          </p:nvSpPr>
          <p:spPr bwMode="auto">
            <a:xfrm>
              <a:off x="3517" y="18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8" name="Line 36"/>
            <p:cNvSpPr>
              <a:spLocks noChangeShapeType="1"/>
            </p:cNvSpPr>
            <p:nvPr/>
          </p:nvSpPr>
          <p:spPr bwMode="auto">
            <a:xfrm>
              <a:off x="3517" y="19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9" name="Text Box 45"/>
            <p:cNvSpPr txBox="1">
              <a:spLocks noChangeArrowheads="1"/>
            </p:cNvSpPr>
            <p:nvPr/>
          </p:nvSpPr>
          <p:spPr bwMode="auto">
            <a:xfrm>
              <a:off x="3878" y="188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B</a:t>
              </a:r>
              <a:r>
                <a:rPr lang="zh-CN" altLang="en-US" sz="2400" dirty="0" smtClean="0">
                  <a:solidFill>
                    <a:schemeClr val="tx1"/>
                  </a:solidFill>
                  <a:latin typeface="+mn-lt"/>
                  <a:ea typeface="+mn-ea"/>
                </a:rPr>
                <a:t>站开始发送</a:t>
              </a:r>
            </a:p>
          </p:txBody>
        </p:sp>
        <p:sp>
          <p:nvSpPr>
            <p:cNvPr id="32800" name="Text Box 48"/>
            <p:cNvSpPr txBox="1">
              <a:spLocks noChangeArrowheads="1"/>
            </p:cNvSpPr>
            <p:nvPr/>
          </p:nvSpPr>
          <p:spPr bwMode="auto">
            <a:xfrm>
              <a:off x="1309" y="21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grpSp>
      <p:grpSp>
        <p:nvGrpSpPr>
          <p:cNvPr id="32776" name="Group 55"/>
          <p:cNvGrpSpPr>
            <a:grpSpLocks/>
          </p:cNvGrpSpPr>
          <p:nvPr/>
        </p:nvGrpSpPr>
        <p:grpSpPr bwMode="auto">
          <a:xfrm>
            <a:off x="1331913" y="1625600"/>
            <a:ext cx="6881812" cy="927100"/>
            <a:chOff x="839" y="1024"/>
            <a:chExt cx="4335" cy="584"/>
          </a:xfrm>
        </p:grpSpPr>
        <p:sp>
          <p:nvSpPr>
            <p:cNvPr id="32778" name="Line 37"/>
            <p:cNvSpPr>
              <a:spLocks noChangeShapeType="1"/>
            </p:cNvSpPr>
            <p:nvPr/>
          </p:nvSpPr>
          <p:spPr bwMode="auto">
            <a:xfrm>
              <a:off x="1210" y="12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9" name="Line 38"/>
            <p:cNvSpPr>
              <a:spLocks noChangeShapeType="1"/>
            </p:cNvSpPr>
            <p:nvPr/>
          </p:nvSpPr>
          <p:spPr bwMode="auto">
            <a:xfrm>
              <a:off x="1402"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0" name="Text Box 39"/>
            <p:cNvSpPr txBox="1">
              <a:spLocks noChangeArrowheads="1"/>
            </p:cNvSpPr>
            <p:nvPr/>
          </p:nvSpPr>
          <p:spPr bwMode="auto">
            <a:xfrm>
              <a:off x="839" y="1024"/>
              <a:ext cx="3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t</a:t>
              </a:r>
              <a:r>
                <a:rPr lang="en-US" altLang="zh-CN" sz="2400" baseline="-25000">
                  <a:solidFill>
                    <a:schemeClr val="tx1"/>
                  </a:solidFill>
                  <a:ea typeface="楷体_GB2312" pitchFamily="49" charset="-122"/>
                </a:rPr>
                <a:t>0</a:t>
              </a:r>
              <a:endParaRPr lang="en-US" altLang="zh-CN" sz="2400">
                <a:solidFill>
                  <a:schemeClr val="tx1"/>
                </a:solidFill>
                <a:ea typeface="楷体_GB2312" pitchFamily="49" charset="-122"/>
              </a:endParaRPr>
            </a:p>
          </p:txBody>
        </p:sp>
        <p:sp>
          <p:nvSpPr>
            <p:cNvPr id="32781" name="Line 40"/>
            <p:cNvSpPr>
              <a:spLocks noChangeShapeType="1"/>
            </p:cNvSpPr>
            <p:nvPr/>
          </p:nvSpPr>
          <p:spPr bwMode="auto">
            <a:xfrm>
              <a:off x="1258" y="10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2" name="Line 41"/>
            <p:cNvSpPr>
              <a:spLocks noChangeShapeType="1"/>
            </p:cNvSpPr>
            <p:nvPr/>
          </p:nvSpPr>
          <p:spPr bwMode="auto">
            <a:xfrm>
              <a:off x="1258" y="11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3" name="Line 42"/>
            <p:cNvSpPr>
              <a:spLocks noChangeShapeType="1"/>
            </p:cNvSpPr>
            <p:nvPr/>
          </p:nvSpPr>
          <p:spPr bwMode="auto">
            <a:xfrm>
              <a:off x="1402" y="10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4" name="Line 43"/>
            <p:cNvSpPr>
              <a:spLocks noChangeShapeType="1"/>
            </p:cNvSpPr>
            <p:nvPr/>
          </p:nvSpPr>
          <p:spPr bwMode="auto">
            <a:xfrm>
              <a:off x="3514"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5" name="Text Box 44"/>
            <p:cNvSpPr txBox="1">
              <a:spLocks noChangeArrowheads="1"/>
            </p:cNvSpPr>
            <p:nvPr/>
          </p:nvSpPr>
          <p:spPr bwMode="auto">
            <a:xfrm>
              <a:off x="3878" y="1117"/>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A</a:t>
              </a:r>
              <a:r>
                <a:rPr lang="zh-CN" altLang="en-US" sz="2400" dirty="0" smtClean="0">
                  <a:solidFill>
                    <a:schemeClr val="tx1"/>
                  </a:solidFill>
                  <a:latin typeface="+mn-lt"/>
                  <a:ea typeface="+mn-ea"/>
                </a:rPr>
                <a:t>站开始发送</a:t>
              </a:r>
            </a:p>
          </p:txBody>
        </p:sp>
        <p:sp>
          <p:nvSpPr>
            <p:cNvPr id="32786" name="Text Box 49"/>
            <p:cNvSpPr txBox="1">
              <a:spLocks noChangeArrowheads="1"/>
            </p:cNvSpPr>
            <p:nvPr/>
          </p:nvSpPr>
          <p:spPr bwMode="auto">
            <a:xfrm>
              <a:off x="1306" y="13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787" name="Text Box 50"/>
            <p:cNvSpPr txBox="1">
              <a:spLocks noChangeArrowheads="1"/>
            </p:cNvSpPr>
            <p:nvPr/>
          </p:nvSpPr>
          <p:spPr bwMode="auto">
            <a:xfrm>
              <a:off x="3418" y="13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grpSp>
      <p:sp>
        <p:nvSpPr>
          <p:cNvPr id="870456" name="Rectangle 56"/>
          <p:cNvSpPr>
            <a:spLocks noGrp="1" noChangeArrowheads="1"/>
          </p:cNvSpPr>
          <p:nvPr>
            <p:ph type="body" idx="1"/>
          </p:nvPr>
        </p:nvSpPr>
        <p:spPr>
          <a:xfrm>
            <a:off x="827088" y="5876925"/>
            <a:ext cx="7958137" cy="431800"/>
          </a:xfrm>
        </p:spPr>
        <p:txBody>
          <a:bodyPr/>
          <a:lstStyle/>
          <a:p>
            <a:pPr eaLnBrk="1" hangingPunct="1">
              <a:lnSpc>
                <a:spcPct val="90000"/>
              </a:lnSpc>
              <a:defRPr/>
            </a:pPr>
            <a:r>
              <a:rPr lang="zh-CN" altLang="en-US" sz="2400" dirty="0" smtClean="0">
                <a:solidFill>
                  <a:srgbClr val="FF0000"/>
                </a:solidFill>
              </a:rPr>
              <a:t>竞争时隙：</a:t>
            </a:r>
            <a:r>
              <a:rPr lang="en-US" altLang="zh-CN" sz="2400" dirty="0" smtClean="0">
                <a:solidFill>
                  <a:srgbClr val="FF0000"/>
                </a:solidFill>
              </a:rPr>
              <a:t>2</a:t>
            </a:r>
            <a:r>
              <a:rPr lang="en-US" altLang="zh-CN" sz="2400" dirty="0" smtClean="0">
                <a:solidFill>
                  <a:srgbClr val="FF0000"/>
                </a:solidFill>
                <a:latin typeface="+mn-ea"/>
              </a:rPr>
              <a:t>τ</a:t>
            </a:r>
            <a:r>
              <a:rPr lang="zh-CN" altLang="en-US" sz="2400" dirty="0" smtClean="0"/>
              <a:t>，</a:t>
            </a:r>
            <a:r>
              <a:rPr lang="en-US" altLang="zh-CN" sz="2400" dirty="0" smtClean="0">
                <a:latin typeface="+mn-ea"/>
              </a:rPr>
              <a:t>τ</a:t>
            </a:r>
            <a:r>
              <a:rPr lang="zh-CN" altLang="en-US" sz="2400" dirty="0" smtClean="0"/>
              <a:t>为单程端到端的传播时间。</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70452"/>
                                        </p:tgtEl>
                                        <p:attrNameLst>
                                          <p:attrName>style.visibility</p:attrName>
                                        </p:attrNameLst>
                                      </p:cBhvr>
                                      <p:to>
                                        <p:strVal val="visible"/>
                                      </p:to>
                                    </p:set>
                                    <p:animEffect transition="in" filter="dissolve">
                                      <p:cBhvr>
                                        <p:cTn id="7" dur="500"/>
                                        <p:tgtEl>
                                          <p:spTgt spid="870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70453"/>
                                        </p:tgtEl>
                                        <p:attrNameLst>
                                          <p:attrName>style.visibility</p:attrName>
                                        </p:attrNameLst>
                                      </p:cBhvr>
                                      <p:to>
                                        <p:strVal val="visible"/>
                                      </p:to>
                                    </p:set>
                                    <p:animEffect transition="in" filter="dissolve">
                                      <p:cBhvr>
                                        <p:cTn id="12" dur="500"/>
                                        <p:tgtEl>
                                          <p:spTgt spid="870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70454"/>
                                        </p:tgtEl>
                                        <p:attrNameLst>
                                          <p:attrName>style.visibility</p:attrName>
                                        </p:attrNameLst>
                                      </p:cBhvr>
                                      <p:to>
                                        <p:strVal val="visible"/>
                                      </p:to>
                                    </p:set>
                                    <p:animEffect transition="in" filter="dissolve">
                                      <p:cBhvr>
                                        <p:cTn id="17" dur="500"/>
                                        <p:tgtEl>
                                          <p:spTgt spid="8704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0456">
                                            <p:txEl>
                                              <p:pRg st="0" end="0"/>
                                            </p:txEl>
                                          </p:spTgt>
                                        </p:tgtEl>
                                        <p:attrNameLst>
                                          <p:attrName>style.visibility</p:attrName>
                                        </p:attrNameLst>
                                      </p:cBhvr>
                                      <p:to>
                                        <p:strVal val="visible"/>
                                      </p:to>
                                    </p:set>
                                    <p:animEffect transition="in" filter="dissolve">
                                      <p:cBhvr>
                                        <p:cTn id="22" dur="500"/>
                                        <p:tgtEl>
                                          <p:spTgt spid="8704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ChangeArrowheads="1"/>
          </p:cNvSpPr>
          <p:nvPr>
            <p:ph type="title"/>
          </p:nvPr>
        </p:nvSpPr>
        <p:spPr/>
        <p:txBody>
          <a:bodyPr/>
          <a:lstStyle/>
          <a:p>
            <a:pPr eaLnBrk="1" hangingPunct="1">
              <a:defRPr/>
            </a:pPr>
            <a:r>
              <a:rPr lang="zh-CN" altLang="en-US" smtClean="0"/>
              <a:t>性能分析</a:t>
            </a:r>
          </a:p>
        </p:txBody>
      </p:sp>
      <p:sp>
        <p:nvSpPr>
          <p:cNvPr id="3379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3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mc:AlternateContent xmlns:mc="http://schemas.openxmlformats.org/markup-compatibility/2006" xmlns:a14="http://schemas.microsoft.com/office/drawing/2010/main">
        <mc:Choice Requires="a14">
          <p:sp>
            <p:nvSpPr>
              <p:cNvPr id="33797" name="Rectangle 7"/>
              <p:cNvSpPr>
                <a:spLocks noGrp="1" noChangeArrowheads="1"/>
              </p:cNvSpPr>
              <p:nvPr>
                <p:ph type="body" idx="1"/>
              </p:nvPr>
            </p:nvSpPr>
            <p:spPr>
              <a:xfrm>
                <a:off x="809624" y="1773238"/>
                <a:ext cx="8226871" cy="4608512"/>
              </a:xfrm>
            </p:spPr>
            <p:txBody>
              <a:bodyPr/>
              <a:lstStyle/>
              <a:p>
                <a:pPr eaLnBrk="1" hangingPunct="1">
                  <a:lnSpc>
                    <a:spcPct val="110000"/>
                  </a:lnSpc>
                </a:pPr>
                <a:r>
                  <a:rPr lang="zh-CN" altLang="en-US" sz="2800" dirty="0" smtClean="0">
                    <a:solidFill>
                      <a:srgbClr val="FF0000"/>
                    </a:solidFill>
                  </a:rPr>
                  <a:t>某站成功发送的概率</a:t>
                </a:r>
              </a:p>
              <a:p>
                <a:pPr lvl="1" eaLnBrk="1" hangingPunct="1">
                  <a:lnSpc>
                    <a:spcPct val="110000"/>
                  </a:lnSpc>
                  <a:buFont typeface="Wingdings" pitchFamily="2" charset="2"/>
                  <a:buNone/>
                </a:pPr>
                <a:r>
                  <a:rPr lang="en-US" altLang="zh-CN" sz="2400" dirty="0" smtClean="0"/>
                  <a:t>         A = P[</a:t>
                </a:r>
                <a:r>
                  <a:rPr lang="zh-CN" altLang="en-US" sz="2400" dirty="0" smtClean="0"/>
                  <a:t>某站成功发送</a:t>
                </a:r>
                <a:r>
                  <a:rPr lang="en-US" altLang="zh-CN" sz="2400" dirty="0" smtClean="0"/>
                  <a:t>] =</a:t>
                </a:r>
              </a:p>
              <a:p>
                <a:pPr lvl="1" eaLnBrk="1" hangingPunct="1">
                  <a:lnSpc>
                    <a:spcPct val="110000"/>
                  </a:lnSpc>
                </a:pPr>
                <a:r>
                  <a:rPr lang="en-US" altLang="zh-CN" sz="2400" dirty="0" smtClean="0"/>
                  <a:t>N</a:t>
                </a:r>
                <a:r>
                  <a:rPr lang="zh-CN" altLang="en-US" sz="2400" dirty="0" smtClean="0"/>
                  <a:t>：站点数；      </a:t>
                </a:r>
                <a:r>
                  <a:rPr lang="en-US" altLang="zh-CN" sz="2400" dirty="0" smtClean="0"/>
                  <a:t>p</a:t>
                </a:r>
                <a:r>
                  <a:rPr lang="zh-CN" altLang="en-US" sz="2400" dirty="0" smtClean="0"/>
                  <a:t>：每个站发送数据的概率</a:t>
                </a:r>
              </a:p>
              <a:p>
                <a:pPr lvl="1" eaLnBrk="1" hangingPunct="1">
                  <a:lnSpc>
                    <a:spcPct val="110000"/>
                  </a:lnSpc>
                </a:pPr>
                <a:r>
                  <a:rPr lang="en-US" altLang="zh-CN" sz="2400" dirty="0" smtClean="0"/>
                  <a:t>A</a:t>
                </a:r>
                <a:r>
                  <a:rPr lang="zh-CN" altLang="en-US" sz="2400" dirty="0" smtClean="0"/>
                  <a:t>：某站成功发送的概率</a:t>
                </a:r>
              </a:p>
              <a:p>
                <a:pPr marL="0" lvl="1" indent="0" eaLnBrk="1" hangingPunct="1">
                  <a:lnSpc>
                    <a:spcPct val="110000"/>
                  </a:lnSpc>
                  <a:buFont typeface="Wingdings" pitchFamily="2" charset="2"/>
                  <a:buNone/>
                </a:pPr>
                <a:r>
                  <a:rPr lang="zh-CN" altLang="en-US" sz="2400" dirty="0" smtClean="0"/>
                  <a:t>当</a:t>
                </a:r>
                <a:r>
                  <a:rPr lang="en-US" altLang="zh-CN" sz="2400" dirty="0" smtClean="0"/>
                  <a:t>p=1/N</a:t>
                </a:r>
                <a:r>
                  <a:rPr lang="zh-CN" altLang="en-US" sz="2400" dirty="0" smtClean="0"/>
                  <a:t>时，</a:t>
                </a:r>
                <a:r>
                  <a:rPr lang="en-US" altLang="zh-CN" sz="2400" dirty="0" smtClean="0"/>
                  <a:t>A = (1-1/N)</a:t>
                </a:r>
                <a:r>
                  <a:rPr lang="en-US" altLang="zh-CN" sz="2400" baseline="30000" dirty="0" smtClean="0"/>
                  <a:t>N-1</a:t>
                </a:r>
                <a:r>
                  <a:rPr lang="zh-CN" altLang="en-US" sz="2400" dirty="0" smtClean="0"/>
                  <a:t>；当</a:t>
                </a:r>
                <a:r>
                  <a:rPr lang="en-US" altLang="zh-CN" sz="2400" dirty="0" smtClean="0"/>
                  <a:t>N→∞</a:t>
                </a:r>
                <a:r>
                  <a:rPr lang="zh-CN" altLang="en-US" sz="2400" dirty="0" smtClean="0"/>
                  <a:t>时，</a:t>
                </a:r>
                <a:r>
                  <a:rPr lang="en-US" altLang="zh-CN" sz="2400" dirty="0" smtClean="0"/>
                  <a:t>A</a:t>
                </a:r>
                <a:r>
                  <a:rPr lang="en-US" altLang="zh-CN" sz="2400" baseline="-25000" dirty="0" smtClean="0"/>
                  <a:t>max</a:t>
                </a:r>
                <a:r>
                  <a:rPr lang="en-US" altLang="zh-CN" sz="2400" dirty="0" smtClean="0"/>
                  <a:t>=1/e ≈ 0.368</a:t>
                </a:r>
              </a:p>
              <a:p>
                <a:pPr eaLnBrk="1" hangingPunct="1">
                  <a:lnSpc>
                    <a:spcPct val="110000"/>
                  </a:lnSpc>
                </a:pPr>
                <a:r>
                  <a:rPr lang="zh-CN" altLang="en-US" sz="2800" dirty="0" smtClean="0">
                    <a:solidFill>
                      <a:srgbClr val="FF0000"/>
                    </a:solidFill>
                  </a:rPr>
                  <a:t>某站帧重发的次数</a:t>
                </a:r>
                <a:r>
                  <a:rPr lang="en-US" altLang="zh-CN" sz="2800" dirty="0" smtClean="0">
                    <a:solidFill>
                      <a:srgbClr val="FF0000"/>
                    </a:solidFill>
                  </a:rPr>
                  <a:t>N</a:t>
                </a:r>
                <a:r>
                  <a:rPr lang="en-US" altLang="zh-CN" sz="2800" baseline="-25000" dirty="0" smtClean="0">
                    <a:solidFill>
                      <a:srgbClr val="FF0000"/>
                    </a:solidFill>
                  </a:rPr>
                  <a:t>R</a:t>
                </a:r>
                <a:r>
                  <a:rPr lang="zh-CN" altLang="en-US" sz="2800" dirty="0" smtClean="0">
                    <a:solidFill>
                      <a:srgbClr val="FF0000"/>
                    </a:solidFill>
                  </a:rPr>
                  <a:t>（竞争时隙的平均个数）</a:t>
                </a:r>
              </a:p>
              <a:p>
                <a:pPr lvl="1" eaLnBrk="1" hangingPunct="1">
                  <a:lnSpc>
                    <a:spcPct val="110000"/>
                  </a:lnSpc>
                  <a:buFont typeface="Wingdings" pitchFamily="2" charset="2"/>
                  <a:buNone/>
                </a:pPr>
                <a:r>
                  <a:rPr lang="en-US" altLang="zh-CN" sz="2400" dirty="0" smtClean="0"/>
                  <a:t>   P[</a:t>
                </a:r>
                <a:r>
                  <a:rPr lang="zh-CN" altLang="en-US" sz="2400" dirty="0" smtClean="0"/>
                  <a:t>竞争时隙为</a:t>
                </a:r>
                <a:r>
                  <a:rPr lang="en-US" altLang="zh-CN" sz="2400" dirty="0" smtClean="0"/>
                  <a:t>j</a:t>
                </a:r>
                <a:r>
                  <a:rPr lang="zh-CN" altLang="en-US" sz="2400" dirty="0" smtClean="0"/>
                  <a:t>个</a:t>
                </a:r>
                <a:r>
                  <a:rPr lang="en-US" altLang="zh-CN" sz="2400" dirty="0" smtClean="0"/>
                  <a:t>] =</a:t>
                </a:r>
                <a14:m>
                  <m:oMath xmlns:m="http://schemas.openxmlformats.org/officeDocument/2006/math">
                    <m:sSup>
                      <m:sSupPr>
                        <m:ctrlPr>
                          <a:rPr lang="en-US" altLang="zh-CN" sz="2400" i="1" smtClean="0">
                            <a:latin typeface="Cambria Math"/>
                          </a:rPr>
                        </m:ctrlPr>
                      </m:sSupPr>
                      <m:e>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𝑨</m:t>
                        </m:r>
                        <m:r>
                          <a:rPr lang="en-US" altLang="zh-CN" sz="2400" b="1" i="1" smtClean="0">
                            <a:latin typeface="Cambria Math"/>
                          </a:rPr>
                          <m:t>)</m:t>
                        </m:r>
                      </m:e>
                      <m:sup>
                        <m:r>
                          <a:rPr lang="en-US" altLang="zh-CN" sz="2400" b="1" i="1" smtClean="0">
                            <a:latin typeface="Cambria Math"/>
                          </a:rPr>
                          <m:t>𝒋</m:t>
                        </m:r>
                      </m:sup>
                    </m:sSup>
                    <m:r>
                      <a:rPr lang="zh-CN" altLang="en-US" sz="2400" i="1">
                        <a:latin typeface="Cambria Math"/>
                      </a:rPr>
                      <m:t>∙</m:t>
                    </m:r>
                    <m:r>
                      <a:rPr lang="en-US" altLang="zh-CN" sz="2400" b="1" i="1" smtClean="0">
                        <a:latin typeface="Cambria Math"/>
                      </a:rPr>
                      <m:t>𝑨</m:t>
                    </m:r>
                  </m:oMath>
                </a14:m>
                <a:endParaRPr lang="en-US" altLang="zh-CN" sz="2400" dirty="0" smtClean="0"/>
              </a:p>
              <a:p>
                <a:pPr lvl="1" eaLnBrk="1" hangingPunct="1">
                  <a:lnSpc>
                    <a:spcPct val="110000"/>
                  </a:lnSpc>
                  <a:buFont typeface="Wingdings" pitchFamily="2" charset="2"/>
                  <a:buNone/>
                </a:pPr>
                <a14:m>
                  <m:oMathPara xmlns:m="http://schemas.openxmlformats.org/officeDocument/2006/math">
                    <m:oMathParaPr>
                      <m:jc m:val="left"/>
                    </m:oMathParaPr>
                    <m:oMath xmlns:m="http://schemas.openxmlformats.org/officeDocument/2006/math">
                      <m:sSub>
                        <m:sSubPr>
                          <m:ctrlPr>
                            <a:rPr lang="en-US" altLang="zh-CN" sz="2400" i="1" smtClean="0">
                              <a:latin typeface="Cambria Math"/>
                            </a:rPr>
                          </m:ctrlPr>
                        </m:sSubPr>
                        <m:e>
                          <m:r>
                            <a:rPr lang="en-US" altLang="zh-CN" sz="2400" b="1" i="1" smtClean="0">
                              <a:latin typeface="Cambria Math"/>
                            </a:rPr>
                            <m:t>𝑵</m:t>
                          </m:r>
                        </m:e>
                        <m:sub>
                          <m:r>
                            <a:rPr lang="en-US" altLang="zh-CN" sz="2400" b="1" i="1" smtClean="0">
                              <a:latin typeface="Cambria Math"/>
                            </a:rPr>
                            <m:t>𝑹</m:t>
                          </m:r>
                        </m:sub>
                      </m:sSub>
                      <m:r>
                        <a:rPr lang="en-US" altLang="zh-CN" sz="2400" b="1" i="1" smtClean="0">
                          <a:latin typeface="Cambria Math"/>
                        </a:rPr>
                        <m:t>=</m:t>
                      </m:r>
                      <m:nary>
                        <m:naryPr>
                          <m:chr m:val="∑"/>
                          <m:ctrlPr>
                            <a:rPr lang="zh-CN" altLang="en-US" sz="2400" i="1" smtClean="0">
                              <a:latin typeface="Cambria Math"/>
                            </a:rPr>
                          </m:ctrlPr>
                        </m:naryPr>
                        <m:sub>
                          <m:r>
                            <m:rPr>
                              <m:brk m:alnAt="23"/>
                            </m:rPr>
                            <a:rPr lang="en-US" altLang="zh-CN" sz="2400" b="1" i="1" smtClean="0">
                              <a:latin typeface="Cambria Math"/>
                            </a:rPr>
                            <m:t>𝒋</m:t>
                          </m:r>
                          <m:r>
                            <a:rPr lang="en-US" altLang="zh-CN" sz="2400" b="1" i="1" smtClean="0">
                              <a:latin typeface="Cambria Math"/>
                            </a:rPr>
                            <m:t>=</m:t>
                          </m:r>
                          <m:r>
                            <a:rPr lang="en-US" altLang="zh-CN" sz="2400" b="1" i="1" smtClean="0">
                              <a:latin typeface="Cambria Math"/>
                            </a:rPr>
                            <m:t>𝟎</m:t>
                          </m:r>
                        </m:sub>
                        <m:sup>
                          <m:r>
                            <a:rPr lang="en-US" altLang="zh-CN" sz="2400" i="1" smtClean="0">
                              <a:latin typeface="Cambria Math"/>
                              <a:ea typeface="Cambria Math"/>
                            </a:rPr>
                            <m:t>∞</m:t>
                          </m:r>
                        </m:sup>
                        <m:e>
                          <m:r>
                            <a:rPr lang="en-US" altLang="zh-CN" sz="2400" b="1" i="1" smtClean="0">
                              <a:latin typeface="Cambria Math"/>
                            </a:rPr>
                            <m:t>𝒋</m:t>
                          </m:r>
                          <m:r>
                            <a:rPr lang="en-US" altLang="zh-CN" sz="2400" b="1" i="1" smtClean="0">
                              <a:latin typeface="Cambria Math"/>
                              <a:ea typeface="Cambria Math"/>
                            </a:rPr>
                            <m:t>∙</m:t>
                          </m:r>
                          <m:sSup>
                            <m:sSupPr>
                              <m:ctrlPr>
                                <a:rPr lang="en-US" altLang="zh-CN" sz="2400" b="1" i="1" smtClean="0">
                                  <a:latin typeface="Cambria Math"/>
                                  <a:ea typeface="Cambria Math"/>
                                </a:rPr>
                              </m:ctrlPr>
                            </m:sSupPr>
                            <m:e>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m:t>
                              </m:r>
                            </m:e>
                            <m:sup>
                              <m:r>
                                <a:rPr lang="en-US" altLang="zh-CN" sz="2400" b="1" i="1" smtClean="0">
                                  <a:latin typeface="Cambria Math"/>
                                  <a:ea typeface="Cambria Math"/>
                                </a:rPr>
                                <m:t>𝒋</m:t>
                              </m:r>
                            </m:sup>
                          </m:sSup>
                        </m:e>
                      </m:nary>
                      <m:r>
                        <a:rPr lang="en-US" altLang="zh-CN" sz="2400"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𝑨</m:t>
                      </m:r>
                    </m:oMath>
                  </m:oMathPara>
                </a14:m>
                <a:endParaRPr lang="zh-CN" altLang="en-US" sz="2400" dirty="0" smtClean="0"/>
              </a:p>
            </p:txBody>
          </p:sp>
        </mc:Choice>
        <mc:Fallback xmlns="">
          <p:sp>
            <p:nvSpPr>
              <p:cNvPr id="33797" name="Rectangle 7"/>
              <p:cNvSpPr>
                <a:spLocks noGrp="1" noRot="1" noChangeAspect="1" noMove="1" noResize="1" noEditPoints="1" noAdjustHandles="1" noChangeArrowheads="1" noChangeShapeType="1" noTextEdit="1"/>
              </p:cNvSpPr>
              <p:nvPr>
                <p:ph type="body" idx="1"/>
              </p:nvPr>
            </p:nvSpPr>
            <p:spPr>
              <a:xfrm>
                <a:off x="809624" y="1773238"/>
                <a:ext cx="8226871" cy="4608512"/>
              </a:xfrm>
              <a:blipFill rotWithShape="1">
                <a:blip r:embed="rId9"/>
                <a:stretch>
                  <a:fillRect l="-1334" t="-794"/>
                </a:stretch>
              </a:blipFill>
            </p:spPr>
            <p:txBody>
              <a:bodyPr/>
              <a:lstStyle/>
              <a:p>
                <a:r>
                  <a:rPr lang="zh-CN" altLang="en-US">
                    <a:noFill/>
                  </a:rPr>
                  <a:t> </a:t>
                </a:r>
              </a:p>
            </p:txBody>
          </p:sp>
        </mc:Fallback>
      </mc:AlternateContent>
      <p:sp>
        <p:nvSpPr>
          <p:cNvPr id="3379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799" name="Object 8"/>
          <p:cNvGraphicFramePr>
            <a:graphicFrameLocks noChangeAspect="1"/>
          </p:cNvGraphicFramePr>
          <p:nvPr/>
        </p:nvGraphicFramePr>
        <p:xfrm>
          <a:off x="5364163" y="2320925"/>
          <a:ext cx="2016125" cy="460375"/>
        </p:xfrm>
        <a:graphic>
          <a:graphicData uri="http://schemas.openxmlformats.org/presentationml/2006/ole">
            <mc:AlternateContent xmlns:mc="http://schemas.openxmlformats.org/markup-compatibility/2006">
              <mc:Choice xmlns:v="urn:schemas-microsoft-com:vml" Requires="v">
                <p:oleObj spid="_x0000_s34098" name="公式" r:id="rId10" imgW="1002865" imgH="228501" progId="Equation.3">
                  <p:embed/>
                </p:oleObj>
              </mc:Choice>
              <mc:Fallback>
                <p:oleObj name="公式" r:id="rId10" imgW="1002865" imgH="228501"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2320925"/>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3802" name="Rectangle 13"/>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5"/>
          <p:cNvSpPr txBox="1">
            <a:spLocks noChangeArrowheads="1"/>
          </p:cNvSpPr>
          <p:nvPr/>
        </p:nvSpPr>
        <p:spPr bwMode="auto">
          <a:xfrm>
            <a:off x="7258050" y="554990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872450" name="Rectangle 2"/>
          <p:cNvSpPr>
            <a:spLocks noGrp="1" noChangeArrowheads="1"/>
          </p:cNvSpPr>
          <p:nvPr>
            <p:ph type="title"/>
          </p:nvPr>
        </p:nvSpPr>
        <p:spPr/>
        <p:txBody>
          <a:bodyPr/>
          <a:lstStyle/>
          <a:p>
            <a:pPr eaLnBrk="1" hangingPunct="1">
              <a:defRPr/>
            </a:pPr>
            <a:r>
              <a:rPr lang="zh-CN" altLang="en-US" smtClean="0"/>
              <a:t>性能分析</a:t>
            </a:r>
          </a:p>
        </p:txBody>
      </p:sp>
      <p:sp>
        <p:nvSpPr>
          <p:cNvPr id="34820"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34821"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4822" name="Rectangle 5"/>
          <p:cNvSpPr>
            <a:spLocks noGrp="1" noChangeArrowheads="1"/>
          </p:cNvSpPr>
          <p:nvPr>
            <p:ph type="body" idx="1"/>
          </p:nvPr>
        </p:nvSpPr>
        <p:spPr>
          <a:xfrm>
            <a:off x="809625" y="1773238"/>
            <a:ext cx="7958138" cy="2303462"/>
          </a:xfrm>
        </p:spPr>
        <p:txBody>
          <a:bodyPr/>
          <a:lstStyle/>
          <a:p>
            <a:pPr eaLnBrk="1" hangingPunct="1">
              <a:lnSpc>
                <a:spcPct val="80000"/>
              </a:lnSpc>
              <a:defRPr/>
            </a:pPr>
            <a:r>
              <a:rPr lang="zh-CN" altLang="en-US" sz="2400" dirty="0" smtClean="0">
                <a:solidFill>
                  <a:srgbClr val="FF0000"/>
                </a:solidFill>
              </a:rPr>
              <a:t>信道利用率</a:t>
            </a:r>
            <a:r>
              <a:rPr lang="en-US" altLang="zh-CN" sz="2400" dirty="0" smtClean="0">
                <a:solidFill>
                  <a:srgbClr val="FF0000"/>
                </a:solidFill>
              </a:rPr>
              <a:t>S</a:t>
            </a:r>
            <a:r>
              <a:rPr lang="en-US" altLang="zh-CN" sz="2400" dirty="0" smtClean="0"/>
              <a:t> </a:t>
            </a:r>
          </a:p>
          <a:p>
            <a:pPr marL="893763" lvl="1" indent="-269875" eaLnBrk="1" hangingPunct="1">
              <a:lnSpc>
                <a:spcPct val="80000"/>
              </a:lnSpc>
              <a:buFont typeface="Wingdings" pitchFamily="2" charset="2"/>
              <a:buNone/>
              <a:defRPr/>
            </a:pPr>
            <a:endParaRPr lang="zh-CN" altLang="en-US" sz="2400" dirty="0" smtClean="0"/>
          </a:p>
          <a:p>
            <a:pPr marL="893763" lvl="1" indent="-269875" eaLnBrk="1" hangingPunct="1">
              <a:lnSpc>
                <a:spcPct val="80000"/>
              </a:lnSpc>
              <a:buFont typeface="Wingdings" pitchFamily="2" charset="2"/>
              <a:buNone/>
              <a:defRPr/>
            </a:pPr>
            <a:r>
              <a:rPr lang="zh-CN" altLang="en-US" sz="2000" dirty="0" smtClean="0"/>
              <a:t>                                                               （其中：</a:t>
            </a:r>
            <a:r>
              <a:rPr lang="en-US" altLang="zh-CN" sz="2000" dirty="0" smtClean="0"/>
              <a:t>a = </a:t>
            </a:r>
            <a:r>
              <a:rPr lang="en-US" altLang="zh-CN" sz="2000" dirty="0" smtClean="0">
                <a:latin typeface="+mn-ea"/>
              </a:rPr>
              <a:t>τ</a:t>
            </a:r>
            <a:r>
              <a:rPr lang="en-US" altLang="zh-CN" sz="2000" dirty="0" smtClean="0"/>
              <a:t> / T</a:t>
            </a:r>
            <a:r>
              <a:rPr lang="en-US" altLang="zh-CN" sz="2000" baseline="-25000" dirty="0" smtClean="0"/>
              <a:t>0</a:t>
            </a:r>
            <a:r>
              <a:rPr lang="zh-CN" altLang="en-US" sz="2000" dirty="0" smtClean="0"/>
              <a:t>） </a:t>
            </a:r>
          </a:p>
        </p:txBody>
      </p:sp>
      <p:sp>
        <p:nvSpPr>
          <p:cNvPr id="34823" name="Rectangle 7"/>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4824" name="Object 6"/>
          <p:cNvGraphicFramePr>
            <a:graphicFrameLocks noChangeAspect="1"/>
          </p:cNvGraphicFramePr>
          <p:nvPr/>
        </p:nvGraphicFramePr>
        <p:xfrm>
          <a:off x="971550" y="2276475"/>
          <a:ext cx="4824413" cy="798513"/>
        </p:xfrm>
        <a:graphic>
          <a:graphicData uri="http://schemas.openxmlformats.org/presentationml/2006/ole">
            <mc:AlternateContent xmlns:mc="http://schemas.openxmlformats.org/markup-compatibility/2006">
              <mc:Choice xmlns:v="urn:schemas-microsoft-com:vml" Requires="v">
                <p:oleObj spid="_x0000_s35104" name="公式" r:id="rId9" imgW="2705100" imgH="444500" progId="Equation.3">
                  <p:embed/>
                </p:oleObj>
              </mc:Choice>
              <mc:Fallback>
                <p:oleObj name="公式" r:id="rId9" imgW="2705100" imgH="4445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2276475"/>
                        <a:ext cx="482441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5" name="Rectangle 9"/>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4826" name="Object 8"/>
          <p:cNvGraphicFramePr>
            <a:graphicFrameLocks noChangeAspect="1"/>
          </p:cNvGraphicFramePr>
          <p:nvPr/>
        </p:nvGraphicFramePr>
        <p:xfrm>
          <a:off x="950913" y="3127375"/>
          <a:ext cx="8174037" cy="725488"/>
        </p:xfrm>
        <a:graphic>
          <a:graphicData uri="http://schemas.openxmlformats.org/presentationml/2006/ole">
            <mc:AlternateContent xmlns:mc="http://schemas.openxmlformats.org/markup-compatibility/2006">
              <mc:Choice xmlns:v="urn:schemas-microsoft-com:vml" Requires="v">
                <p:oleObj spid="_x0000_s35105" name="公式" r:id="rId11" imgW="4826000" imgH="431800" progId="Equation.3">
                  <p:embed/>
                </p:oleObj>
              </mc:Choice>
              <mc:Fallback>
                <p:oleObj name="公式" r:id="rId11" imgW="4826000" imgH="4318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913" y="3127375"/>
                        <a:ext cx="81740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7" name="Line 11"/>
          <p:cNvSpPr>
            <a:spLocks noChangeShapeType="1"/>
          </p:cNvSpPr>
          <p:nvPr/>
        </p:nvSpPr>
        <p:spPr bwMode="auto">
          <a:xfrm>
            <a:off x="1843088"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28" name="Line 12"/>
          <p:cNvSpPr>
            <a:spLocks noChangeShapeType="1"/>
          </p:cNvSpPr>
          <p:nvPr/>
        </p:nvSpPr>
        <p:spPr bwMode="auto">
          <a:xfrm>
            <a:off x="2778125" y="4935538"/>
            <a:ext cx="0" cy="5048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29" name="Text Box 13"/>
          <p:cNvSpPr txBox="1">
            <a:spLocks noChangeArrowheads="1"/>
          </p:cNvSpPr>
          <p:nvPr/>
        </p:nvSpPr>
        <p:spPr bwMode="auto">
          <a:xfrm>
            <a:off x="1914525"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0" name="Line 17"/>
          <p:cNvSpPr>
            <a:spLocks noChangeShapeType="1"/>
          </p:cNvSpPr>
          <p:nvPr/>
        </p:nvSpPr>
        <p:spPr bwMode="auto">
          <a:xfrm>
            <a:off x="2778125" y="4719638"/>
            <a:ext cx="1588"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1" name="Line 18"/>
          <p:cNvSpPr>
            <a:spLocks noChangeShapeType="1"/>
          </p:cNvSpPr>
          <p:nvPr/>
        </p:nvSpPr>
        <p:spPr bwMode="auto">
          <a:xfrm>
            <a:off x="3714750" y="4935538"/>
            <a:ext cx="0" cy="5048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2" name="Text Box 19"/>
          <p:cNvSpPr txBox="1">
            <a:spLocks noChangeArrowheads="1"/>
          </p:cNvSpPr>
          <p:nvPr/>
        </p:nvSpPr>
        <p:spPr bwMode="auto">
          <a:xfrm>
            <a:off x="2851150"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3" name="Line 20"/>
          <p:cNvSpPr>
            <a:spLocks noChangeShapeType="1"/>
          </p:cNvSpPr>
          <p:nvPr/>
        </p:nvSpPr>
        <p:spPr bwMode="auto">
          <a:xfrm>
            <a:off x="3714750"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4" name="Text Box 21"/>
          <p:cNvSpPr txBox="1">
            <a:spLocks noChangeArrowheads="1"/>
          </p:cNvSpPr>
          <p:nvPr/>
        </p:nvSpPr>
        <p:spPr bwMode="auto">
          <a:xfrm>
            <a:off x="3786188" y="4791075"/>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000">
                <a:solidFill>
                  <a:schemeClr val="tx1"/>
                </a:solidFill>
                <a:latin typeface="Times New Roman" pitchFamily="18" charset="0"/>
                <a:ea typeface="楷体_GB2312" pitchFamily="49" charset="-122"/>
              </a:rPr>
              <a:t>…</a:t>
            </a:r>
          </a:p>
        </p:txBody>
      </p:sp>
      <p:sp>
        <p:nvSpPr>
          <p:cNvPr id="34835" name="Line 22"/>
          <p:cNvSpPr>
            <a:spLocks noChangeShapeType="1"/>
          </p:cNvSpPr>
          <p:nvPr/>
        </p:nvSpPr>
        <p:spPr bwMode="auto">
          <a:xfrm>
            <a:off x="4578350" y="4719638"/>
            <a:ext cx="1588"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6" name="Text Box 23"/>
          <p:cNvSpPr txBox="1">
            <a:spLocks noChangeArrowheads="1"/>
          </p:cNvSpPr>
          <p:nvPr/>
        </p:nvSpPr>
        <p:spPr bwMode="auto">
          <a:xfrm>
            <a:off x="4651375"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7" name="Line 24"/>
          <p:cNvSpPr>
            <a:spLocks noChangeShapeType="1"/>
          </p:cNvSpPr>
          <p:nvPr/>
        </p:nvSpPr>
        <p:spPr bwMode="auto">
          <a:xfrm>
            <a:off x="5514975"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8" name="Rectangle 25"/>
          <p:cNvSpPr>
            <a:spLocks noChangeArrowheads="1"/>
          </p:cNvSpPr>
          <p:nvPr/>
        </p:nvSpPr>
        <p:spPr bwMode="auto">
          <a:xfrm>
            <a:off x="5514975" y="4719638"/>
            <a:ext cx="1655763"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发送数据</a:t>
            </a:r>
          </a:p>
        </p:txBody>
      </p:sp>
      <p:sp>
        <p:nvSpPr>
          <p:cNvPr id="34839" name="Line 26"/>
          <p:cNvSpPr>
            <a:spLocks noChangeShapeType="1"/>
          </p:cNvSpPr>
          <p:nvPr/>
        </p:nvSpPr>
        <p:spPr bwMode="auto">
          <a:xfrm>
            <a:off x="1843088" y="544036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0" name="Line 27"/>
          <p:cNvSpPr>
            <a:spLocks noChangeShapeType="1"/>
          </p:cNvSpPr>
          <p:nvPr/>
        </p:nvSpPr>
        <p:spPr bwMode="auto">
          <a:xfrm>
            <a:off x="2778125"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1" name="Line 28"/>
          <p:cNvSpPr>
            <a:spLocks noChangeShapeType="1"/>
          </p:cNvSpPr>
          <p:nvPr/>
        </p:nvSpPr>
        <p:spPr bwMode="auto">
          <a:xfrm>
            <a:off x="3714750"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2" name="Line 29"/>
          <p:cNvSpPr>
            <a:spLocks noChangeShapeType="1"/>
          </p:cNvSpPr>
          <p:nvPr/>
        </p:nvSpPr>
        <p:spPr bwMode="auto">
          <a:xfrm>
            <a:off x="4578350"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3" name="Line 30"/>
          <p:cNvSpPr>
            <a:spLocks noChangeShapeType="1"/>
          </p:cNvSpPr>
          <p:nvPr/>
        </p:nvSpPr>
        <p:spPr bwMode="auto">
          <a:xfrm>
            <a:off x="5514975"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4" name="Line 31"/>
          <p:cNvSpPr>
            <a:spLocks noChangeShapeType="1"/>
          </p:cNvSpPr>
          <p:nvPr/>
        </p:nvSpPr>
        <p:spPr bwMode="auto">
          <a:xfrm>
            <a:off x="7170738"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5" name="Line 32"/>
          <p:cNvSpPr>
            <a:spLocks noChangeShapeType="1"/>
          </p:cNvSpPr>
          <p:nvPr/>
        </p:nvSpPr>
        <p:spPr bwMode="auto">
          <a:xfrm>
            <a:off x="7747000" y="4432300"/>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6" name="Text Box 33"/>
          <p:cNvSpPr txBox="1">
            <a:spLocks noChangeArrowheads="1"/>
          </p:cNvSpPr>
          <p:nvPr/>
        </p:nvSpPr>
        <p:spPr bwMode="auto">
          <a:xfrm>
            <a:off x="2057400"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47" name="Line 34"/>
          <p:cNvSpPr>
            <a:spLocks noChangeShapeType="1"/>
          </p:cNvSpPr>
          <p:nvPr/>
        </p:nvSpPr>
        <p:spPr bwMode="auto">
          <a:xfrm>
            <a:off x="249078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8" name="Line 35"/>
          <p:cNvSpPr>
            <a:spLocks noChangeShapeType="1"/>
          </p:cNvSpPr>
          <p:nvPr/>
        </p:nvSpPr>
        <p:spPr bwMode="auto">
          <a:xfrm flipH="1">
            <a:off x="184308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9" name="Text Box 36"/>
          <p:cNvSpPr txBox="1">
            <a:spLocks noChangeArrowheads="1"/>
          </p:cNvSpPr>
          <p:nvPr/>
        </p:nvSpPr>
        <p:spPr bwMode="auto">
          <a:xfrm>
            <a:off x="2994025"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50" name="Line 37"/>
          <p:cNvSpPr>
            <a:spLocks noChangeShapeType="1"/>
          </p:cNvSpPr>
          <p:nvPr/>
        </p:nvSpPr>
        <p:spPr bwMode="auto">
          <a:xfrm>
            <a:off x="3427413"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1" name="Line 38"/>
          <p:cNvSpPr>
            <a:spLocks noChangeShapeType="1"/>
          </p:cNvSpPr>
          <p:nvPr/>
        </p:nvSpPr>
        <p:spPr bwMode="auto">
          <a:xfrm flipH="1">
            <a:off x="2779713"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2" name="Text Box 42"/>
          <p:cNvSpPr txBox="1">
            <a:spLocks noChangeArrowheads="1"/>
          </p:cNvSpPr>
          <p:nvPr/>
        </p:nvSpPr>
        <p:spPr bwMode="auto">
          <a:xfrm>
            <a:off x="4794250"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53" name="Line 43"/>
          <p:cNvSpPr>
            <a:spLocks noChangeShapeType="1"/>
          </p:cNvSpPr>
          <p:nvPr/>
        </p:nvSpPr>
        <p:spPr bwMode="auto">
          <a:xfrm>
            <a:off x="522763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4" name="Line 44"/>
          <p:cNvSpPr>
            <a:spLocks noChangeShapeType="1"/>
          </p:cNvSpPr>
          <p:nvPr/>
        </p:nvSpPr>
        <p:spPr bwMode="auto">
          <a:xfrm flipH="1">
            <a:off x="457993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5" name="Line 47"/>
          <p:cNvSpPr>
            <a:spLocks noChangeShapeType="1"/>
          </p:cNvSpPr>
          <p:nvPr/>
        </p:nvSpPr>
        <p:spPr bwMode="auto">
          <a:xfrm flipH="1">
            <a:off x="7164388" y="5661025"/>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6" name="Line 48"/>
          <p:cNvSpPr>
            <a:spLocks noChangeShapeType="1"/>
          </p:cNvSpPr>
          <p:nvPr/>
        </p:nvSpPr>
        <p:spPr bwMode="auto">
          <a:xfrm flipH="1">
            <a:off x="1843088" y="6088063"/>
            <a:ext cx="1079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7" name="Line 49"/>
          <p:cNvSpPr>
            <a:spLocks noChangeShapeType="1"/>
          </p:cNvSpPr>
          <p:nvPr/>
        </p:nvSpPr>
        <p:spPr bwMode="auto">
          <a:xfrm>
            <a:off x="6451600" y="6088063"/>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8" name="Text Box 50"/>
          <p:cNvSpPr txBox="1">
            <a:spLocks noChangeArrowheads="1"/>
          </p:cNvSpPr>
          <p:nvPr/>
        </p:nvSpPr>
        <p:spPr bwMode="auto">
          <a:xfrm>
            <a:off x="2346325" y="4000500"/>
            <a:ext cx="26654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竞争周期</a:t>
            </a:r>
          </a:p>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平均 </a:t>
            </a:r>
            <a:r>
              <a:rPr lang="en-US" altLang="zh-CN" sz="2000">
                <a:solidFill>
                  <a:schemeClr val="tx1"/>
                </a:solidFill>
                <a:latin typeface="Times New Roman" pitchFamily="18" charset="0"/>
                <a:ea typeface="楷体_GB2312" pitchFamily="49" charset="-122"/>
              </a:rPr>
              <a:t>N</a:t>
            </a:r>
            <a:r>
              <a:rPr lang="en-US" altLang="zh-CN" sz="2000" baseline="-25000">
                <a:solidFill>
                  <a:schemeClr val="tx1"/>
                </a:solidFill>
                <a:latin typeface="Times New Roman" pitchFamily="18" charset="0"/>
                <a:ea typeface="楷体_GB2312" pitchFamily="49" charset="-122"/>
              </a:rPr>
              <a:t>R</a:t>
            </a:r>
            <a:r>
              <a:rPr lang="en-US" altLang="zh-CN" sz="2000">
                <a:solidFill>
                  <a:schemeClr val="tx1"/>
                </a:solidFill>
                <a:latin typeface="Times New Roman" pitchFamily="18" charset="0"/>
                <a:ea typeface="楷体_GB2312" pitchFamily="49" charset="-122"/>
              </a:rPr>
              <a:t> </a:t>
            </a:r>
            <a:r>
              <a:rPr lang="zh-CN" altLang="en-US" sz="2000">
                <a:solidFill>
                  <a:schemeClr val="tx1"/>
                </a:solidFill>
                <a:latin typeface="Times New Roman" pitchFamily="18" charset="0"/>
                <a:ea typeface="楷体_GB2312" pitchFamily="49" charset="-122"/>
              </a:rPr>
              <a:t>个竞争时隙</a:t>
            </a:r>
          </a:p>
        </p:txBody>
      </p:sp>
      <p:sp>
        <p:nvSpPr>
          <p:cNvPr id="34859" name="Line 51"/>
          <p:cNvSpPr>
            <a:spLocks noChangeShapeType="1"/>
          </p:cNvSpPr>
          <p:nvPr/>
        </p:nvSpPr>
        <p:spPr bwMode="auto">
          <a:xfrm>
            <a:off x="1843088"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0" name="Line 52"/>
          <p:cNvSpPr>
            <a:spLocks noChangeShapeType="1"/>
          </p:cNvSpPr>
          <p:nvPr/>
        </p:nvSpPr>
        <p:spPr bwMode="auto">
          <a:xfrm>
            <a:off x="5514975"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1" name="Line 53"/>
          <p:cNvSpPr>
            <a:spLocks noChangeShapeType="1"/>
          </p:cNvSpPr>
          <p:nvPr/>
        </p:nvSpPr>
        <p:spPr bwMode="auto">
          <a:xfrm>
            <a:off x="7747000"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2" name="Line 54"/>
          <p:cNvSpPr>
            <a:spLocks noChangeShapeType="1"/>
          </p:cNvSpPr>
          <p:nvPr/>
        </p:nvSpPr>
        <p:spPr bwMode="auto">
          <a:xfrm flipH="1">
            <a:off x="1843088" y="43592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3" name="Line 55"/>
          <p:cNvSpPr>
            <a:spLocks noChangeShapeType="1"/>
          </p:cNvSpPr>
          <p:nvPr/>
        </p:nvSpPr>
        <p:spPr bwMode="auto">
          <a:xfrm>
            <a:off x="4867275" y="43592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4" name="Text Box 56"/>
          <p:cNvSpPr txBox="1">
            <a:spLocks noChangeArrowheads="1"/>
          </p:cNvSpPr>
          <p:nvPr/>
        </p:nvSpPr>
        <p:spPr bwMode="auto">
          <a:xfrm>
            <a:off x="2851150" y="5872163"/>
            <a:ext cx="3743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发送一帧所需的平均 时间 </a:t>
            </a:r>
            <a:r>
              <a:rPr lang="en-US" altLang="zh-CN" sz="2000">
                <a:solidFill>
                  <a:schemeClr val="tx1"/>
                </a:solidFill>
                <a:latin typeface="Times New Roman" pitchFamily="18" charset="0"/>
                <a:ea typeface="楷体_GB2312" pitchFamily="49" charset="-122"/>
              </a:rPr>
              <a:t>T</a:t>
            </a:r>
            <a:r>
              <a:rPr lang="en-US" altLang="zh-CN" sz="2000" baseline="-25000">
                <a:solidFill>
                  <a:schemeClr val="tx1"/>
                </a:solidFill>
                <a:latin typeface="Times New Roman" pitchFamily="18" charset="0"/>
                <a:ea typeface="楷体_GB2312" pitchFamily="49" charset="-122"/>
              </a:rPr>
              <a:t>AV</a:t>
            </a:r>
          </a:p>
        </p:txBody>
      </p:sp>
      <p:sp>
        <p:nvSpPr>
          <p:cNvPr id="34865" name="Text Box 57"/>
          <p:cNvSpPr txBox="1">
            <a:spLocks noChangeArrowheads="1"/>
          </p:cNvSpPr>
          <p:nvPr/>
        </p:nvSpPr>
        <p:spPr bwMode="auto">
          <a:xfrm>
            <a:off x="5946775" y="4143375"/>
            <a:ext cx="1296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kumimoji="0" lang="zh-CN" altLang="en-US" sz="2000">
                <a:solidFill>
                  <a:schemeClr val="tx1"/>
                </a:solidFill>
                <a:latin typeface="Times New Roman" pitchFamily="18" charset="0"/>
                <a:ea typeface="楷体_GB2312" pitchFamily="49" charset="-122"/>
              </a:rPr>
              <a:t>传输周</a:t>
            </a:r>
            <a:r>
              <a:rPr lang="zh-CN" altLang="en-US" sz="2000">
                <a:solidFill>
                  <a:schemeClr val="tx1"/>
                </a:solidFill>
                <a:latin typeface="Times New Roman" pitchFamily="18" charset="0"/>
                <a:ea typeface="楷体_GB2312" pitchFamily="49" charset="-122"/>
              </a:rPr>
              <a:t>期</a:t>
            </a:r>
          </a:p>
        </p:txBody>
      </p:sp>
      <p:sp>
        <p:nvSpPr>
          <p:cNvPr id="34866" name="Line 58"/>
          <p:cNvSpPr>
            <a:spLocks noChangeShapeType="1"/>
          </p:cNvSpPr>
          <p:nvPr/>
        </p:nvSpPr>
        <p:spPr bwMode="auto">
          <a:xfrm flipH="1">
            <a:off x="5514975" y="4359275"/>
            <a:ext cx="504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7" name="Line 59"/>
          <p:cNvSpPr>
            <a:spLocks noChangeShapeType="1"/>
          </p:cNvSpPr>
          <p:nvPr/>
        </p:nvSpPr>
        <p:spPr bwMode="auto">
          <a:xfrm>
            <a:off x="7170738" y="435927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8" name="Text Box 60"/>
          <p:cNvSpPr txBox="1">
            <a:spLocks noChangeArrowheads="1"/>
          </p:cNvSpPr>
          <p:nvPr/>
        </p:nvSpPr>
        <p:spPr bwMode="auto">
          <a:xfrm>
            <a:off x="6134100" y="5440363"/>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T</a:t>
            </a:r>
            <a:r>
              <a:rPr lang="en-US" altLang="zh-CN" sz="1800" baseline="-25000">
                <a:solidFill>
                  <a:schemeClr val="tx1"/>
                </a:solidFill>
                <a:latin typeface="华文楷体" pitchFamily="2" charset="-122"/>
              </a:rPr>
              <a:t>0</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69" name="Line 61"/>
          <p:cNvSpPr>
            <a:spLocks noChangeShapeType="1"/>
          </p:cNvSpPr>
          <p:nvPr/>
        </p:nvSpPr>
        <p:spPr bwMode="auto">
          <a:xfrm flipH="1">
            <a:off x="5514975" y="5656263"/>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70" name="Line 62"/>
          <p:cNvSpPr>
            <a:spLocks noChangeShapeType="1"/>
          </p:cNvSpPr>
          <p:nvPr/>
        </p:nvSpPr>
        <p:spPr bwMode="auto">
          <a:xfrm>
            <a:off x="6594475" y="5656263"/>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71" name="Line 10"/>
          <p:cNvSpPr>
            <a:spLocks noChangeShapeType="1"/>
          </p:cNvSpPr>
          <p:nvPr/>
        </p:nvSpPr>
        <p:spPr bwMode="auto">
          <a:xfrm flipV="1">
            <a:off x="1116013" y="5440363"/>
            <a:ext cx="7423150" cy="47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013" y="1649413"/>
            <a:ext cx="6716712" cy="473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4498" name="Rectangle 2"/>
          <p:cNvSpPr>
            <a:spLocks noGrp="1" noChangeArrowheads="1"/>
          </p:cNvSpPr>
          <p:nvPr>
            <p:ph type="title"/>
          </p:nvPr>
        </p:nvSpPr>
        <p:spPr/>
        <p:txBody>
          <a:bodyPr/>
          <a:lstStyle/>
          <a:p>
            <a:pPr eaLnBrk="1" hangingPunct="1">
              <a:defRPr/>
            </a:pPr>
            <a:r>
              <a:rPr lang="en-US" altLang="zh-CN" dirty="0" err="1" smtClean="0"/>
              <a:t>无线局域网</a:t>
            </a:r>
            <a:endParaRPr lang="zh-CN" altLang="en-US" dirty="0" smtClean="0"/>
          </a:p>
        </p:txBody>
      </p:sp>
      <p:sp>
        <p:nvSpPr>
          <p:cNvPr id="35844"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35845" name="Text Box 4"/>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5846" name="Rectangle 7"/>
          <p:cNvSpPr>
            <a:spLocks noGrp="1" noChangeArrowheads="1"/>
          </p:cNvSpPr>
          <p:nvPr>
            <p:ph type="body" idx="1"/>
          </p:nvPr>
        </p:nvSpPr>
        <p:spPr>
          <a:xfrm>
            <a:off x="6084888" y="2997200"/>
            <a:ext cx="3059112" cy="1800225"/>
          </a:xfrm>
        </p:spPr>
        <p:txBody>
          <a:bodyPr/>
          <a:lstStyle/>
          <a:p>
            <a:pPr marL="271463" indent="-271463" eaLnBrk="1" hangingPunct="1">
              <a:lnSpc>
                <a:spcPct val="105000"/>
              </a:lnSpc>
            </a:pPr>
            <a:r>
              <a:rPr lang="en-US" altLang="zh-CN" sz="2000" dirty="0" smtClean="0">
                <a:solidFill>
                  <a:srgbClr val="FF0000"/>
                </a:solidFill>
              </a:rPr>
              <a:t>AP</a:t>
            </a:r>
            <a:r>
              <a:rPr lang="zh-CN" altLang="en-US" sz="2000" dirty="0" smtClean="0">
                <a:solidFill>
                  <a:srgbClr val="FF0000"/>
                </a:solidFill>
              </a:rPr>
              <a:t>（无线接入点）</a:t>
            </a:r>
          </a:p>
          <a:p>
            <a:pPr marL="736600" lvl="1" eaLnBrk="1" hangingPunct="1">
              <a:lnSpc>
                <a:spcPct val="105000"/>
              </a:lnSpc>
            </a:pPr>
            <a:r>
              <a:rPr lang="zh-CN" altLang="en-US" sz="2000" dirty="0" smtClean="0"/>
              <a:t>将</a:t>
            </a:r>
            <a:r>
              <a:rPr lang="en-US" altLang="zh-CN" sz="2000" dirty="0" smtClean="0"/>
              <a:t>WLAN</a:t>
            </a:r>
            <a:r>
              <a:rPr lang="zh-CN" altLang="en-US" sz="2000" dirty="0" smtClean="0"/>
              <a:t>接入电缆主干网；</a:t>
            </a:r>
            <a:endParaRPr lang="en-US" altLang="zh-CN" sz="2000" dirty="0" smtClean="0"/>
          </a:p>
          <a:p>
            <a:pPr marL="736600" lvl="1" eaLnBrk="1" hangingPunct="1">
              <a:lnSpc>
                <a:spcPct val="105000"/>
              </a:lnSpc>
            </a:pPr>
            <a:r>
              <a:rPr lang="zh-CN" altLang="en-US" sz="2000" dirty="0" smtClean="0"/>
              <a:t>管理计算机的接入；</a:t>
            </a:r>
          </a:p>
        </p:txBody>
      </p:sp>
      <p:sp>
        <p:nvSpPr>
          <p:cNvPr id="35847" name="Rectangle 7"/>
          <p:cNvSpPr txBox="1">
            <a:spLocks noChangeArrowheads="1"/>
          </p:cNvSpPr>
          <p:nvPr/>
        </p:nvSpPr>
        <p:spPr bwMode="auto">
          <a:xfrm>
            <a:off x="5100638" y="4956175"/>
            <a:ext cx="3784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1463" indent="-271463" eaLnBrk="0" hangingPunct="0">
              <a:buClr>
                <a:srgbClr val="000000"/>
              </a:buClr>
              <a:buChar char="@"/>
              <a:defRPr kumimoji="1" sz="3200" b="1">
                <a:solidFill>
                  <a:srgbClr val="000000"/>
                </a:solidFill>
                <a:latin typeface="Arial" charset="0"/>
                <a:ea typeface="华文楷体" pitchFamily="2" charset="-122"/>
              </a:defRPr>
            </a:lvl1pPr>
            <a:lvl2pPr marL="73660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05000"/>
              </a:lnSpc>
            </a:pPr>
            <a:r>
              <a:rPr lang="zh-CN" altLang="en-US" sz="2000" dirty="0">
                <a:solidFill>
                  <a:srgbClr val="FF0000"/>
                </a:solidFill>
              </a:rPr>
              <a:t>相比有线</a:t>
            </a:r>
            <a:r>
              <a:rPr lang="en-US" altLang="zh-CN" sz="2000" dirty="0">
                <a:solidFill>
                  <a:srgbClr val="FF0000"/>
                </a:solidFill>
              </a:rPr>
              <a:t>LAN</a:t>
            </a:r>
            <a:r>
              <a:rPr lang="zh-CN" altLang="en-US" sz="2000" dirty="0">
                <a:solidFill>
                  <a:srgbClr val="FF0000"/>
                </a:solidFill>
              </a:rPr>
              <a:t>的特殊之处：</a:t>
            </a:r>
          </a:p>
          <a:p>
            <a:pPr lvl="1" eaLnBrk="1" hangingPunct="1">
              <a:lnSpc>
                <a:spcPct val="105000"/>
              </a:lnSpc>
            </a:pPr>
            <a:r>
              <a:rPr lang="zh-CN" altLang="en-US" sz="2000" dirty="0"/>
              <a:t>不能检测正在发生的冲突；</a:t>
            </a:r>
            <a:endParaRPr lang="en-US" altLang="zh-CN" sz="2000" dirty="0"/>
          </a:p>
          <a:p>
            <a:pPr lvl="1" eaLnBrk="1" hangingPunct="1">
              <a:lnSpc>
                <a:spcPct val="105000"/>
              </a:lnSpc>
            </a:pPr>
            <a:r>
              <a:rPr lang="zh-CN" altLang="en-US" sz="2000" dirty="0"/>
              <a:t>无线电传输范围有限；</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p:txBody>
          <a:bodyPr/>
          <a:lstStyle/>
          <a:p>
            <a:pPr eaLnBrk="1" hangingPunct="1">
              <a:defRPr/>
            </a:pPr>
            <a:r>
              <a:rPr lang="en-US" altLang="zh-CN" b="1" smtClean="0"/>
              <a:t>CSMA</a:t>
            </a:r>
            <a:r>
              <a:rPr lang="zh-CN" altLang="en-US" smtClean="0"/>
              <a:t>不适合</a:t>
            </a:r>
            <a:r>
              <a:rPr lang="en-US" altLang="zh-CN" b="1" smtClean="0"/>
              <a:t>WLAN</a:t>
            </a:r>
            <a:r>
              <a:rPr lang="zh-CN" altLang="en-US" b="1" smtClean="0"/>
              <a:t>！</a:t>
            </a:r>
          </a:p>
        </p:txBody>
      </p:sp>
      <p:sp>
        <p:nvSpPr>
          <p:cNvPr id="36867"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686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6869" name="Rectangle 5"/>
          <p:cNvSpPr>
            <a:spLocks noGrp="1" noChangeArrowheads="1"/>
          </p:cNvSpPr>
          <p:nvPr>
            <p:ph type="body" idx="1"/>
          </p:nvPr>
        </p:nvSpPr>
        <p:spPr>
          <a:xfrm>
            <a:off x="809625" y="4221163"/>
            <a:ext cx="7958138" cy="2016125"/>
          </a:xfrm>
        </p:spPr>
        <p:txBody>
          <a:bodyPr/>
          <a:lstStyle/>
          <a:p>
            <a:pPr eaLnBrk="1" hangingPunct="1">
              <a:lnSpc>
                <a:spcPct val="130000"/>
              </a:lnSpc>
            </a:pPr>
            <a:r>
              <a:rPr lang="zh-CN" altLang="en-US" dirty="0" smtClean="0">
                <a:solidFill>
                  <a:srgbClr val="FF0000"/>
                </a:solidFill>
              </a:rPr>
              <a:t>问题本质</a:t>
            </a:r>
            <a:r>
              <a:rPr lang="zh-CN" altLang="en-US" dirty="0" smtClean="0"/>
              <a:t>：</a:t>
            </a:r>
          </a:p>
          <a:p>
            <a:pPr lvl="1" eaLnBrk="1" hangingPunct="1">
              <a:lnSpc>
                <a:spcPct val="130000"/>
              </a:lnSpc>
            </a:pPr>
            <a:r>
              <a:rPr lang="zh-CN" altLang="en-US" dirty="0" smtClean="0"/>
              <a:t>发送方在发送前想知道接收方周围的活动，但</a:t>
            </a:r>
            <a:r>
              <a:rPr lang="en-US" altLang="zh-CN" dirty="0" smtClean="0"/>
              <a:t>CSMA</a:t>
            </a:r>
            <a:r>
              <a:rPr lang="zh-CN" altLang="en-US" dirty="0" smtClean="0"/>
              <a:t>只能提供给发送方周围的活动情况。</a:t>
            </a:r>
          </a:p>
        </p:txBody>
      </p:sp>
      <p:sp>
        <p:nvSpPr>
          <p:cNvPr id="37895" name="Text Box 7"/>
          <p:cNvSpPr txBox="1">
            <a:spLocks noChangeArrowheads="1"/>
          </p:cNvSpPr>
          <p:nvPr/>
        </p:nvSpPr>
        <p:spPr bwMode="auto">
          <a:xfrm>
            <a:off x="6011118" y="3613522"/>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dirty="0" smtClean="0">
                <a:solidFill>
                  <a:schemeClr val="tx1"/>
                </a:solidFill>
                <a:latin typeface="+mn-ea"/>
                <a:ea typeface="+mn-ea"/>
              </a:rPr>
              <a:t>暴露站问题</a:t>
            </a:r>
          </a:p>
        </p:txBody>
      </p:sp>
      <p:sp>
        <p:nvSpPr>
          <p:cNvPr id="37896" name="Text Box 8"/>
          <p:cNvSpPr txBox="1">
            <a:spLocks noChangeArrowheads="1"/>
          </p:cNvSpPr>
          <p:nvPr/>
        </p:nvSpPr>
        <p:spPr bwMode="auto">
          <a:xfrm>
            <a:off x="1692275" y="3644900"/>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dirty="0" smtClean="0">
                <a:solidFill>
                  <a:schemeClr val="tx1"/>
                </a:solidFill>
                <a:latin typeface="+mn-ea"/>
                <a:ea typeface="+mn-ea"/>
              </a:rPr>
              <a:t>隐蔽站问题</a:t>
            </a:r>
          </a:p>
        </p:txBody>
      </p:sp>
      <p:grpSp>
        <p:nvGrpSpPr>
          <p:cNvPr id="9" name="Group 8"/>
          <p:cNvGrpSpPr>
            <a:grpSpLocks/>
          </p:cNvGrpSpPr>
          <p:nvPr/>
        </p:nvGrpSpPr>
        <p:grpSpPr bwMode="auto">
          <a:xfrm>
            <a:off x="971600" y="1851266"/>
            <a:ext cx="3528392" cy="1721750"/>
            <a:chOff x="1020" y="2387"/>
            <a:chExt cx="3402" cy="1550"/>
          </a:xfrm>
        </p:grpSpPr>
        <p:pic>
          <p:nvPicPr>
            <p:cNvPr id="10"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6880" b="19786"/>
            <a:stretch>
              <a:fillRect/>
            </a:stretch>
          </p:blipFill>
          <p:spPr bwMode="auto">
            <a:xfrm>
              <a:off x="1240" y="2651"/>
              <a:ext cx="318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Oval 6"/>
            <p:cNvSpPr>
              <a:spLocks noChangeArrowheads="1"/>
            </p:cNvSpPr>
            <p:nvPr/>
          </p:nvSpPr>
          <p:spPr bwMode="auto">
            <a:xfrm>
              <a:off x="1020" y="2387"/>
              <a:ext cx="1701" cy="151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2" name="Oval 7"/>
            <p:cNvSpPr>
              <a:spLocks noChangeArrowheads="1"/>
            </p:cNvSpPr>
            <p:nvPr/>
          </p:nvSpPr>
          <p:spPr bwMode="auto">
            <a:xfrm>
              <a:off x="2500" y="2387"/>
              <a:ext cx="1701" cy="154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n>
                  <a:solidFill>
                    <a:srgbClr val="0000FF"/>
                  </a:solidFill>
                </a:ln>
              </a:endParaRPr>
            </a:p>
          </p:txBody>
        </p:sp>
      </p:grpSp>
      <p:grpSp>
        <p:nvGrpSpPr>
          <p:cNvPr id="13" name="Group 4"/>
          <p:cNvGrpSpPr>
            <a:grpSpLocks/>
          </p:cNvGrpSpPr>
          <p:nvPr/>
        </p:nvGrpSpPr>
        <p:grpSpPr bwMode="auto">
          <a:xfrm>
            <a:off x="5108205" y="1825511"/>
            <a:ext cx="3571225" cy="1705293"/>
            <a:chOff x="1407" y="2439"/>
            <a:chExt cx="3259" cy="1571"/>
          </a:xfrm>
        </p:grpSpPr>
        <p:pic>
          <p:nvPicPr>
            <p:cNvPr id="14"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8247" b="17772"/>
            <a:stretch>
              <a:fillRect/>
            </a:stretch>
          </p:blipFill>
          <p:spPr bwMode="auto">
            <a:xfrm>
              <a:off x="1407" y="2617"/>
              <a:ext cx="3259" cy="1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Oval 6"/>
            <p:cNvSpPr>
              <a:spLocks noChangeArrowheads="1"/>
            </p:cNvSpPr>
            <p:nvPr/>
          </p:nvSpPr>
          <p:spPr bwMode="auto">
            <a:xfrm>
              <a:off x="2363" y="2440"/>
              <a:ext cx="1404"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6" name="Oval 7"/>
            <p:cNvSpPr>
              <a:spLocks noChangeArrowheads="1"/>
            </p:cNvSpPr>
            <p:nvPr/>
          </p:nvSpPr>
          <p:spPr bwMode="auto">
            <a:xfrm>
              <a:off x="1443" y="2440"/>
              <a:ext cx="1389"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7" name="Oval 8"/>
            <p:cNvSpPr>
              <a:spLocks noChangeArrowheads="1"/>
            </p:cNvSpPr>
            <p:nvPr/>
          </p:nvSpPr>
          <p:spPr bwMode="auto">
            <a:xfrm>
              <a:off x="3283" y="2439"/>
              <a:ext cx="1383" cy="134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1258888" y="476250"/>
            <a:ext cx="6121400" cy="1008063"/>
          </a:xfrm>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Avoidance</a:t>
            </a:r>
            <a:r>
              <a:rPr lang="zh-CN" altLang="en-US" sz="2000" b="1" dirty="0" smtClean="0"/>
              <a:t>）</a:t>
            </a:r>
          </a:p>
        </p:txBody>
      </p:sp>
      <p:sp>
        <p:nvSpPr>
          <p:cNvPr id="3789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7893" name="Rectangle 5"/>
          <p:cNvSpPr>
            <a:spLocks noGrp="1" noChangeArrowheads="1"/>
          </p:cNvSpPr>
          <p:nvPr>
            <p:ph type="body" idx="1"/>
          </p:nvPr>
        </p:nvSpPr>
        <p:spPr>
          <a:xfrm>
            <a:off x="809625" y="1773238"/>
            <a:ext cx="7958138" cy="1223962"/>
          </a:xfrm>
        </p:spPr>
        <p:txBody>
          <a:bodyPr/>
          <a:lstStyle/>
          <a:p>
            <a:pPr eaLnBrk="1" hangingPunct="1">
              <a:lnSpc>
                <a:spcPct val="110000"/>
              </a:lnSpc>
            </a:pPr>
            <a:r>
              <a:rPr lang="zh-CN" altLang="en-US" sz="2000" smtClean="0">
                <a:solidFill>
                  <a:srgbClr val="FF0000"/>
                </a:solidFill>
              </a:rPr>
              <a:t>思想</a:t>
            </a:r>
            <a:r>
              <a:rPr lang="zh-CN" altLang="en-US" sz="2000" smtClean="0"/>
              <a:t>：发送方在发送前，先激发接收方（</a:t>
            </a:r>
            <a:r>
              <a:rPr lang="en-US" altLang="zh-CN" sz="2000" smtClean="0">
                <a:solidFill>
                  <a:srgbClr val="0000FF"/>
                </a:solidFill>
              </a:rPr>
              <a:t>RTS</a:t>
            </a:r>
            <a:r>
              <a:rPr lang="zh-CN" altLang="en-US" sz="2000" smtClean="0">
                <a:solidFill>
                  <a:srgbClr val="0000FF"/>
                </a:solidFill>
              </a:rPr>
              <a:t>帧</a:t>
            </a:r>
            <a:r>
              <a:rPr lang="zh-CN" altLang="en-US" sz="2000" smtClean="0"/>
              <a:t>），使其发送一短帧（</a:t>
            </a:r>
            <a:r>
              <a:rPr lang="en-US" altLang="zh-CN" sz="2000" smtClean="0">
                <a:solidFill>
                  <a:srgbClr val="0000FF"/>
                </a:solidFill>
              </a:rPr>
              <a:t>CTS</a:t>
            </a:r>
            <a:r>
              <a:rPr lang="zh-CN" altLang="en-US" sz="2000" smtClean="0">
                <a:solidFill>
                  <a:srgbClr val="0000FF"/>
                </a:solidFill>
              </a:rPr>
              <a:t>帧</a:t>
            </a:r>
            <a:r>
              <a:rPr lang="zh-CN" altLang="en-US" sz="2000" smtClean="0"/>
              <a:t>）， 因此接收方周围的站点就会检测到这个短帧，从而不会在即将到来的数据帧期间发送它们自己的帧。</a:t>
            </a:r>
          </a:p>
        </p:txBody>
      </p:sp>
      <p:pic>
        <p:nvPicPr>
          <p:cNvPr id="37894" name="Picture 6" descr="4-12"/>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852738"/>
            <a:ext cx="7920038"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Detection</a:t>
            </a:r>
            <a:r>
              <a:rPr lang="zh-CN" altLang="en-US" sz="2000" b="1" dirty="0" smtClean="0"/>
              <a:t>）</a:t>
            </a:r>
          </a:p>
        </p:txBody>
      </p:sp>
      <p:sp>
        <p:nvSpPr>
          <p:cNvPr id="38915"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89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8917" name="Rectangle 7"/>
          <p:cNvSpPr>
            <a:spLocks noGrp="1" noChangeArrowheads="1"/>
          </p:cNvSpPr>
          <p:nvPr>
            <p:ph type="body" idx="1"/>
          </p:nvPr>
        </p:nvSpPr>
        <p:spPr>
          <a:xfrm>
            <a:off x="809625" y="1773238"/>
            <a:ext cx="7958138" cy="4679950"/>
          </a:xfrm>
        </p:spPr>
        <p:txBody>
          <a:bodyPr/>
          <a:lstStyle/>
          <a:p>
            <a:pPr eaLnBrk="1" hangingPunct="1"/>
            <a:r>
              <a:rPr kumimoji="0" lang="zh-CN" altLang="en-US" sz="2800" dirty="0" smtClean="0">
                <a:solidFill>
                  <a:srgbClr val="FF0000"/>
                </a:solidFill>
              </a:rPr>
              <a:t>工作过程</a:t>
            </a:r>
          </a:p>
          <a:p>
            <a:pPr lvl="1" eaLnBrk="1" hangingPunct="1"/>
            <a:r>
              <a:rPr lang="en-US" altLang="zh-CN" sz="2400" dirty="0" smtClean="0">
                <a:solidFill>
                  <a:srgbClr val="0000FF"/>
                </a:solidFill>
              </a:rPr>
              <a:t>A</a:t>
            </a:r>
            <a:r>
              <a:rPr lang="zh-CN" altLang="en-US" sz="2400" dirty="0" smtClean="0">
                <a:solidFill>
                  <a:srgbClr val="0000FF"/>
                </a:solidFill>
              </a:rPr>
              <a:t>向</a:t>
            </a:r>
            <a:r>
              <a:rPr lang="en-US" altLang="zh-CN" sz="2400" dirty="0" smtClean="0">
                <a:solidFill>
                  <a:srgbClr val="0000FF"/>
                </a:solidFill>
              </a:rPr>
              <a:t>B</a:t>
            </a:r>
            <a:r>
              <a:rPr lang="zh-CN" altLang="en-US" sz="2400" dirty="0" smtClean="0">
                <a:solidFill>
                  <a:srgbClr val="0000FF"/>
                </a:solidFill>
              </a:rPr>
              <a:t>发</a:t>
            </a:r>
            <a:r>
              <a:rPr lang="en-US" altLang="zh-CN" sz="2400" dirty="0" smtClean="0">
                <a:solidFill>
                  <a:srgbClr val="0000FF"/>
                </a:solidFill>
              </a:rPr>
              <a:t>RTS</a:t>
            </a:r>
            <a:r>
              <a:rPr lang="zh-CN" altLang="en-US" sz="2400" dirty="0" smtClean="0">
                <a:solidFill>
                  <a:srgbClr val="0000FF"/>
                </a:solidFill>
              </a:rPr>
              <a:t>帧（请求发送）</a:t>
            </a:r>
            <a:r>
              <a:rPr lang="zh-CN" altLang="en-US" sz="2400" dirty="0" smtClean="0"/>
              <a:t>：侦听到</a:t>
            </a:r>
            <a:r>
              <a:rPr lang="en-US" altLang="zh-CN" sz="2400" dirty="0" smtClean="0"/>
              <a:t>RTS</a:t>
            </a:r>
            <a:r>
              <a:rPr lang="zh-CN" altLang="en-US" sz="2400" dirty="0" smtClean="0"/>
              <a:t>帧的站点均向</a:t>
            </a:r>
            <a:r>
              <a:rPr lang="en-US" altLang="zh-CN" sz="2400" dirty="0" smtClean="0"/>
              <a:t>A</a:t>
            </a:r>
            <a:r>
              <a:rPr lang="zh-CN" altLang="en-US" sz="2400" dirty="0" smtClean="0"/>
              <a:t>关闭，使</a:t>
            </a:r>
            <a:r>
              <a:rPr lang="en-US" altLang="zh-CN" sz="2400" dirty="0" smtClean="0"/>
              <a:t>A</a:t>
            </a:r>
            <a:r>
              <a:rPr lang="zh-CN" altLang="en-US" sz="2400" dirty="0" smtClean="0"/>
              <a:t>可以无冲突地收到响应帧。</a:t>
            </a:r>
          </a:p>
          <a:p>
            <a:pPr lvl="1" eaLnBrk="1" hangingPunct="1"/>
            <a:r>
              <a:rPr lang="en-US" altLang="zh-CN" sz="2400" dirty="0" smtClean="0">
                <a:solidFill>
                  <a:srgbClr val="0000FF"/>
                </a:solidFill>
              </a:rPr>
              <a:t>B</a:t>
            </a:r>
            <a:r>
              <a:rPr lang="zh-CN" altLang="en-US" sz="2400" dirty="0" smtClean="0">
                <a:solidFill>
                  <a:srgbClr val="0000FF"/>
                </a:solidFill>
              </a:rPr>
              <a:t>向</a:t>
            </a:r>
            <a:r>
              <a:rPr lang="en-US" altLang="zh-CN" sz="2400" dirty="0" smtClean="0">
                <a:solidFill>
                  <a:srgbClr val="0000FF"/>
                </a:solidFill>
              </a:rPr>
              <a:t>A</a:t>
            </a:r>
            <a:r>
              <a:rPr lang="zh-CN" altLang="en-US" sz="2400" dirty="0" smtClean="0">
                <a:solidFill>
                  <a:srgbClr val="0000FF"/>
                </a:solidFill>
              </a:rPr>
              <a:t>发</a:t>
            </a:r>
            <a:r>
              <a:rPr lang="en-US" altLang="zh-CN" sz="2400" dirty="0" smtClean="0">
                <a:solidFill>
                  <a:srgbClr val="0000FF"/>
                </a:solidFill>
              </a:rPr>
              <a:t>CTS</a:t>
            </a:r>
            <a:r>
              <a:rPr lang="zh-CN" altLang="en-US" sz="2400" dirty="0" smtClean="0">
                <a:solidFill>
                  <a:srgbClr val="0000FF"/>
                </a:solidFill>
              </a:rPr>
              <a:t>帧（允许发送）</a:t>
            </a:r>
            <a:r>
              <a:rPr lang="zh-CN" altLang="en-US" sz="2400" dirty="0" smtClean="0"/>
              <a:t>：侦听到</a:t>
            </a:r>
            <a:r>
              <a:rPr lang="en-US" altLang="zh-CN" sz="2400" dirty="0" smtClean="0"/>
              <a:t>CTS</a:t>
            </a:r>
            <a:r>
              <a:rPr lang="zh-CN" altLang="en-US" sz="2400" dirty="0" smtClean="0"/>
              <a:t>帧的站点均向</a:t>
            </a:r>
            <a:r>
              <a:rPr lang="en-US" altLang="zh-CN" sz="2400" dirty="0" smtClean="0"/>
              <a:t>B</a:t>
            </a:r>
            <a:r>
              <a:rPr lang="zh-CN" altLang="en-US" sz="2400" dirty="0" smtClean="0"/>
              <a:t>关闭，并保持足够长的沉默，以保证</a:t>
            </a:r>
            <a:r>
              <a:rPr lang="en-US" altLang="zh-CN" sz="2400" dirty="0" smtClean="0"/>
              <a:t>B</a:t>
            </a:r>
            <a:r>
              <a:rPr lang="zh-CN" altLang="en-US" sz="2400" dirty="0" smtClean="0"/>
              <a:t>可以正常接收数据帧。</a:t>
            </a:r>
          </a:p>
          <a:p>
            <a:pPr eaLnBrk="1" hangingPunct="1"/>
            <a:r>
              <a:rPr kumimoji="0" lang="zh-CN" altLang="en-US" sz="2800" dirty="0" smtClean="0">
                <a:solidFill>
                  <a:srgbClr val="FF0000"/>
                </a:solidFill>
              </a:rPr>
              <a:t>新问题</a:t>
            </a:r>
          </a:p>
          <a:p>
            <a:pPr lvl="1" eaLnBrk="1" hangingPunct="1"/>
            <a:r>
              <a:rPr lang="zh-CN" altLang="en-US" sz="2400" dirty="0" smtClean="0"/>
              <a:t>冲突仍有可能发生，例如，</a:t>
            </a:r>
            <a:r>
              <a:rPr lang="en-US" altLang="zh-CN" sz="2400" dirty="0" smtClean="0"/>
              <a:t>B</a:t>
            </a:r>
            <a:r>
              <a:rPr lang="zh-CN" altLang="en-US" sz="2400" dirty="0" smtClean="0"/>
              <a:t>和</a:t>
            </a:r>
            <a:r>
              <a:rPr lang="en-US" altLang="zh-CN" sz="2400" dirty="0" smtClean="0"/>
              <a:t>C</a:t>
            </a:r>
            <a:r>
              <a:rPr lang="zh-CN" altLang="en-US" sz="2400" dirty="0" smtClean="0"/>
              <a:t>同时向</a:t>
            </a:r>
            <a:r>
              <a:rPr lang="en-US" altLang="zh-CN" sz="2400" dirty="0" smtClean="0"/>
              <a:t>A</a:t>
            </a:r>
            <a:r>
              <a:rPr lang="zh-CN" altLang="en-US" sz="2400" dirty="0" smtClean="0"/>
              <a:t>发</a:t>
            </a:r>
            <a:r>
              <a:rPr lang="en-US" altLang="zh-CN" sz="2400" dirty="0" smtClean="0"/>
              <a:t>RTS</a:t>
            </a:r>
            <a:r>
              <a:rPr lang="zh-CN" altLang="en-US" sz="2400" dirty="0" smtClean="0"/>
              <a:t>帧。</a:t>
            </a:r>
          </a:p>
          <a:p>
            <a:pPr eaLnBrk="1" hangingPunct="1"/>
            <a:r>
              <a:rPr kumimoji="0" lang="zh-CN" altLang="en-US" sz="2800" dirty="0" smtClean="0">
                <a:solidFill>
                  <a:srgbClr val="FF0000"/>
                </a:solidFill>
              </a:rPr>
              <a:t>解决</a:t>
            </a:r>
          </a:p>
          <a:p>
            <a:pPr lvl="1" eaLnBrk="1" hangingPunct="1"/>
            <a:r>
              <a:rPr lang="zh-CN" altLang="en-US" sz="2400" dirty="0" smtClean="0"/>
              <a:t>采用</a:t>
            </a:r>
            <a:r>
              <a:rPr lang="zh-CN" altLang="en-US" sz="2400" dirty="0" smtClean="0">
                <a:solidFill>
                  <a:srgbClr val="0000FF"/>
                </a:solidFill>
              </a:rPr>
              <a:t>二进制指数退避算法</a:t>
            </a:r>
            <a:r>
              <a:rPr lang="zh-CN" altLang="en-US" sz="2400" dirty="0" smtClean="0"/>
              <a:t>延迟一段时间重发</a:t>
            </a:r>
            <a:r>
              <a:rPr lang="en-US" altLang="zh-CN" sz="2400" dirty="0" smtClean="0"/>
              <a:t>RTS</a:t>
            </a:r>
            <a:r>
              <a:rPr lang="zh-CN" altLang="en-US" sz="2400" dirty="0"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eaLnBrk="1" hangingPunct="1">
              <a:defRPr/>
            </a:pPr>
            <a:r>
              <a:rPr lang="zh-CN" altLang="en-US" smtClean="0"/>
              <a:t>无冲突协议</a:t>
            </a:r>
          </a:p>
        </p:txBody>
      </p:sp>
      <p:sp>
        <p:nvSpPr>
          <p:cNvPr id="40963" name="Rectangle 5"/>
          <p:cNvSpPr>
            <a:spLocks noGrp="1" noChangeArrowheads="1"/>
          </p:cNvSpPr>
          <p:nvPr>
            <p:ph type="body" idx="1"/>
          </p:nvPr>
        </p:nvSpPr>
        <p:spPr>
          <a:xfrm>
            <a:off x="2555875" y="2276475"/>
            <a:ext cx="3978275" cy="3240088"/>
          </a:xfrm>
        </p:spPr>
        <p:txBody>
          <a:bodyPr/>
          <a:lstStyle/>
          <a:p>
            <a:pPr eaLnBrk="1" hangingPunct="1">
              <a:defRPr/>
            </a:pPr>
            <a:r>
              <a:rPr lang="zh-CN" altLang="en-US" dirty="0" smtClean="0">
                <a:hlinkClick r:id="rId3" action="ppaction://hlinksldjump"/>
              </a:rPr>
              <a:t>位图协议</a:t>
            </a:r>
            <a:endParaRPr lang="en-US" altLang="zh-CN" dirty="0" smtClean="0"/>
          </a:p>
          <a:p>
            <a:pPr marL="0" indent="0" eaLnBrk="1" hangingPunct="1">
              <a:buFont typeface="Wingdings" pitchFamily="2" charset="2"/>
              <a:buNone/>
              <a:defRPr/>
            </a:pPr>
            <a:r>
              <a:rPr lang="zh-CN" altLang="en-US" dirty="0" smtClean="0"/>
              <a:t> </a:t>
            </a:r>
            <a:endParaRPr lang="en-US" altLang="zh-CN" dirty="0" smtClean="0"/>
          </a:p>
          <a:p>
            <a:pPr eaLnBrk="1" hangingPunct="1">
              <a:defRPr/>
            </a:pPr>
            <a:r>
              <a:rPr lang="zh-CN" altLang="en-US" dirty="0" smtClean="0">
                <a:hlinkClick r:id="rId4" action="ppaction://hlinksldjump"/>
              </a:rPr>
              <a:t>令牌传递</a:t>
            </a:r>
            <a:endParaRPr lang="zh-CN" altLang="en-US" dirty="0" smtClean="0"/>
          </a:p>
          <a:p>
            <a:pPr marL="0" indent="0" eaLnBrk="1" hangingPunct="1">
              <a:buFont typeface="Wingdings" pitchFamily="2" charset="2"/>
              <a:buNone/>
              <a:defRPr/>
            </a:pPr>
            <a:endParaRPr lang="zh-CN" altLang="en-US" dirty="0" smtClean="0"/>
          </a:p>
          <a:p>
            <a:pPr eaLnBrk="1" hangingPunct="1">
              <a:defRPr/>
            </a:pPr>
            <a:r>
              <a:rPr lang="zh-CN" altLang="en-US" dirty="0" smtClean="0">
                <a:hlinkClick r:id="rId5" action="ppaction://hlinksldjump"/>
              </a:rPr>
              <a:t>二进制倒计数协议</a:t>
            </a:r>
            <a:endParaRPr lang="zh-CN" altLang="en-US" dirty="0" smtClean="0"/>
          </a:p>
        </p:txBody>
      </p:sp>
      <p:sp>
        <p:nvSpPr>
          <p:cNvPr id="3994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p:txBody>
          <a:bodyPr/>
          <a:lstStyle/>
          <a:p>
            <a:pPr eaLnBrk="1" hangingPunct="1">
              <a:defRPr/>
            </a:pPr>
            <a:r>
              <a:rPr lang="zh-CN" altLang="en-US" smtClean="0"/>
              <a:t>位图协议</a:t>
            </a:r>
          </a:p>
        </p:txBody>
      </p:sp>
      <p:sp>
        <p:nvSpPr>
          <p:cNvPr id="4096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0964" name="Rectangle 4"/>
          <p:cNvSpPr>
            <a:spLocks noGrp="1" noChangeArrowheads="1"/>
          </p:cNvSpPr>
          <p:nvPr>
            <p:ph type="body" idx="1"/>
          </p:nvPr>
        </p:nvSpPr>
        <p:spPr>
          <a:xfrm>
            <a:off x="809625" y="3644900"/>
            <a:ext cx="7958138" cy="2592388"/>
          </a:xfrm>
        </p:spPr>
        <p:txBody>
          <a:bodyPr/>
          <a:lstStyle/>
          <a:p>
            <a:pPr eaLnBrk="1" hangingPunct="1">
              <a:lnSpc>
                <a:spcPct val="120000"/>
              </a:lnSpc>
              <a:buFont typeface="Wingdings" pitchFamily="2" charset="2"/>
              <a:buNone/>
            </a:pPr>
            <a:r>
              <a:rPr lang="zh-CN" altLang="en-US" sz="2400" dirty="0" smtClean="0"/>
              <a:t>      假设：有</a:t>
            </a:r>
            <a:r>
              <a:rPr lang="en-US" altLang="zh-CN" sz="2400" dirty="0" smtClean="0"/>
              <a:t>N</a:t>
            </a:r>
            <a:r>
              <a:rPr lang="zh-CN" altLang="en-US" sz="2400" dirty="0" smtClean="0"/>
              <a:t>个站，地址为</a:t>
            </a:r>
            <a:r>
              <a:rPr lang="en-US" altLang="zh-CN" sz="2400" dirty="0" smtClean="0"/>
              <a:t>0 ~ N-1</a:t>
            </a:r>
            <a:r>
              <a:rPr lang="zh-CN" altLang="en-US" sz="2400" dirty="0" smtClean="0"/>
              <a:t>，并唯一。</a:t>
            </a:r>
          </a:p>
          <a:p>
            <a:pPr eaLnBrk="1" hangingPunct="1">
              <a:lnSpc>
                <a:spcPct val="120000"/>
              </a:lnSpc>
            </a:pPr>
            <a:r>
              <a:rPr lang="zh-CN" altLang="en-US" sz="2400" dirty="0" smtClean="0"/>
              <a:t>竞争周期由</a:t>
            </a:r>
            <a:r>
              <a:rPr lang="en-US" altLang="zh-CN" sz="2400" dirty="0" smtClean="0"/>
              <a:t>N</a:t>
            </a:r>
            <a:r>
              <a:rPr lang="zh-CN" altLang="en-US" sz="2400" dirty="0" smtClean="0"/>
              <a:t>个竞争时隙组成，一个站点独占一个；</a:t>
            </a:r>
          </a:p>
          <a:p>
            <a:pPr eaLnBrk="1" hangingPunct="1">
              <a:lnSpc>
                <a:spcPct val="120000"/>
              </a:lnSpc>
            </a:pPr>
            <a:r>
              <a:rPr lang="zh-CN" altLang="en-US" sz="2400" dirty="0" smtClean="0"/>
              <a:t>在竞争期间，站点</a:t>
            </a:r>
            <a:r>
              <a:rPr lang="en-US" altLang="zh-CN" sz="2400" dirty="0" smtClean="0"/>
              <a:t>j</a:t>
            </a:r>
            <a:r>
              <a:rPr lang="zh-CN" altLang="en-US" sz="2400" dirty="0" smtClean="0"/>
              <a:t>有数据要发送，在竞争时隙</a:t>
            </a:r>
            <a:r>
              <a:rPr lang="en-US" altLang="zh-CN" sz="2400" dirty="0" smtClean="0"/>
              <a:t>j</a:t>
            </a:r>
            <a:r>
              <a:rPr lang="zh-CN" altLang="en-US" sz="2400" dirty="0" smtClean="0"/>
              <a:t>内填入一比特（</a:t>
            </a:r>
            <a:r>
              <a:rPr lang="zh-CN" altLang="en-US" sz="2400" dirty="0" smtClean="0">
                <a:solidFill>
                  <a:srgbClr val="FF0000"/>
                </a:solidFill>
              </a:rPr>
              <a:t>预约</a:t>
            </a:r>
            <a:r>
              <a:rPr lang="zh-CN" altLang="en-US" sz="2400" dirty="0" smtClean="0"/>
              <a:t>）；</a:t>
            </a:r>
          </a:p>
          <a:p>
            <a:pPr eaLnBrk="1" hangingPunct="1">
              <a:lnSpc>
                <a:spcPct val="120000"/>
              </a:lnSpc>
            </a:pPr>
            <a:r>
              <a:rPr lang="zh-CN" altLang="en-US" sz="2400" dirty="0" smtClean="0"/>
              <a:t>在传输期间，预约的站点按地址顺序发送。 </a:t>
            </a:r>
          </a:p>
        </p:txBody>
      </p:sp>
      <p:sp>
        <p:nvSpPr>
          <p:cNvPr id="4096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0966" name="Picture 7" descr="4-06"/>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1700213"/>
            <a:ext cx="80660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p:nvSpPr>
        <p:spPr bwMode="auto">
          <a:xfrm>
            <a:off x="671512" y="5013176"/>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7030A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 name="Freeform 6"/>
          <p:cNvSpPr>
            <a:spLocks/>
          </p:cNvSpPr>
          <p:nvPr/>
        </p:nvSpPr>
        <p:spPr bwMode="auto">
          <a:xfrm flipH="1" flipV="1">
            <a:off x="414972" y="5013176"/>
            <a:ext cx="168275" cy="863600"/>
          </a:xfrm>
          <a:custGeom>
            <a:avLst/>
            <a:gdLst>
              <a:gd name="T0" fmla="*/ 0 w 106"/>
              <a:gd name="T1" fmla="*/ 0 h 544"/>
              <a:gd name="T2" fmla="*/ 2147483646 w 106"/>
              <a:gd name="T3" fmla="*/ 2147483646 h 544"/>
              <a:gd name="T4" fmla="*/ 2147483646 w 106"/>
              <a:gd name="T5" fmla="*/ 2147483646 h 544"/>
              <a:gd name="T6" fmla="*/ 2147483646 w 106"/>
              <a:gd name="T7" fmla="*/ 2147483646 h 544"/>
              <a:gd name="T8" fmla="*/ 0 60000 65536"/>
              <a:gd name="T9" fmla="*/ 0 60000 65536"/>
              <a:gd name="T10" fmla="*/ 0 60000 65536"/>
              <a:gd name="T11" fmla="*/ 0 60000 65536"/>
              <a:gd name="T12" fmla="*/ 0 w 106"/>
              <a:gd name="T13" fmla="*/ 0 h 544"/>
              <a:gd name="T14" fmla="*/ 106 w 106"/>
              <a:gd name="T15" fmla="*/ 544 h 544"/>
            </a:gdLst>
            <a:ahLst/>
            <a:cxnLst>
              <a:cxn ang="T8">
                <a:pos x="T0" y="T1"/>
              </a:cxn>
              <a:cxn ang="T9">
                <a:pos x="T2" y="T3"/>
              </a:cxn>
              <a:cxn ang="T10">
                <a:pos x="T4" y="T5"/>
              </a:cxn>
              <a:cxn ang="T11">
                <a:pos x="T6" y="T7"/>
              </a:cxn>
            </a:cxnLst>
            <a:rect l="T12" t="T13" r="T14" b="T15"/>
            <a:pathLst>
              <a:path w="106" h="544">
                <a:moveTo>
                  <a:pt x="0" y="0"/>
                </a:moveTo>
                <a:cubicBezTo>
                  <a:pt x="38" y="11"/>
                  <a:pt x="76" y="22"/>
                  <a:pt x="91" y="90"/>
                </a:cubicBezTo>
                <a:cubicBezTo>
                  <a:pt x="106" y="158"/>
                  <a:pt x="91" y="332"/>
                  <a:pt x="91" y="408"/>
                </a:cubicBezTo>
                <a:cubicBezTo>
                  <a:pt x="91" y="484"/>
                  <a:pt x="91" y="521"/>
                  <a:pt x="91" y="544"/>
                </a:cubicBezTo>
              </a:path>
            </a:pathLst>
          </a:custGeom>
          <a:noFill/>
          <a:ln w="57150">
            <a:solidFill>
              <a:srgbClr val="7030A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smtClean="0"/>
              <a:t>位图协议的效率分析</a:t>
            </a:r>
          </a:p>
        </p:txBody>
      </p:sp>
      <p:sp>
        <p:nvSpPr>
          <p:cNvPr id="4198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1988" name="Rectangle 4"/>
          <p:cNvSpPr>
            <a:spLocks noGrp="1" noChangeArrowheads="1"/>
          </p:cNvSpPr>
          <p:nvPr>
            <p:ph type="body" idx="1"/>
          </p:nvPr>
        </p:nvSpPr>
        <p:spPr>
          <a:xfrm>
            <a:off x="809625" y="1773238"/>
            <a:ext cx="7958138" cy="4608512"/>
          </a:xfrm>
        </p:spPr>
        <p:txBody>
          <a:bodyPr/>
          <a:lstStyle/>
          <a:p>
            <a:pPr eaLnBrk="1" hangingPunct="1"/>
            <a:r>
              <a:rPr lang="zh-CN" altLang="en-US" sz="2800" dirty="0" smtClean="0">
                <a:solidFill>
                  <a:srgbClr val="FF0000"/>
                </a:solidFill>
              </a:rPr>
              <a:t>假设</a:t>
            </a:r>
          </a:p>
          <a:p>
            <a:pPr lvl="1" eaLnBrk="1" hangingPunct="1"/>
            <a:r>
              <a:rPr lang="zh-CN" altLang="en-US" sz="2400" dirty="0" smtClean="0"/>
              <a:t>以位作为测量时间的基本单位，设每个数据帧由</a:t>
            </a:r>
            <a:r>
              <a:rPr lang="en-US" altLang="zh-CN" sz="2400" dirty="0" smtClean="0"/>
              <a:t>d</a:t>
            </a:r>
            <a:r>
              <a:rPr lang="zh-CN" altLang="en-US" sz="2400" dirty="0" smtClean="0"/>
              <a:t>个时间单位组成。 </a:t>
            </a:r>
          </a:p>
          <a:p>
            <a:pPr eaLnBrk="1" hangingPunct="1"/>
            <a:r>
              <a:rPr lang="zh-CN" altLang="en-US" sz="2800" dirty="0" smtClean="0">
                <a:solidFill>
                  <a:srgbClr val="FF0000"/>
                </a:solidFill>
              </a:rPr>
              <a:t>低负荷情况</a:t>
            </a:r>
          </a:p>
          <a:p>
            <a:pPr lvl="1" eaLnBrk="1" hangingPunct="1"/>
            <a:r>
              <a:rPr lang="zh-CN" altLang="en-US" sz="2400" dirty="0" smtClean="0"/>
              <a:t>效率为</a:t>
            </a:r>
            <a:r>
              <a:rPr lang="en-US" altLang="zh-CN" sz="2400" dirty="0" smtClean="0"/>
              <a:t>d / (</a:t>
            </a:r>
            <a:r>
              <a:rPr lang="en-US" altLang="zh-CN" sz="2400" dirty="0" err="1" smtClean="0"/>
              <a:t>N+d</a:t>
            </a:r>
            <a:r>
              <a:rPr lang="en-US" altLang="zh-CN" sz="2400" dirty="0" smtClean="0"/>
              <a:t>)</a:t>
            </a:r>
            <a:r>
              <a:rPr lang="zh-CN" altLang="en-US" sz="2400" dirty="0" smtClean="0"/>
              <a:t>（即：只有一个站点要发送数据）。</a:t>
            </a:r>
          </a:p>
          <a:p>
            <a:pPr eaLnBrk="1" hangingPunct="1"/>
            <a:r>
              <a:rPr lang="zh-CN" altLang="en-US" sz="2800" dirty="0" smtClean="0">
                <a:solidFill>
                  <a:srgbClr val="FF0000"/>
                </a:solidFill>
              </a:rPr>
              <a:t>高负荷情况</a:t>
            </a:r>
          </a:p>
          <a:p>
            <a:pPr lvl="1" eaLnBrk="1" hangingPunct="1"/>
            <a:r>
              <a:rPr lang="zh-CN" altLang="en-US" sz="2400" dirty="0" smtClean="0"/>
              <a:t>效率为</a:t>
            </a:r>
            <a:r>
              <a:rPr lang="en-US" altLang="zh-CN" sz="2400" dirty="0" smtClean="0"/>
              <a:t>d / (d+1)</a:t>
            </a:r>
            <a:r>
              <a:rPr lang="zh-CN" altLang="en-US" sz="2400" dirty="0" smtClean="0"/>
              <a:t>（即：所有站均为待发站，每帧额外开销为</a:t>
            </a:r>
            <a:r>
              <a:rPr lang="en-US" altLang="zh-CN" sz="2400" dirty="0" smtClean="0"/>
              <a:t>1</a:t>
            </a:r>
            <a:r>
              <a:rPr lang="zh-CN" altLang="en-US" sz="2400" dirty="0" smtClean="0"/>
              <a:t>比特）。</a:t>
            </a:r>
          </a:p>
          <a:p>
            <a:pPr eaLnBrk="1" hangingPunct="1"/>
            <a:r>
              <a:rPr lang="zh-CN" altLang="en-US" sz="2800" dirty="0" smtClean="0">
                <a:solidFill>
                  <a:srgbClr val="FF0000"/>
                </a:solidFill>
              </a:rPr>
              <a:t>特点</a:t>
            </a:r>
          </a:p>
          <a:p>
            <a:pPr lvl="1" eaLnBrk="1" hangingPunct="1"/>
            <a:r>
              <a:rPr lang="zh-CN" altLang="en-US" sz="2400" dirty="0" smtClean="0"/>
              <a:t>每站点需要</a:t>
            </a:r>
            <a:r>
              <a:rPr lang="en-US" altLang="zh-CN" sz="2400" dirty="0" smtClean="0"/>
              <a:t>1bit</a:t>
            </a:r>
            <a:r>
              <a:rPr lang="zh-CN" altLang="en-US" sz="2400" dirty="0" smtClean="0"/>
              <a:t>的额外开销，且无法考虑优先级。</a:t>
            </a:r>
          </a:p>
        </p:txBody>
      </p:sp>
      <p:sp>
        <p:nvSpPr>
          <p:cNvPr id="4198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pPr eaLnBrk="1" hangingPunct="1">
              <a:defRPr/>
            </a:pPr>
            <a:r>
              <a:rPr lang="zh-CN" altLang="en-US" dirty="0" smtClean="0"/>
              <a:t>信道冲突问题</a:t>
            </a:r>
          </a:p>
        </p:txBody>
      </p:sp>
      <p:sp>
        <p:nvSpPr>
          <p:cNvPr id="6147" name="Rectangle 3"/>
          <p:cNvSpPr>
            <a:spLocks noGrp="1" noChangeArrowheads="1"/>
          </p:cNvSpPr>
          <p:nvPr>
            <p:ph type="body" sz="half" idx="1"/>
          </p:nvPr>
        </p:nvSpPr>
        <p:spPr>
          <a:xfrm>
            <a:off x="809625" y="1773238"/>
            <a:ext cx="8010525" cy="1511300"/>
          </a:xfrm>
        </p:spPr>
        <p:txBody>
          <a:bodyPr/>
          <a:lstStyle/>
          <a:p>
            <a:pPr eaLnBrk="1" hangingPunct="1">
              <a:lnSpc>
                <a:spcPct val="120000"/>
              </a:lnSpc>
            </a:pPr>
            <a:r>
              <a:rPr lang="zh-CN" altLang="en-US" sz="2200" smtClean="0">
                <a:solidFill>
                  <a:srgbClr val="FF0000"/>
                </a:solidFill>
              </a:rPr>
              <a:t>问题：</a:t>
            </a:r>
          </a:p>
          <a:p>
            <a:pPr eaLnBrk="1" hangingPunct="1">
              <a:lnSpc>
                <a:spcPct val="120000"/>
              </a:lnSpc>
              <a:buFont typeface="Wingdings" pitchFamily="2" charset="2"/>
              <a:buNone/>
            </a:pPr>
            <a:r>
              <a:rPr lang="en-US" altLang="zh-CN" sz="2200" smtClean="0"/>
              <a:t>             LAN</a:t>
            </a:r>
            <a:r>
              <a:rPr lang="zh-CN" altLang="en-US" sz="2200" smtClean="0"/>
              <a:t>（包括</a:t>
            </a:r>
            <a:r>
              <a:rPr lang="en-US" altLang="zh-CN" sz="2200" smtClean="0"/>
              <a:t>WLAN</a:t>
            </a:r>
            <a:r>
              <a:rPr lang="zh-CN" altLang="en-US" sz="2200" smtClean="0"/>
              <a:t>）多采用</a:t>
            </a:r>
            <a:r>
              <a:rPr lang="zh-CN" altLang="en-US" sz="2200" smtClean="0">
                <a:solidFill>
                  <a:srgbClr val="0000FF"/>
                </a:solidFill>
              </a:rPr>
              <a:t>广播技术</a:t>
            </a:r>
            <a:r>
              <a:rPr lang="zh-CN" altLang="en-US" sz="2200" smtClean="0"/>
              <a:t>，存在着</a:t>
            </a:r>
            <a:r>
              <a:rPr lang="zh-CN" altLang="en-US" sz="2200" smtClean="0">
                <a:solidFill>
                  <a:srgbClr val="0000FF"/>
                </a:solidFill>
              </a:rPr>
              <a:t>广播信道（多路访问信道、随机访问信道）</a:t>
            </a:r>
            <a:r>
              <a:rPr lang="zh-CN" altLang="en-US" sz="2200" smtClean="0">
                <a:solidFill>
                  <a:srgbClr val="FF0000"/>
                </a:solidFill>
              </a:rPr>
              <a:t>使用冲突</a:t>
            </a:r>
            <a:r>
              <a:rPr lang="zh-CN" altLang="en-US" sz="2200" smtClean="0"/>
              <a:t>问题。</a:t>
            </a:r>
          </a:p>
        </p:txBody>
      </p:sp>
      <p:sp>
        <p:nvSpPr>
          <p:cNvPr id="61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614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aphicFrame>
        <p:nvGraphicFramePr>
          <p:cNvPr id="6150" name="Object 6"/>
          <p:cNvGraphicFramePr>
            <a:graphicFrameLocks noGrp="1" noChangeAspect="1"/>
          </p:cNvGraphicFramePr>
          <p:nvPr>
            <p:ph sz="half" idx="2"/>
          </p:nvPr>
        </p:nvGraphicFramePr>
        <p:xfrm>
          <a:off x="1042988" y="3284538"/>
          <a:ext cx="7651750" cy="3017837"/>
        </p:xfrm>
        <a:graphic>
          <a:graphicData uri="http://schemas.openxmlformats.org/presentationml/2006/ole">
            <mc:AlternateContent xmlns:mc="http://schemas.openxmlformats.org/markup-compatibility/2006">
              <mc:Choice xmlns:v="urn:schemas-microsoft-com:vml" Requires="v">
                <p:oleObj spid="_x0000_s6267" name="Visio" r:id="rId7" imgW="6906768" imgH="2726436" progId="Visio.Drawing.11">
                  <p:embed/>
                </p:oleObj>
              </mc:Choice>
              <mc:Fallback>
                <p:oleObj name="Visio" r:id="rId7" imgW="6906768" imgH="2726436" progId="Visio.Drawing.11">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284538"/>
                        <a:ext cx="7651750"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令牌传递</a:t>
            </a:r>
          </a:p>
        </p:txBody>
      </p:sp>
      <p:sp>
        <p:nvSpPr>
          <p:cNvPr id="4301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3012"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43013" name="内容占位符 1"/>
          <p:cNvSpPr>
            <a:spLocks noGrp="1"/>
          </p:cNvSpPr>
          <p:nvPr>
            <p:ph idx="1"/>
          </p:nvPr>
        </p:nvSpPr>
        <p:spPr>
          <a:xfrm>
            <a:off x="809625" y="1773238"/>
            <a:ext cx="7958138" cy="4679950"/>
          </a:xfrm>
        </p:spPr>
        <p:txBody>
          <a:bodyPr/>
          <a:lstStyle/>
          <a:p>
            <a:r>
              <a:rPr lang="zh-CN" altLang="en-US" sz="2400" dirty="0" smtClean="0">
                <a:solidFill>
                  <a:srgbClr val="FF0000"/>
                </a:solidFill>
              </a:rPr>
              <a:t>令牌：</a:t>
            </a:r>
            <a:r>
              <a:rPr lang="zh-CN" altLang="en-US" sz="2400" dirty="0" smtClean="0"/>
              <a:t>一个特殊结构的帧，发送数据的权力象征，谁获得令牌就可以发送数据。</a:t>
            </a:r>
            <a:endParaRPr lang="en-US" altLang="zh-CN" sz="2400" dirty="0" smtClean="0"/>
          </a:p>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网络中令牌只设置一个；</a:t>
            </a:r>
            <a:endParaRPr lang="en-US" altLang="zh-CN" sz="2400" dirty="0" smtClean="0"/>
          </a:p>
          <a:p>
            <a:pPr lvl="1"/>
            <a:r>
              <a:rPr lang="zh-CN" altLang="en-US" sz="2400" dirty="0" smtClean="0"/>
              <a:t>需发送数据的站点必须先获得令牌；</a:t>
            </a:r>
            <a:endParaRPr lang="en-US" altLang="zh-CN" sz="2400" dirty="0" smtClean="0"/>
          </a:p>
          <a:p>
            <a:pPr lvl="1"/>
            <a:r>
              <a:rPr lang="zh-CN" altLang="en-US" sz="2400" dirty="0" smtClean="0"/>
              <a:t>当令牌传到某一个站点后，如无数据则将令牌按顺序传到下一个站点；如有数据则发送，发送完毕将令牌传送到下一个站点。</a:t>
            </a:r>
            <a:endParaRPr lang="en-US" altLang="zh-CN" sz="2400" dirty="0" smtClean="0"/>
          </a:p>
          <a:p>
            <a:r>
              <a:rPr lang="zh-CN" altLang="en-US" sz="2400" dirty="0" smtClean="0">
                <a:solidFill>
                  <a:srgbClr val="FF0000"/>
                </a:solidFill>
              </a:rPr>
              <a:t>特点</a:t>
            </a:r>
            <a:endParaRPr lang="en-US" altLang="zh-CN" sz="2400" dirty="0" smtClean="0">
              <a:solidFill>
                <a:srgbClr val="FF0000"/>
              </a:solidFill>
            </a:endParaRPr>
          </a:p>
          <a:p>
            <a:pPr lvl="1"/>
            <a:r>
              <a:rPr lang="zh-CN" altLang="en-US" sz="2400" dirty="0" smtClean="0"/>
              <a:t>性能类似于位图协议；</a:t>
            </a:r>
            <a:endParaRPr lang="en-US" altLang="zh-CN" sz="2400" dirty="0" smtClean="0"/>
          </a:p>
          <a:p>
            <a:pPr lvl="1"/>
            <a:r>
              <a:rPr lang="zh-CN" altLang="en-US" sz="2400" dirty="0" smtClean="0"/>
              <a:t>发送机会均等。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1:</a:t>
            </a:r>
            <a:r>
              <a:rPr lang="zh-CN" altLang="en-US" dirty="0" smtClean="0"/>
              <a:t>令牌环</a:t>
            </a:r>
            <a:r>
              <a:rPr lang="en-US" altLang="zh-CN" dirty="0" smtClean="0"/>
              <a:t/>
            </a:r>
            <a:br>
              <a:rPr lang="en-US" altLang="zh-CN" dirty="0" smtClean="0"/>
            </a:br>
            <a:r>
              <a:rPr lang="zh-CN" altLang="en-US" sz="2800" dirty="0" smtClean="0"/>
              <a:t>（</a:t>
            </a:r>
            <a:r>
              <a:rPr lang="en-US" altLang="zh-CN" sz="2800" dirty="0" smtClean="0"/>
              <a:t>IEEE 802.5</a:t>
            </a:r>
            <a:r>
              <a:rPr lang="zh-CN" altLang="en-US" sz="2800" dirty="0" smtClean="0"/>
              <a:t>）</a:t>
            </a:r>
          </a:p>
        </p:txBody>
      </p:sp>
      <p:sp>
        <p:nvSpPr>
          <p:cNvPr id="44036"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4037"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15" name="Picture 1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788" y="3644900"/>
            <a:ext cx="2570162"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66775" y="4437063"/>
            <a:ext cx="1947863" cy="307975"/>
          </a:xfrm>
          <a:prstGeom prst="rect">
            <a:avLst/>
          </a:prstGeom>
          <a:noFill/>
        </p:spPr>
        <p:txBody>
          <a:bodyPr>
            <a:spAutoFit/>
          </a:bodyPr>
          <a:lstStyle/>
          <a:p>
            <a:pPr>
              <a:defRPr/>
            </a:pPr>
            <a:r>
              <a:rPr lang="en-US" altLang="zh-CN" sz="1400" b="1" dirty="0">
                <a:latin typeface="+mn-lt"/>
                <a:ea typeface="+mn-ea"/>
              </a:rPr>
              <a:t>(a) </a:t>
            </a:r>
            <a:r>
              <a:rPr lang="zh-CN" altLang="en-US" sz="1400" b="1" dirty="0">
                <a:latin typeface="+mn-lt"/>
                <a:ea typeface="+mn-ea"/>
              </a:rPr>
              <a:t>发送者等待令牌</a:t>
            </a:r>
            <a:r>
              <a:rPr lang="en-US" altLang="zh-CN" sz="1400" b="1" dirty="0">
                <a:latin typeface="+mn-lt"/>
                <a:ea typeface="+mn-ea"/>
              </a:rPr>
              <a:t> </a:t>
            </a:r>
            <a:endParaRPr lang="zh-CN" altLang="en-US" sz="1400" b="1" dirty="0">
              <a:latin typeface="+mn-lt"/>
              <a:ea typeface="+mn-ea"/>
            </a:endParaRPr>
          </a:p>
        </p:txBody>
      </p:sp>
      <p:sp>
        <p:nvSpPr>
          <p:cNvPr id="17" name="TextBox 16"/>
          <p:cNvSpPr txBox="1"/>
          <p:nvPr/>
        </p:nvSpPr>
        <p:spPr>
          <a:xfrm>
            <a:off x="1498600" y="5894388"/>
            <a:ext cx="2136775" cy="523875"/>
          </a:xfrm>
          <a:prstGeom prst="rect">
            <a:avLst/>
          </a:prstGeom>
          <a:noFill/>
        </p:spPr>
        <p:txBody>
          <a:bodyPr>
            <a:spAutoFit/>
          </a:bodyPr>
          <a:lstStyle/>
          <a:p>
            <a:pPr marL="268288" indent="-268288">
              <a:defRPr/>
            </a:pPr>
            <a:r>
              <a:rPr lang="en-US" altLang="zh-CN" sz="1400" b="1" dirty="0">
                <a:latin typeface="+mn-lt"/>
                <a:ea typeface="+mn-ea"/>
              </a:rPr>
              <a:t>(b) </a:t>
            </a:r>
            <a:r>
              <a:rPr lang="zh-CN" altLang="en-US" sz="1400" b="1" dirty="0">
                <a:latin typeface="+mn-lt"/>
                <a:ea typeface="+mn-ea"/>
              </a:rPr>
              <a:t>发送者等到令牌，开始发送数据</a:t>
            </a:r>
            <a:r>
              <a:rPr lang="en-US" altLang="zh-CN" sz="1400" b="1" dirty="0">
                <a:latin typeface="+mn-lt"/>
                <a:ea typeface="+mn-ea"/>
              </a:rPr>
              <a:t> </a:t>
            </a:r>
            <a:endParaRPr lang="zh-CN" altLang="en-US" sz="1400" b="1" dirty="0">
              <a:latin typeface="+mn-lt"/>
              <a:ea typeface="+mn-ea"/>
            </a:endParaRPr>
          </a:p>
        </p:txBody>
      </p:sp>
      <p:sp>
        <p:nvSpPr>
          <p:cNvPr id="18" name="TextBox 17"/>
          <p:cNvSpPr txBox="1"/>
          <p:nvPr/>
        </p:nvSpPr>
        <p:spPr>
          <a:xfrm>
            <a:off x="6623050" y="1968500"/>
            <a:ext cx="1947863" cy="523875"/>
          </a:xfrm>
          <a:prstGeom prst="rect">
            <a:avLst/>
          </a:prstGeom>
          <a:noFill/>
        </p:spPr>
        <p:txBody>
          <a:bodyPr>
            <a:spAutoFit/>
          </a:bodyPr>
          <a:lstStyle/>
          <a:p>
            <a:pPr marL="268288" indent="-268288">
              <a:defRPr/>
            </a:pPr>
            <a:r>
              <a:rPr lang="en-US" altLang="zh-CN" sz="1400" b="1" dirty="0">
                <a:latin typeface="+mn-lt"/>
                <a:ea typeface="+mn-ea"/>
              </a:rPr>
              <a:t>(c) </a:t>
            </a:r>
            <a:r>
              <a:rPr lang="zh-CN" altLang="en-US" sz="1400" b="1" dirty="0">
                <a:latin typeface="+mn-lt"/>
                <a:ea typeface="+mn-ea"/>
              </a:rPr>
              <a:t>接收者复制发送给它的数据</a:t>
            </a:r>
            <a:r>
              <a:rPr lang="en-US" altLang="zh-CN" sz="1400" b="1" dirty="0">
                <a:latin typeface="+mn-lt"/>
                <a:ea typeface="+mn-ea"/>
              </a:rPr>
              <a:t> </a:t>
            </a:r>
            <a:endParaRPr lang="zh-CN" altLang="en-US" sz="1400" b="1" dirty="0">
              <a:latin typeface="+mn-lt"/>
              <a:ea typeface="+mn-ea"/>
            </a:endParaRPr>
          </a:p>
        </p:txBody>
      </p:sp>
      <p:sp>
        <p:nvSpPr>
          <p:cNvPr id="19" name="TextBox 18"/>
          <p:cNvSpPr txBox="1"/>
          <p:nvPr/>
        </p:nvSpPr>
        <p:spPr>
          <a:xfrm>
            <a:off x="5076825" y="5892800"/>
            <a:ext cx="2159000" cy="522288"/>
          </a:xfrm>
          <a:prstGeom prst="rect">
            <a:avLst/>
          </a:prstGeom>
          <a:noFill/>
        </p:spPr>
        <p:txBody>
          <a:bodyPr>
            <a:spAutoFit/>
          </a:bodyPr>
          <a:lstStyle/>
          <a:p>
            <a:pPr marL="268288" indent="-268288">
              <a:defRPr/>
            </a:pPr>
            <a:r>
              <a:rPr lang="en-US" altLang="zh-CN" sz="1400" b="1" dirty="0">
                <a:latin typeface="+mn-lt"/>
                <a:ea typeface="+mn-ea"/>
              </a:rPr>
              <a:t>(d) </a:t>
            </a:r>
            <a:r>
              <a:rPr lang="zh-CN" altLang="en-US" sz="1400" b="1" dirty="0">
                <a:latin typeface="+mn-lt"/>
                <a:ea typeface="+mn-ea"/>
              </a:rPr>
              <a:t>发送者吸收已发送的数据，并释放令牌</a:t>
            </a:r>
          </a:p>
        </p:txBody>
      </p:sp>
      <p:sp>
        <p:nvSpPr>
          <p:cNvPr id="20" name="内容占位符 1"/>
          <p:cNvSpPr>
            <a:spLocks noGrp="1"/>
          </p:cNvSpPr>
          <p:nvPr>
            <p:ph idx="1"/>
          </p:nvPr>
        </p:nvSpPr>
        <p:spPr>
          <a:xfrm>
            <a:off x="3563938" y="1844675"/>
            <a:ext cx="1154112" cy="503238"/>
          </a:xfrm>
          <a:solidFill>
            <a:srgbClr val="FFFF00"/>
          </a:solidFill>
          <a:ln>
            <a:solidFill>
              <a:srgbClr val="00002E"/>
            </a:solidFill>
            <a:miter lim="800000"/>
            <a:headEnd/>
            <a:tailEnd/>
          </a:ln>
        </p:spPr>
        <p:txBody>
          <a:bodyPr/>
          <a:lstStyle/>
          <a:p>
            <a:pPr marL="0" indent="0" algn="ctr">
              <a:buFont typeface="Wingdings" pitchFamily="2" charset="2"/>
              <a:buNone/>
            </a:pPr>
            <a:r>
              <a:rPr lang="en-US" altLang="zh-CN" sz="2400" smtClean="0">
                <a:solidFill>
                  <a:srgbClr val="0000FF"/>
                </a:solidFill>
              </a:rPr>
              <a:t>A→C</a:t>
            </a:r>
            <a:endParaRPr lang="zh-CN" altLang="en-US" sz="2400" smtClean="0">
              <a:solidFill>
                <a:srgbClr val="0000FF"/>
              </a:solidFill>
            </a:endParaRPr>
          </a:p>
        </p:txBody>
      </p:sp>
      <p:pic>
        <p:nvPicPr>
          <p:cNvPr id="21" name="Picture 14"/>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693863"/>
            <a:ext cx="2592387"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313" y="3603625"/>
            <a:ext cx="25622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6"/>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1641475"/>
            <a:ext cx="2538412"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2:</a:t>
            </a:r>
            <a:r>
              <a:rPr lang="zh-CN" altLang="en-US" dirty="0" smtClean="0"/>
              <a:t>令牌总线</a:t>
            </a:r>
            <a:r>
              <a:rPr lang="en-US" altLang="zh-CN" dirty="0" smtClean="0"/>
              <a:t/>
            </a:r>
            <a:br>
              <a:rPr lang="en-US" altLang="zh-CN" dirty="0" smtClean="0"/>
            </a:br>
            <a:r>
              <a:rPr lang="zh-CN" altLang="en-US" sz="2800" dirty="0" smtClean="0"/>
              <a:t>（</a:t>
            </a:r>
            <a:r>
              <a:rPr lang="en-US" altLang="zh-CN" sz="2800" dirty="0" smtClean="0"/>
              <a:t>IEEE 802.4</a:t>
            </a:r>
            <a:r>
              <a:rPr lang="zh-CN" altLang="en-US" sz="2800" dirty="0" smtClean="0"/>
              <a:t>）</a:t>
            </a:r>
          </a:p>
        </p:txBody>
      </p:sp>
      <p:sp>
        <p:nvSpPr>
          <p:cNvPr id="45059"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45060"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45061" name="内容占位符 1"/>
          <p:cNvSpPr>
            <a:spLocks noGrp="1"/>
          </p:cNvSpPr>
          <p:nvPr>
            <p:ph idx="1"/>
          </p:nvPr>
        </p:nvSpPr>
        <p:spPr>
          <a:xfrm>
            <a:off x="6372225" y="4437063"/>
            <a:ext cx="2376488" cy="360362"/>
          </a:xfrm>
        </p:spPr>
        <p:txBody>
          <a:bodyPr/>
          <a:lstStyle/>
          <a:p>
            <a:pPr marL="0" indent="0">
              <a:buFont typeface="Wingdings" pitchFamily="2" charset="2"/>
              <a:buNone/>
            </a:pPr>
            <a:r>
              <a:rPr lang="zh-CN" altLang="en-US" sz="2000" smtClean="0">
                <a:solidFill>
                  <a:srgbClr val="0000FF"/>
                </a:solidFill>
              </a:rPr>
              <a:t>物理总线，逻辑环</a:t>
            </a:r>
          </a:p>
        </p:txBody>
      </p:sp>
      <p:pic>
        <p:nvPicPr>
          <p:cNvPr id="45062" name="Picture 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7175" y="1870075"/>
            <a:ext cx="6716713"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2:</a:t>
            </a:r>
            <a:r>
              <a:rPr lang="zh-CN" altLang="en-US" dirty="0" smtClean="0"/>
              <a:t>令牌总线</a:t>
            </a:r>
            <a:r>
              <a:rPr lang="en-US" altLang="zh-CN" dirty="0" smtClean="0"/>
              <a:t/>
            </a:r>
            <a:br>
              <a:rPr lang="en-US" altLang="zh-CN" dirty="0" smtClean="0"/>
            </a:br>
            <a:r>
              <a:rPr lang="zh-CN" altLang="en-US" sz="2800" dirty="0" smtClean="0"/>
              <a:t>（</a:t>
            </a:r>
            <a:r>
              <a:rPr lang="en-US" altLang="zh-CN" sz="2800" dirty="0" smtClean="0"/>
              <a:t>IEEE 802.4</a:t>
            </a:r>
            <a:r>
              <a:rPr lang="zh-CN" altLang="en-US" sz="2800" dirty="0" smtClean="0"/>
              <a:t>）</a:t>
            </a:r>
          </a:p>
        </p:txBody>
      </p:sp>
      <p:sp>
        <p:nvSpPr>
          <p:cNvPr id="46083"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46084"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6085"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475" y="1822450"/>
            <a:ext cx="3748088"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2053"/>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7900" y="2781300"/>
            <a:ext cx="4100513"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7" name="内容占位符 1"/>
          <p:cNvSpPr>
            <a:spLocks noGrp="1"/>
          </p:cNvSpPr>
          <p:nvPr>
            <p:ph idx="1"/>
          </p:nvPr>
        </p:nvSpPr>
        <p:spPr>
          <a:xfrm>
            <a:off x="5637213" y="1989138"/>
            <a:ext cx="2376487" cy="503237"/>
          </a:xfrm>
          <a:solidFill>
            <a:srgbClr val="FFFF00"/>
          </a:solidFill>
          <a:ln>
            <a:solidFill>
              <a:srgbClr val="00002E"/>
            </a:solidFill>
            <a:miter lim="800000"/>
            <a:headEnd/>
            <a:tailEnd/>
          </a:ln>
        </p:spPr>
        <p:txBody>
          <a:bodyPr/>
          <a:lstStyle/>
          <a:p>
            <a:pPr marL="0" indent="0" algn="ctr">
              <a:buFont typeface="Wingdings" pitchFamily="2" charset="2"/>
              <a:buNone/>
            </a:pPr>
            <a:r>
              <a:rPr lang="zh-CN" altLang="en-US" sz="2400" smtClean="0">
                <a:solidFill>
                  <a:srgbClr val="0000FF"/>
                </a:solidFill>
              </a:rPr>
              <a:t>令牌传递过程</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p:txBody>
          <a:bodyPr/>
          <a:lstStyle/>
          <a:p>
            <a:pPr eaLnBrk="1" hangingPunct="1">
              <a:defRPr/>
            </a:pPr>
            <a:r>
              <a:rPr lang="zh-CN" altLang="en-US" smtClean="0"/>
              <a:t>二进制倒计数协议</a:t>
            </a:r>
          </a:p>
        </p:txBody>
      </p:sp>
      <p:sp>
        <p:nvSpPr>
          <p:cNvPr id="471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7108" name="Rectangle 4"/>
          <p:cNvSpPr>
            <a:spLocks noGrp="1" noChangeArrowheads="1"/>
          </p:cNvSpPr>
          <p:nvPr>
            <p:ph type="body" idx="1"/>
          </p:nvPr>
        </p:nvSpPr>
        <p:spPr>
          <a:xfrm>
            <a:off x="809625" y="1773238"/>
            <a:ext cx="7958138" cy="4680098"/>
          </a:xfrm>
        </p:spPr>
        <p:txBody>
          <a:bodyPr/>
          <a:lstStyle/>
          <a:p>
            <a:pPr eaLnBrk="1" hangingPunct="1">
              <a:lnSpc>
                <a:spcPct val="125000"/>
              </a:lnSpc>
            </a:pPr>
            <a:r>
              <a:rPr lang="zh-CN" altLang="en-US" sz="2400" dirty="0" smtClean="0">
                <a:solidFill>
                  <a:srgbClr val="FF0000"/>
                </a:solidFill>
              </a:rPr>
              <a:t>算法</a:t>
            </a:r>
          </a:p>
          <a:p>
            <a:pPr lvl="1" eaLnBrk="1" hangingPunct="1">
              <a:lnSpc>
                <a:spcPct val="125000"/>
              </a:lnSpc>
            </a:pPr>
            <a:r>
              <a:rPr lang="zh-CN" altLang="en-US" sz="2400" dirty="0" smtClean="0"/>
              <a:t>站点采用二进制编码，且长度相同；</a:t>
            </a:r>
          </a:p>
          <a:p>
            <a:pPr lvl="1" eaLnBrk="1" hangingPunct="1">
              <a:lnSpc>
                <a:spcPct val="125000"/>
              </a:lnSpc>
            </a:pPr>
            <a:r>
              <a:rPr lang="zh-CN" altLang="en-US" sz="2400" dirty="0" smtClean="0"/>
              <a:t>在竞争期间，有数据要发送的站点按地址从高到低逐位进行广播发送，并将各站地址的对应位进行“或”运算，若结果与本站不符，则退出竞争；否则进行下轮竞争；</a:t>
            </a:r>
          </a:p>
          <a:p>
            <a:pPr lvl="1" eaLnBrk="1" hangingPunct="1">
              <a:lnSpc>
                <a:spcPct val="125000"/>
              </a:lnSpc>
            </a:pPr>
            <a:r>
              <a:rPr lang="zh-CN" altLang="en-US" sz="2400" dirty="0" smtClean="0"/>
              <a:t>在传输期间，最高地址的站点获得发送权。</a:t>
            </a:r>
            <a:endParaRPr lang="en-US" altLang="zh-CN" sz="2400" dirty="0" smtClean="0"/>
          </a:p>
          <a:p>
            <a:pPr eaLnBrk="1" hangingPunct="1">
              <a:lnSpc>
                <a:spcPct val="125000"/>
              </a:lnSpc>
            </a:pPr>
            <a:r>
              <a:rPr lang="zh-CN" altLang="en-US" sz="2400" dirty="0" smtClean="0">
                <a:solidFill>
                  <a:srgbClr val="FF0000"/>
                </a:solidFill>
              </a:rPr>
              <a:t>特点</a:t>
            </a:r>
            <a:r>
              <a:rPr lang="zh-CN" altLang="en-US" sz="2400" dirty="0"/>
              <a:t>：</a:t>
            </a:r>
            <a:r>
              <a:rPr lang="zh-CN" altLang="en-US" sz="2400" dirty="0" smtClean="0"/>
              <a:t>高</a:t>
            </a:r>
            <a:r>
              <a:rPr lang="zh-CN" altLang="en-US" sz="2400" dirty="0"/>
              <a:t>序号站点</a:t>
            </a:r>
            <a:r>
              <a:rPr lang="zh-CN" altLang="en-US" sz="2400" dirty="0" smtClean="0"/>
              <a:t>优先</a:t>
            </a:r>
            <a:endParaRPr lang="en-US" altLang="zh-CN" sz="2400" dirty="0" smtClean="0"/>
          </a:p>
          <a:p>
            <a:pPr eaLnBrk="1" hangingPunct="1">
              <a:lnSpc>
                <a:spcPct val="125000"/>
              </a:lnSpc>
            </a:pPr>
            <a:r>
              <a:rPr lang="zh-CN" altLang="en-US" sz="2400" dirty="0" smtClean="0">
                <a:solidFill>
                  <a:srgbClr val="0000FF"/>
                </a:solidFill>
              </a:rPr>
              <a:t>讨论</a:t>
            </a:r>
            <a:r>
              <a:rPr lang="zh-CN" altLang="en-US" sz="2400" dirty="0"/>
              <a:t>：如何</a:t>
            </a:r>
            <a:r>
              <a:rPr lang="zh-CN" altLang="en-US" sz="2400" dirty="0" smtClean="0"/>
              <a:t>防止</a:t>
            </a:r>
            <a:r>
              <a:rPr lang="zh-CN" altLang="en-US" sz="2400" dirty="0"/>
              <a:t>低序号站点一直抢不到发送</a:t>
            </a:r>
            <a:r>
              <a:rPr lang="zh-CN" altLang="en-US" sz="2400" dirty="0" smtClean="0"/>
              <a:t>权？</a:t>
            </a:r>
            <a:endParaRPr lang="zh-CN" altLang="en-US" sz="2400" dirty="0"/>
          </a:p>
          <a:p>
            <a:pPr eaLnBrk="1" hangingPunct="1">
              <a:lnSpc>
                <a:spcPct val="125000"/>
              </a:lnSpc>
            </a:pPr>
            <a:endParaRPr lang="zh-CN" altLang="en-US" sz="2400" dirty="0" smtClean="0"/>
          </a:p>
        </p:txBody>
      </p:sp>
      <p:sp>
        <p:nvSpPr>
          <p:cNvPr id="471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lstStyle/>
          <a:p>
            <a:pPr eaLnBrk="1" hangingPunct="1">
              <a:defRPr/>
            </a:pPr>
            <a:r>
              <a:rPr lang="zh-CN" altLang="en-US" smtClean="0"/>
              <a:t>算法举例</a:t>
            </a:r>
          </a:p>
        </p:txBody>
      </p:sp>
      <p:sp>
        <p:nvSpPr>
          <p:cNvPr id="481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8132"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8133" name="Picture 6" descr="4-07"/>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692275" y="1341438"/>
            <a:ext cx="583247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lstStyle/>
          <a:p>
            <a:pPr eaLnBrk="1" hangingPunct="1">
              <a:defRPr/>
            </a:pPr>
            <a:r>
              <a:rPr lang="zh-CN" altLang="en-US" smtClean="0"/>
              <a:t>性能分析及改进</a:t>
            </a:r>
          </a:p>
        </p:txBody>
      </p:sp>
      <p:sp>
        <p:nvSpPr>
          <p:cNvPr id="4915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49156" name="Rectangle 4"/>
          <p:cNvSpPr>
            <a:spLocks noGrp="1" noChangeArrowheads="1"/>
          </p:cNvSpPr>
          <p:nvPr>
            <p:ph type="body" idx="1"/>
          </p:nvPr>
        </p:nvSpPr>
        <p:spPr/>
        <p:txBody>
          <a:bodyPr/>
          <a:lstStyle/>
          <a:p>
            <a:pPr eaLnBrk="1" hangingPunct="1">
              <a:lnSpc>
                <a:spcPct val="120000"/>
              </a:lnSpc>
            </a:pPr>
            <a:r>
              <a:rPr lang="zh-CN" altLang="en-US" dirty="0" smtClean="0">
                <a:solidFill>
                  <a:srgbClr val="FF0000"/>
                </a:solidFill>
              </a:rPr>
              <a:t>性能分析</a:t>
            </a:r>
          </a:p>
          <a:p>
            <a:pPr lvl="1" eaLnBrk="1" hangingPunct="1">
              <a:lnSpc>
                <a:spcPct val="120000"/>
              </a:lnSpc>
            </a:pPr>
            <a:r>
              <a:rPr lang="zh-CN" altLang="en-US" dirty="0" smtClean="0"/>
              <a:t>信道效率为</a:t>
            </a:r>
            <a:r>
              <a:rPr lang="en-US" altLang="zh-CN" dirty="0" smtClean="0"/>
              <a:t>d / (d+log</a:t>
            </a:r>
            <a:r>
              <a:rPr lang="en-US" altLang="zh-CN" baseline="-25000" dirty="0" smtClean="0"/>
              <a:t>2</a:t>
            </a:r>
            <a:r>
              <a:rPr lang="en-US" altLang="zh-CN" baseline="30000" dirty="0" smtClean="0"/>
              <a:t>N</a:t>
            </a:r>
            <a:r>
              <a:rPr lang="en-US" altLang="zh-CN" dirty="0" smtClean="0"/>
              <a:t>)</a:t>
            </a:r>
            <a:r>
              <a:rPr lang="zh-CN" altLang="en-US" dirty="0" smtClean="0"/>
              <a:t>；</a:t>
            </a:r>
          </a:p>
          <a:p>
            <a:pPr lvl="1" eaLnBrk="1" hangingPunct="1">
              <a:lnSpc>
                <a:spcPct val="120000"/>
              </a:lnSpc>
            </a:pPr>
            <a:r>
              <a:rPr lang="zh-CN" altLang="en-US" dirty="0" smtClean="0"/>
              <a:t>适当调整帧结构（将源地址字段放于帧首），可节省</a:t>
            </a:r>
            <a:r>
              <a:rPr lang="en-US" altLang="zh-CN" dirty="0" smtClean="0"/>
              <a:t>log</a:t>
            </a:r>
            <a:r>
              <a:rPr lang="en-US" altLang="zh-CN" baseline="-25000" dirty="0" smtClean="0"/>
              <a:t>2</a:t>
            </a:r>
            <a:r>
              <a:rPr lang="en-US" altLang="zh-CN" baseline="30000" dirty="0" smtClean="0"/>
              <a:t>N</a:t>
            </a:r>
            <a:r>
              <a:rPr lang="zh-CN" altLang="en-US" dirty="0" smtClean="0"/>
              <a:t>。</a:t>
            </a:r>
          </a:p>
          <a:p>
            <a:pPr eaLnBrk="1" hangingPunct="1">
              <a:lnSpc>
                <a:spcPct val="120000"/>
              </a:lnSpc>
            </a:pPr>
            <a:r>
              <a:rPr lang="zh-CN" altLang="en-US" dirty="0" smtClean="0">
                <a:solidFill>
                  <a:srgbClr val="FF0000"/>
                </a:solidFill>
              </a:rPr>
              <a:t>改进</a:t>
            </a:r>
          </a:p>
          <a:p>
            <a:pPr lvl="1" eaLnBrk="1" hangingPunct="1">
              <a:lnSpc>
                <a:spcPct val="120000"/>
              </a:lnSpc>
            </a:pPr>
            <a:r>
              <a:rPr lang="zh-CN" altLang="en-US" dirty="0" smtClean="0"/>
              <a:t>串行接口→并行接口；</a:t>
            </a:r>
          </a:p>
          <a:p>
            <a:pPr lvl="1" eaLnBrk="1" hangingPunct="1">
              <a:lnSpc>
                <a:spcPct val="120000"/>
              </a:lnSpc>
            </a:pPr>
            <a:r>
              <a:rPr lang="zh-CN" altLang="en-US" dirty="0" smtClean="0"/>
              <a:t>使用虚拟站号，以保证公平。 </a:t>
            </a:r>
          </a:p>
        </p:txBody>
      </p:sp>
      <p:sp>
        <p:nvSpPr>
          <p:cNvPr id="491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eaLnBrk="1" hangingPunct="1">
              <a:defRPr/>
            </a:pPr>
            <a:r>
              <a:rPr lang="zh-CN" altLang="en-US" smtClean="0"/>
              <a:t>引  入</a:t>
            </a:r>
          </a:p>
        </p:txBody>
      </p:sp>
      <p:sp>
        <p:nvSpPr>
          <p:cNvPr id="50179"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50180" name="Rectangle 5"/>
          <p:cNvSpPr>
            <a:spLocks noGrp="1" noChangeArrowheads="1"/>
          </p:cNvSpPr>
          <p:nvPr>
            <p:ph type="body" idx="1"/>
          </p:nvPr>
        </p:nvSpPr>
        <p:spPr>
          <a:xfrm>
            <a:off x="809625" y="1773238"/>
            <a:ext cx="7958138" cy="4679950"/>
          </a:xfrm>
        </p:spPr>
        <p:txBody>
          <a:bodyPr/>
          <a:lstStyle/>
          <a:p>
            <a:pPr eaLnBrk="1" hangingPunct="1">
              <a:lnSpc>
                <a:spcPct val="110000"/>
              </a:lnSpc>
            </a:pPr>
            <a:r>
              <a:rPr lang="zh-CN" altLang="en-US" sz="2400" dirty="0" smtClean="0">
                <a:solidFill>
                  <a:srgbClr val="FF0000"/>
                </a:solidFill>
              </a:rPr>
              <a:t>竞争法</a:t>
            </a:r>
          </a:p>
          <a:p>
            <a:pPr lvl="1" eaLnBrk="1" hangingPunct="1">
              <a:lnSpc>
                <a:spcPct val="110000"/>
              </a:lnSpc>
            </a:pPr>
            <a:r>
              <a:rPr lang="zh-CN" altLang="en-US" sz="2000" dirty="0" smtClean="0"/>
              <a:t>纯</a:t>
            </a:r>
            <a:r>
              <a:rPr lang="en-US" altLang="zh-CN" sz="2000" dirty="0" smtClean="0"/>
              <a:t>ALOHA</a:t>
            </a:r>
            <a:r>
              <a:rPr lang="zh-CN" altLang="en-US" sz="2000" dirty="0" smtClean="0"/>
              <a:t>、时隙</a:t>
            </a:r>
            <a:r>
              <a:rPr lang="en-US" altLang="zh-CN" sz="2000" dirty="0" smtClean="0"/>
              <a:t>ALOHA</a:t>
            </a:r>
            <a:r>
              <a:rPr lang="zh-CN" altLang="en-US" sz="2000" dirty="0" smtClean="0"/>
              <a:t>、</a:t>
            </a:r>
            <a:r>
              <a:rPr lang="en-US" altLang="zh-CN" sz="2000" dirty="0" smtClean="0"/>
              <a:t>CSMA</a:t>
            </a:r>
            <a:r>
              <a:rPr lang="zh-CN" altLang="en-US" sz="2000" dirty="0" smtClean="0"/>
              <a:t>、</a:t>
            </a:r>
            <a:r>
              <a:rPr lang="en-US" altLang="zh-CN" sz="2000" dirty="0" smtClean="0"/>
              <a:t>CSMA/CD</a:t>
            </a:r>
            <a:r>
              <a:rPr lang="zh-CN" altLang="en-US" sz="2000" dirty="0" smtClean="0"/>
              <a:t>、 </a:t>
            </a:r>
            <a:r>
              <a:rPr lang="en-US" altLang="zh-CN" sz="2000" dirty="0" smtClean="0"/>
              <a:t>CSMA/CA</a:t>
            </a:r>
            <a:r>
              <a:rPr lang="zh-CN" altLang="en-US" sz="2000" dirty="0" smtClean="0"/>
              <a:t> </a:t>
            </a:r>
          </a:p>
          <a:p>
            <a:pPr eaLnBrk="1" hangingPunct="1">
              <a:lnSpc>
                <a:spcPct val="110000"/>
              </a:lnSpc>
            </a:pPr>
            <a:r>
              <a:rPr lang="zh-CN" altLang="en-US" sz="2400" dirty="0" smtClean="0">
                <a:solidFill>
                  <a:srgbClr val="FF0000"/>
                </a:solidFill>
              </a:rPr>
              <a:t>无冲突法</a:t>
            </a:r>
          </a:p>
          <a:p>
            <a:pPr lvl="1" eaLnBrk="1" hangingPunct="1">
              <a:lnSpc>
                <a:spcPct val="110000"/>
              </a:lnSpc>
            </a:pPr>
            <a:r>
              <a:rPr lang="zh-CN" altLang="en-US" sz="2000" dirty="0" smtClean="0"/>
              <a:t>位图协议、令牌传递协议、二进制倒计数协议</a:t>
            </a:r>
          </a:p>
          <a:p>
            <a:pPr eaLnBrk="1" hangingPunct="1">
              <a:lnSpc>
                <a:spcPct val="110000"/>
              </a:lnSpc>
            </a:pPr>
            <a:r>
              <a:rPr lang="zh-CN" altLang="en-US" sz="2400" dirty="0" smtClean="0">
                <a:solidFill>
                  <a:srgbClr val="FF0000"/>
                </a:solidFill>
              </a:rPr>
              <a:t>两者的比较</a:t>
            </a:r>
          </a:p>
          <a:p>
            <a:pPr lvl="1" eaLnBrk="1" hangingPunct="1">
              <a:lnSpc>
                <a:spcPct val="110000"/>
              </a:lnSpc>
            </a:pPr>
            <a:r>
              <a:rPr lang="zh-CN" altLang="en-US" sz="2000" dirty="0" smtClean="0">
                <a:solidFill>
                  <a:srgbClr val="0000FF"/>
                </a:solidFill>
              </a:rPr>
              <a:t>轻负荷下的时延</a:t>
            </a:r>
            <a:r>
              <a:rPr lang="zh-CN" altLang="en-US" sz="2000" dirty="0" smtClean="0"/>
              <a:t>：竞争法时延短；无冲突法时延长</a:t>
            </a:r>
          </a:p>
          <a:p>
            <a:pPr lvl="1" eaLnBrk="1" hangingPunct="1">
              <a:lnSpc>
                <a:spcPct val="110000"/>
              </a:lnSpc>
            </a:pPr>
            <a:r>
              <a:rPr lang="zh-CN" altLang="en-US" sz="2000" dirty="0" smtClean="0">
                <a:solidFill>
                  <a:srgbClr val="0000FF"/>
                </a:solidFill>
              </a:rPr>
              <a:t>重负荷下的信道利用率</a:t>
            </a:r>
            <a:r>
              <a:rPr lang="zh-CN" altLang="en-US" sz="2000" dirty="0" smtClean="0"/>
              <a:t>：竞争法利用率低；无冲突法利用率高</a:t>
            </a:r>
          </a:p>
          <a:p>
            <a:pPr eaLnBrk="1" hangingPunct="1">
              <a:lnSpc>
                <a:spcPct val="110000"/>
              </a:lnSpc>
            </a:pPr>
            <a:r>
              <a:rPr lang="zh-CN" altLang="en-US" sz="2400" dirty="0" smtClean="0">
                <a:solidFill>
                  <a:srgbClr val="FF0000"/>
                </a:solidFill>
              </a:rPr>
              <a:t>引入</a:t>
            </a:r>
          </a:p>
          <a:p>
            <a:pPr lvl="1" eaLnBrk="1" hangingPunct="1">
              <a:lnSpc>
                <a:spcPct val="110000"/>
              </a:lnSpc>
            </a:pPr>
            <a:r>
              <a:rPr lang="zh-CN" altLang="en-US" sz="2000" dirty="0" smtClean="0"/>
              <a:t>综合竞争法和无冲突法的优点，形成有限竞争法（即：在轻负荷时利用竞争法使时延较短，在重负荷时利用无冲突法使利用率较高）</a:t>
            </a:r>
          </a:p>
        </p:txBody>
      </p:sp>
      <p:sp>
        <p:nvSpPr>
          <p:cNvPr id="50181" name="Text Box 6"/>
          <p:cNvSpPr txBox="1">
            <a:spLocks noChangeArrowheads="1"/>
          </p:cNvSpPr>
          <p:nvPr/>
        </p:nvSpPr>
        <p:spPr bwMode="auto">
          <a:xfrm>
            <a:off x="1346200" y="87313"/>
            <a:ext cx="661017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pPr eaLnBrk="1" hangingPunct="1">
              <a:defRPr/>
            </a:pPr>
            <a:r>
              <a:rPr lang="zh-CN" altLang="en-US" sz="4000" dirty="0" smtClean="0"/>
              <a:t>启发</a:t>
            </a:r>
            <a:r>
              <a:rPr lang="en-US" altLang="zh-CN" sz="4000" dirty="0" smtClean="0"/>
              <a:t>:</a:t>
            </a:r>
            <a:r>
              <a:rPr lang="zh-CN" altLang="en-US" sz="4000" dirty="0"/>
              <a:t>二战时美军士兵的病毒检测</a:t>
            </a:r>
            <a:endParaRPr lang="zh-CN" altLang="en-US" sz="4000" dirty="0" smtClean="0"/>
          </a:p>
        </p:txBody>
      </p:sp>
      <p:sp>
        <p:nvSpPr>
          <p:cNvPr id="51203"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51205" name="Text Box 5"/>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pic>
        <p:nvPicPr>
          <p:cNvPr id="8" name="图片 7"/>
          <p:cNvPicPr>
            <a:picLocks noChangeAspect="1"/>
          </p:cNvPicPr>
          <p:nvPr/>
        </p:nvPicPr>
        <p:blipFill>
          <a:blip r:embed="rId7">
            <a:clrChange>
              <a:clrFrom>
                <a:srgbClr val="FFFFFF"/>
              </a:clrFrom>
              <a:clrTo>
                <a:srgbClr val="FFFFFF">
                  <a:alpha val="0"/>
                </a:srgbClr>
              </a:clrTo>
            </a:clrChange>
          </a:blip>
          <a:stretch>
            <a:fillRect/>
          </a:stretch>
        </p:blipFill>
        <p:spPr>
          <a:xfrm>
            <a:off x="747430" y="2078142"/>
            <a:ext cx="8157139" cy="3727122"/>
          </a:xfrm>
          <a:prstGeom prst="rect">
            <a:avLst/>
          </a:prstGeom>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pPr eaLnBrk="1" hangingPunct="1">
              <a:defRPr/>
            </a:pPr>
            <a:r>
              <a:rPr lang="zh-CN" altLang="en-US" smtClean="0"/>
              <a:t>有限竞争协议</a:t>
            </a:r>
          </a:p>
        </p:txBody>
      </p:sp>
      <p:sp>
        <p:nvSpPr>
          <p:cNvPr id="51203"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51204"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zh-CN" altLang="en-US" sz="2400" dirty="0" smtClean="0">
                <a:solidFill>
                  <a:srgbClr val="FF0000"/>
                </a:solidFill>
              </a:rPr>
              <a:t>思想：</a:t>
            </a:r>
          </a:p>
          <a:p>
            <a:pPr lvl="1" eaLnBrk="1" hangingPunct="1">
              <a:lnSpc>
                <a:spcPct val="110000"/>
              </a:lnSpc>
            </a:pPr>
            <a:r>
              <a:rPr lang="zh-CN" altLang="en-US" sz="2400" dirty="0" smtClean="0"/>
              <a:t>减少参与竞争的站点数，就可以增加站点获取信道的成功概率 </a:t>
            </a:r>
          </a:p>
          <a:p>
            <a:pPr eaLnBrk="1" hangingPunct="1">
              <a:lnSpc>
                <a:spcPct val="110000"/>
              </a:lnSpc>
            </a:pPr>
            <a:r>
              <a:rPr lang="zh-CN" altLang="en-US" sz="2400" dirty="0" smtClean="0">
                <a:solidFill>
                  <a:srgbClr val="FF0000"/>
                </a:solidFill>
              </a:rPr>
              <a:t>步骤：</a:t>
            </a:r>
          </a:p>
          <a:p>
            <a:pPr lvl="1" eaLnBrk="1" hangingPunct="1">
              <a:lnSpc>
                <a:spcPct val="110000"/>
              </a:lnSpc>
            </a:pPr>
            <a:r>
              <a:rPr lang="zh-CN" altLang="en-US" sz="2400" dirty="0" smtClean="0">
                <a:solidFill>
                  <a:srgbClr val="0000FF"/>
                </a:solidFill>
              </a:rPr>
              <a:t>站点分组</a:t>
            </a:r>
            <a:r>
              <a:rPr lang="zh-CN" altLang="en-US" sz="2400" dirty="0" smtClean="0"/>
              <a:t>：采用动态分组的方法，在轻负荷时每组可多分一些站点，在重负荷时每组可少分一些站点</a:t>
            </a:r>
          </a:p>
          <a:p>
            <a:pPr lvl="1" eaLnBrk="1" hangingPunct="1">
              <a:lnSpc>
                <a:spcPct val="110000"/>
              </a:lnSpc>
            </a:pPr>
            <a:r>
              <a:rPr lang="zh-CN" altLang="en-US" sz="2400" dirty="0" smtClean="0">
                <a:solidFill>
                  <a:srgbClr val="0000FF"/>
                </a:solidFill>
              </a:rPr>
              <a:t>竞争信道</a:t>
            </a:r>
            <a:r>
              <a:rPr lang="zh-CN" altLang="en-US" sz="2400" dirty="0" smtClean="0"/>
              <a:t>：第</a:t>
            </a:r>
            <a:r>
              <a:rPr lang="en-US" altLang="zh-CN" sz="2400" dirty="0" smtClean="0"/>
              <a:t>0</a:t>
            </a:r>
            <a:r>
              <a:rPr lang="zh-CN" altLang="en-US" sz="2400" dirty="0" smtClean="0"/>
              <a:t>组内的站点在</a:t>
            </a:r>
            <a:r>
              <a:rPr lang="en-US" altLang="zh-CN" sz="2400" dirty="0" smtClean="0"/>
              <a:t>0</a:t>
            </a:r>
            <a:r>
              <a:rPr lang="zh-CN" altLang="en-US" sz="2400" dirty="0" smtClean="0"/>
              <a:t>号竞争时隙内竞争</a:t>
            </a:r>
          </a:p>
          <a:p>
            <a:pPr lvl="2" eaLnBrk="1" hangingPunct="1">
              <a:lnSpc>
                <a:spcPct val="110000"/>
              </a:lnSpc>
            </a:pPr>
            <a:r>
              <a:rPr lang="zh-CN" altLang="en-US" dirty="0" smtClean="0"/>
              <a:t>若成功，则获得信道并传送数据</a:t>
            </a:r>
          </a:p>
          <a:p>
            <a:pPr lvl="2" eaLnBrk="1" hangingPunct="1">
              <a:lnSpc>
                <a:spcPct val="110000"/>
              </a:lnSpc>
            </a:pPr>
            <a:r>
              <a:rPr lang="zh-CN" altLang="en-US" dirty="0" smtClean="0"/>
              <a:t>若空或冲突，由第</a:t>
            </a:r>
            <a:r>
              <a:rPr lang="en-US" altLang="zh-CN" dirty="0" smtClean="0"/>
              <a:t>1</a:t>
            </a:r>
            <a:r>
              <a:rPr lang="zh-CN" altLang="en-US" dirty="0" smtClean="0"/>
              <a:t>组内的站点在</a:t>
            </a:r>
            <a:r>
              <a:rPr lang="en-US" altLang="zh-CN" dirty="0" smtClean="0"/>
              <a:t>1</a:t>
            </a:r>
            <a:r>
              <a:rPr lang="zh-CN" altLang="en-US" dirty="0" smtClean="0"/>
              <a:t>号竞争时隙内竞争，重复本步骤</a:t>
            </a:r>
          </a:p>
        </p:txBody>
      </p:sp>
      <p:sp>
        <p:nvSpPr>
          <p:cNvPr id="51205" name="Text Box 5"/>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8772549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eaLnBrk="1" hangingPunct="1">
              <a:defRPr/>
            </a:pPr>
            <a:r>
              <a:rPr lang="zh-CN" altLang="en-US" dirty="0" smtClean="0"/>
              <a:t>信道分配技术</a:t>
            </a:r>
          </a:p>
        </p:txBody>
      </p:sp>
      <p:sp>
        <p:nvSpPr>
          <p:cNvPr id="7171" name="Rectangle 9"/>
          <p:cNvSpPr>
            <a:spLocks noGrp="1" noChangeArrowheads="1"/>
          </p:cNvSpPr>
          <p:nvPr>
            <p:ph type="body" idx="1"/>
          </p:nvPr>
        </p:nvSpPr>
        <p:spPr>
          <a:xfrm>
            <a:off x="2700338" y="2852738"/>
            <a:ext cx="3887787" cy="1943100"/>
          </a:xfrm>
        </p:spPr>
        <p:txBody>
          <a:bodyPr/>
          <a:lstStyle/>
          <a:p>
            <a:pPr eaLnBrk="1" hangingPunct="1"/>
            <a:r>
              <a:rPr lang="zh-CN" altLang="en-US" smtClean="0">
                <a:hlinkClick r:id="rId3" action="ppaction://hlinksldjump"/>
              </a:rPr>
              <a:t>信道的静态分配</a:t>
            </a:r>
            <a:endParaRPr lang="zh-CN" altLang="en-US" smtClean="0"/>
          </a:p>
          <a:p>
            <a:pPr eaLnBrk="1" hangingPunct="1"/>
            <a:endParaRPr lang="zh-CN" altLang="en-US" smtClean="0"/>
          </a:p>
          <a:p>
            <a:pPr eaLnBrk="1" hangingPunct="1"/>
            <a:r>
              <a:rPr lang="zh-CN" altLang="en-US" smtClean="0">
                <a:hlinkClick r:id="rId4" action="ppaction://hlinksldjump"/>
              </a:rPr>
              <a:t>信道的动态分配</a:t>
            </a:r>
            <a:endParaRPr lang="zh-CN" altLang="en-US" smtClean="0"/>
          </a:p>
        </p:txBody>
      </p:sp>
      <p:sp>
        <p:nvSpPr>
          <p:cNvPr id="71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71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smtClean="0">
                <a:latin typeface="隶书" pitchFamily="49" charset="-122"/>
              </a:rPr>
              <a:t>自</a:t>
            </a:r>
            <a:r>
              <a:rPr lang="zh-CN" altLang="en-US" dirty="0" smtClean="0"/>
              <a:t>适应树遍历协议</a:t>
            </a:r>
          </a:p>
        </p:txBody>
      </p:sp>
      <p:sp>
        <p:nvSpPr>
          <p:cNvPr id="52227"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52228" name="Rectangle 4"/>
          <p:cNvSpPr>
            <a:spLocks noGrp="1" noChangeArrowheads="1"/>
          </p:cNvSpPr>
          <p:nvPr>
            <p:ph type="body" idx="1"/>
          </p:nvPr>
        </p:nvSpPr>
        <p:spPr>
          <a:xfrm>
            <a:off x="3995936" y="1628800"/>
            <a:ext cx="4824537" cy="4824536"/>
          </a:xfrm>
        </p:spPr>
        <p:txBody>
          <a:bodyPr/>
          <a:lstStyle/>
          <a:p>
            <a:pPr eaLnBrk="1" hangingPunct="1"/>
            <a:r>
              <a:rPr lang="zh-CN" altLang="en-US" sz="2200" dirty="0" smtClean="0">
                <a:solidFill>
                  <a:srgbClr val="FF0000"/>
                </a:solidFill>
              </a:rPr>
              <a:t>算法</a:t>
            </a:r>
          </a:p>
          <a:p>
            <a:pPr lvl="1" eaLnBrk="1" hangingPunct="1"/>
            <a:r>
              <a:rPr lang="zh-CN" altLang="en-US" sz="2200" dirty="0" smtClean="0">
                <a:solidFill>
                  <a:srgbClr val="0000FF"/>
                </a:solidFill>
              </a:rPr>
              <a:t>站点分组</a:t>
            </a:r>
            <a:r>
              <a:rPr lang="zh-CN" altLang="en-US" sz="2200" dirty="0" smtClean="0"/>
              <a:t>：采用二叉树（树叶：站点，树枝：分组）。</a:t>
            </a:r>
          </a:p>
          <a:p>
            <a:pPr lvl="1" eaLnBrk="1" hangingPunct="1"/>
            <a:r>
              <a:rPr lang="zh-CN" altLang="en-US" sz="2200" dirty="0" smtClean="0">
                <a:solidFill>
                  <a:srgbClr val="0000FF"/>
                </a:solidFill>
              </a:rPr>
              <a:t>竞争信道</a:t>
            </a:r>
          </a:p>
          <a:p>
            <a:pPr lvl="2" eaLnBrk="1" hangingPunct="1"/>
            <a:r>
              <a:rPr lang="zh-CN" altLang="en-US" sz="2200" dirty="0"/>
              <a:t>在一次成功传输后的第一个竞争</a:t>
            </a:r>
            <a:r>
              <a:rPr lang="zh-CN" altLang="en-US" sz="2200" dirty="0" smtClean="0"/>
              <a:t>时隙</a:t>
            </a:r>
            <a:r>
              <a:rPr lang="en-US" altLang="zh-CN" sz="2200" dirty="0" smtClean="0"/>
              <a:t>(</a:t>
            </a:r>
            <a:r>
              <a:rPr lang="zh-CN" altLang="en-US" sz="2200" dirty="0"/>
              <a:t>第</a:t>
            </a:r>
            <a:r>
              <a:rPr lang="en-US" altLang="zh-CN" sz="2200" dirty="0"/>
              <a:t>0</a:t>
            </a:r>
            <a:r>
              <a:rPr lang="zh-CN" altLang="en-US" sz="2200" dirty="0"/>
              <a:t>时隙</a:t>
            </a:r>
            <a:r>
              <a:rPr lang="en-US" altLang="zh-CN" sz="2200" dirty="0" smtClean="0"/>
              <a:t>)</a:t>
            </a:r>
            <a:r>
              <a:rPr lang="zh-CN" altLang="en-US" sz="2200" dirty="0" smtClean="0"/>
              <a:t>，</a:t>
            </a:r>
            <a:r>
              <a:rPr lang="zh-CN" altLang="en-US" sz="2200" dirty="0"/>
              <a:t>所有站点同时竞争。</a:t>
            </a:r>
            <a:endParaRPr lang="en-US" altLang="zh-CN" sz="2200" dirty="0" smtClean="0"/>
          </a:p>
          <a:p>
            <a:pPr lvl="2" eaLnBrk="1" hangingPunct="1"/>
            <a:r>
              <a:rPr lang="zh-CN" altLang="en-US" sz="2200" dirty="0" smtClean="0"/>
              <a:t>若第</a:t>
            </a:r>
            <a:r>
              <a:rPr lang="en-US" altLang="zh-CN" sz="2200" dirty="0" smtClean="0"/>
              <a:t>0</a:t>
            </a:r>
            <a:r>
              <a:rPr lang="zh-CN" altLang="en-US" sz="2200" dirty="0" smtClean="0"/>
              <a:t>时隙无冲突，则要么无站需发送，要么仅有一个站需发送，且发送成功；</a:t>
            </a:r>
          </a:p>
          <a:p>
            <a:pPr lvl="2" eaLnBrk="1" hangingPunct="1"/>
            <a:r>
              <a:rPr lang="zh-CN" altLang="en-US" sz="2200" dirty="0" smtClean="0"/>
              <a:t>若第</a:t>
            </a:r>
            <a:r>
              <a:rPr lang="en-US" altLang="zh-CN" sz="2200" dirty="0" smtClean="0"/>
              <a:t>0</a:t>
            </a:r>
            <a:r>
              <a:rPr lang="zh-CN" altLang="en-US" sz="2200" dirty="0" smtClean="0"/>
              <a:t>时隙发生冲突，则采用深度优先搜索法，从左至右搜索该树。</a:t>
            </a:r>
          </a:p>
        </p:txBody>
      </p:sp>
      <p:sp>
        <p:nvSpPr>
          <p:cNvPr id="52229" name="Text Box 5"/>
          <p:cNvSpPr txBox="1">
            <a:spLocks noChangeArrowheads="1"/>
          </p:cNvSpPr>
          <p:nvPr/>
        </p:nvSpPr>
        <p:spPr bwMode="auto">
          <a:xfrm>
            <a:off x="1346200" y="87313"/>
            <a:ext cx="675419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endParaRPr lang="en-US" altLang="zh-CN" sz="1200" b="0">
              <a:solidFill>
                <a:schemeClr val="tx1"/>
              </a:solidFill>
              <a:latin typeface="Times New Roman" pitchFamily="18" charset="0"/>
              <a:ea typeface="幼圆" pitchFamily="49" charset="-122"/>
            </a:endParaRPr>
          </a:p>
        </p:txBody>
      </p:sp>
      <p:pic>
        <p:nvPicPr>
          <p:cNvPr id="1720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095" y="2708920"/>
            <a:ext cx="4831684" cy="292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3"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4275"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54276" name="Rectangle 4"/>
          <p:cNvSpPr>
            <a:spLocks noGrp="1" noChangeArrowheads="1"/>
          </p:cNvSpPr>
          <p:nvPr>
            <p:ph type="body" idx="1"/>
          </p:nvPr>
        </p:nvSpPr>
        <p:spPr>
          <a:xfrm>
            <a:off x="4211960" y="1773238"/>
            <a:ext cx="4680519" cy="4752106"/>
          </a:xfrm>
        </p:spPr>
        <p:txBody>
          <a:bodyPr/>
          <a:lstStyle/>
          <a:p>
            <a:pPr eaLnBrk="1" hangingPunct="1"/>
            <a:r>
              <a:rPr lang="zh-CN" altLang="en-US" sz="2200" dirty="0" smtClean="0">
                <a:solidFill>
                  <a:srgbClr val="FF0000"/>
                </a:solidFill>
              </a:rPr>
              <a:t>例：站点</a:t>
            </a:r>
            <a:r>
              <a:rPr lang="en-US" altLang="zh-CN" sz="2200" dirty="0" smtClean="0">
                <a:solidFill>
                  <a:srgbClr val="FF0000"/>
                </a:solidFill>
              </a:rPr>
              <a:t>G</a:t>
            </a:r>
            <a:r>
              <a:rPr lang="zh-CN" altLang="en-US" sz="2200" dirty="0" smtClean="0">
                <a:solidFill>
                  <a:srgbClr val="FF0000"/>
                </a:solidFill>
              </a:rPr>
              <a:t>和</a:t>
            </a:r>
            <a:r>
              <a:rPr lang="en-US" altLang="zh-CN" sz="2200" dirty="0" smtClean="0">
                <a:solidFill>
                  <a:srgbClr val="FF0000"/>
                </a:solidFill>
              </a:rPr>
              <a:t>H</a:t>
            </a:r>
            <a:r>
              <a:rPr lang="zh-CN" altLang="en-US" sz="2200" dirty="0" smtClean="0">
                <a:solidFill>
                  <a:srgbClr val="FF0000"/>
                </a:solidFill>
              </a:rPr>
              <a:t>请求获取信道</a:t>
            </a:r>
          </a:p>
          <a:p>
            <a:pPr lvl="1" eaLnBrk="1" hangingPunct="1"/>
            <a:r>
              <a:rPr lang="zh-CN" altLang="en-US" sz="2200" dirty="0" smtClean="0"/>
              <a:t>在</a:t>
            </a:r>
            <a:r>
              <a:rPr lang="zh-CN" altLang="en-US" sz="2200" dirty="0" smtClean="0">
                <a:solidFill>
                  <a:srgbClr val="0000FF"/>
                </a:solidFill>
              </a:rPr>
              <a:t>时隙</a:t>
            </a:r>
            <a:r>
              <a:rPr lang="en-US" altLang="zh-CN" sz="2200" dirty="0" smtClean="0">
                <a:solidFill>
                  <a:srgbClr val="0000FF"/>
                </a:solidFill>
              </a:rPr>
              <a:t>0</a:t>
            </a:r>
            <a:r>
              <a:rPr lang="zh-CN" altLang="en-US" sz="2200" dirty="0"/>
              <a:t>，搜索</a:t>
            </a:r>
            <a:r>
              <a:rPr lang="zh-CN" altLang="en-US" sz="2200" dirty="0" smtClean="0"/>
              <a:t>节点</a:t>
            </a:r>
            <a:r>
              <a:rPr lang="en-US" altLang="zh-CN" sz="2200" dirty="0" smtClean="0"/>
              <a:t>1</a:t>
            </a:r>
            <a:r>
              <a:rPr lang="zh-CN" altLang="en-US" sz="2200" dirty="0"/>
              <a:t> ，因</a:t>
            </a:r>
            <a:r>
              <a:rPr lang="zh-CN" altLang="en-US" sz="2200" dirty="0" smtClean="0"/>
              <a:t>有两个站点请求获得信道，所以冲突</a:t>
            </a:r>
            <a:r>
              <a:rPr lang="zh-CN" altLang="en-US" sz="2200" dirty="0"/>
              <a:t>；</a:t>
            </a:r>
            <a:endParaRPr lang="zh-CN" altLang="en-US" sz="2200" dirty="0" smtClean="0"/>
          </a:p>
          <a:p>
            <a:pPr lvl="1" eaLnBrk="1" hangingPunct="1"/>
            <a:r>
              <a:rPr lang="zh-CN" altLang="en-US" sz="2200" dirty="0" smtClean="0"/>
              <a:t>在</a:t>
            </a:r>
            <a:r>
              <a:rPr lang="zh-CN" altLang="en-US" sz="2200" dirty="0" smtClean="0">
                <a:solidFill>
                  <a:srgbClr val="0000FF"/>
                </a:solidFill>
              </a:rPr>
              <a:t>时隙</a:t>
            </a:r>
            <a:r>
              <a:rPr lang="en-US" altLang="zh-CN" sz="2200" dirty="0" smtClean="0">
                <a:solidFill>
                  <a:srgbClr val="0000FF"/>
                </a:solidFill>
              </a:rPr>
              <a:t>1</a:t>
            </a:r>
            <a:r>
              <a:rPr lang="zh-CN" altLang="en-US" sz="2200" dirty="0" smtClean="0"/>
              <a:t>，按深度优先搜索节点</a:t>
            </a:r>
            <a:r>
              <a:rPr lang="en-US" altLang="zh-CN" sz="2200" dirty="0" smtClean="0"/>
              <a:t>2</a:t>
            </a:r>
            <a:r>
              <a:rPr lang="zh-CN" altLang="en-US" sz="2200" dirty="0" smtClean="0"/>
              <a:t>，但发现节点</a:t>
            </a:r>
            <a:r>
              <a:rPr lang="en-US" altLang="zh-CN" sz="2200" dirty="0" smtClean="0"/>
              <a:t>2</a:t>
            </a:r>
            <a:r>
              <a:rPr lang="zh-CN" altLang="en-US" sz="2200" dirty="0" smtClean="0"/>
              <a:t>所属的站点无信道请求；</a:t>
            </a:r>
          </a:p>
          <a:p>
            <a:pPr lvl="1" eaLnBrk="1" hangingPunct="1"/>
            <a:r>
              <a:rPr lang="zh-CN" altLang="en-US" sz="2200" dirty="0" smtClean="0"/>
              <a:t>在</a:t>
            </a:r>
            <a:r>
              <a:rPr lang="zh-CN" altLang="en-US" sz="2200" dirty="0" smtClean="0">
                <a:solidFill>
                  <a:srgbClr val="0000FF"/>
                </a:solidFill>
              </a:rPr>
              <a:t>时隙</a:t>
            </a:r>
            <a:r>
              <a:rPr lang="en-US" altLang="zh-CN" sz="2200" dirty="0" smtClean="0">
                <a:solidFill>
                  <a:srgbClr val="0000FF"/>
                </a:solidFill>
              </a:rPr>
              <a:t>2</a:t>
            </a:r>
            <a:r>
              <a:rPr lang="zh-CN" altLang="en-US" sz="2200" dirty="0" smtClean="0"/>
              <a:t>，跳过节点</a:t>
            </a:r>
            <a:r>
              <a:rPr lang="en-US" altLang="zh-CN" sz="2200" dirty="0" smtClean="0"/>
              <a:t>3</a:t>
            </a:r>
            <a:r>
              <a:rPr lang="zh-CN" altLang="en-US" sz="2200" dirty="0" smtClean="0"/>
              <a:t>，搜索节点</a:t>
            </a:r>
            <a:r>
              <a:rPr lang="en-US" altLang="zh-CN" sz="2200" dirty="0" smtClean="0"/>
              <a:t>3</a:t>
            </a:r>
            <a:r>
              <a:rPr lang="zh-CN" altLang="en-US" sz="2200" dirty="0" smtClean="0"/>
              <a:t>下属节点</a:t>
            </a:r>
            <a:r>
              <a:rPr lang="en-US" altLang="zh-CN" sz="2200" dirty="0" smtClean="0"/>
              <a:t>6</a:t>
            </a:r>
            <a:r>
              <a:rPr lang="zh-CN" altLang="en-US" sz="2200" dirty="0" smtClean="0"/>
              <a:t>，但发现节点</a:t>
            </a:r>
            <a:r>
              <a:rPr lang="en-US" altLang="zh-CN" sz="2200" dirty="0" smtClean="0"/>
              <a:t>6</a:t>
            </a:r>
            <a:r>
              <a:rPr lang="zh-CN" altLang="en-US" sz="2200" dirty="0" smtClean="0"/>
              <a:t>所属的站点也无信道请求；</a:t>
            </a:r>
          </a:p>
          <a:p>
            <a:pPr lvl="1" eaLnBrk="1" hangingPunct="1"/>
            <a:r>
              <a:rPr lang="zh-CN" altLang="en-US" sz="2200" dirty="0" smtClean="0"/>
              <a:t>在</a:t>
            </a:r>
            <a:r>
              <a:rPr lang="zh-CN" altLang="en-US" sz="2200" dirty="0" smtClean="0">
                <a:solidFill>
                  <a:srgbClr val="0000FF"/>
                </a:solidFill>
              </a:rPr>
              <a:t>时隙</a:t>
            </a:r>
            <a:r>
              <a:rPr lang="en-US" altLang="zh-CN" sz="2200" dirty="0" smtClean="0">
                <a:solidFill>
                  <a:srgbClr val="0000FF"/>
                </a:solidFill>
              </a:rPr>
              <a:t>3</a:t>
            </a:r>
            <a:r>
              <a:rPr lang="zh-CN" altLang="en-US" sz="2200" dirty="0" smtClean="0"/>
              <a:t>，跳过节点</a:t>
            </a:r>
            <a:r>
              <a:rPr lang="en-US" altLang="zh-CN" sz="2200" dirty="0" smtClean="0"/>
              <a:t>7</a:t>
            </a:r>
            <a:r>
              <a:rPr lang="zh-CN" altLang="en-US" sz="2200" dirty="0" smtClean="0"/>
              <a:t>，搜索节点</a:t>
            </a:r>
            <a:r>
              <a:rPr lang="en-US" altLang="zh-CN" sz="2200" dirty="0" smtClean="0"/>
              <a:t>7</a:t>
            </a:r>
            <a:r>
              <a:rPr lang="zh-CN" altLang="en-US" sz="2200" dirty="0" smtClean="0"/>
              <a:t>下属站点</a:t>
            </a:r>
            <a:r>
              <a:rPr lang="en-US" altLang="zh-CN" sz="2200" dirty="0" smtClean="0"/>
              <a:t>G</a:t>
            </a:r>
            <a:r>
              <a:rPr lang="zh-CN" altLang="en-US" sz="2200" dirty="0" smtClean="0"/>
              <a:t>，</a:t>
            </a:r>
            <a:r>
              <a:rPr lang="en-US" altLang="zh-CN" sz="2200" dirty="0" smtClean="0"/>
              <a:t>G</a:t>
            </a:r>
            <a:r>
              <a:rPr lang="zh-CN" altLang="en-US" sz="2200" dirty="0" smtClean="0"/>
              <a:t>获得信道。</a:t>
            </a:r>
          </a:p>
        </p:txBody>
      </p:sp>
      <p:sp>
        <p:nvSpPr>
          <p:cNvPr id="54277" name="Text Box 5"/>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2593272"/>
            <a:ext cx="4831684" cy="292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9"/>
          <p:cNvSpPr>
            <a:spLocks/>
          </p:cNvSpPr>
          <p:nvPr/>
        </p:nvSpPr>
        <p:spPr bwMode="auto">
          <a:xfrm>
            <a:off x="1334098" y="3069307"/>
            <a:ext cx="2160239" cy="1972237"/>
          </a:xfrm>
          <a:custGeom>
            <a:avLst/>
            <a:gdLst>
              <a:gd name="T0" fmla="*/ 2147483646 w 1701"/>
              <a:gd name="T1" fmla="*/ 0 h 1542"/>
              <a:gd name="T2" fmla="*/ 2147483646 w 1701"/>
              <a:gd name="T3" fmla="*/ 2147483646 h 1542"/>
              <a:gd name="T4" fmla="*/ 2147483646 w 1701"/>
              <a:gd name="T5" fmla="*/ 2147483646 h 1542"/>
              <a:gd name="T6" fmla="*/ 2147483646 w 1701"/>
              <a:gd name="T7" fmla="*/ 2147483646 h 1542"/>
              <a:gd name="T8" fmla="*/ 0 60000 65536"/>
              <a:gd name="T9" fmla="*/ 0 60000 65536"/>
              <a:gd name="T10" fmla="*/ 0 60000 65536"/>
              <a:gd name="T11" fmla="*/ 0 60000 65536"/>
              <a:gd name="T12" fmla="*/ 0 w 1701"/>
              <a:gd name="T13" fmla="*/ 0 h 1542"/>
              <a:gd name="T14" fmla="*/ 1701 w 1701"/>
              <a:gd name="T15" fmla="*/ 1542 h 1542"/>
            </a:gdLst>
            <a:ahLst/>
            <a:cxnLst>
              <a:cxn ang="T8">
                <a:pos x="T0" y="T1"/>
              </a:cxn>
              <a:cxn ang="T9">
                <a:pos x="T2" y="T3"/>
              </a:cxn>
              <a:cxn ang="T10">
                <a:pos x="T4" y="T5"/>
              </a:cxn>
              <a:cxn ang="T11">
                <a:pos x="T6" y="T7"/>
              </a:cxn>
            </a:cxnLst>
            <a:rect l="T12" t="T13" r="T14" b="T15"/>
            <a:pathLst>
              <a:path w="1701" h="1542">
                <a:moveTo>
                  <a:pt x="749" y="0"/>
                </a:moveTo>
                <a:cubicBezTo>
                  <a:pt x="374" y="181"/>
                  <a:pt x="0" y="363"/>
                  <a:pt x="68" y="544"/>
                </a:cubicBezTo>
                <a:cubicBezTo>
                  <a:pt x="136" y="725"/>
                  <a:pt x="885" y="922"/>
                  <a:pt x="1157" y="1088"/>
                </a:cubicBezTo>
                <a:cubicBezTo>
                  <a:pt x="1429" y="1254"/>
                  <a:pt x="1610" y="1466"/>
                  <a:pt x="1701" y="1542"/>
                </a:cubicBezTo>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 name="组合 7"/>
          <p:cNvGrpSpPr/>
          <p:nvPr/>
        </p:nvGrpSpPr>
        <p:grpSpPr>
          <a:xfrm>
            <a:off x="3313932" y="4876173"/>
            <a:ext cx="721618" cy="381395"/>
            <a:chOff x="3455491" y="4991821"/>
            <a:chExt cx="721618" cy="381395"/>
          </a:xfrm>
        </p:grpSpPr>
        <p:sp>
          <p:nvSpPr>
            <p:cNvPr id="9" name="Oval 7"/>
            <p:cNvSpPr>
              <a:spLocks noChangeArrowheads="1"/>
            </p:cNvSpPr>
            <p:nvPr/>
          </p:nvSpPr>
          <p:spPr bwMode="auto">
            <a:xfrm>
              <a:off x="3455491" y="5013176"/>
              <a:ext cx="360809" cy="360040"/>
            </a:xfrm>
            <a:prstGeom prst="ellipse">
              <a:avLst/>
            </a:prstGeom>
            <a:solidFill>
              <a:srgbClr val="FFFF00">
                <a:alpha val="32000"/>
              </a:srgbClr>
            </a:solidFill>
            <a:ln w="28575" algn="ctr">
              <a:solidFill>
                <a:schemeClr val="accent2"/>
              </a:solidFill>
              <a:round/>
              <a:headEnd/>
              <a:tailEnd/>
            </a:ln>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0" name="Oval 7"/>
            <p:cNvSpPr>
              <a:spLocks noChangeArrowheads="1"/>
            </p:cNvSpPr>
            <p:nvPr/>
          </p:nvSpPr>
          <p:spPr bwMode="auto">
            <a:xfrm>
              <a:off x="3816300" y="4991821"/>
              <a:ext cx="360809" cy="360040"/>
            </a:xfrm>
            <a:prstGeom prst="ellipse">
              <a:avLst/>
            </a:prstGeom>
            <a:solidFill>
              <a:srgbClr val="FFFF00">
                <a:alpha val="32000"/>
              </a:srgbClr>
            </a:solidFill>
            <a:ln w="28575" algn="ctr">
              <a:solidFill>
                <a:schemeClr val="accent2"/>
              </a:solidFill>
              <a:round/>
              <a:headEnd/>
              <a:tailEnd/>
            </a:ln>
            <a:extLst/>
          </p:spPr>
          <p:txBody>
            <a:bodyPr wrap="none" anchor="ctr"/>
            <a:lstStyle>
              <a:lvl1pPr>
                <a:lnSpc>
                  <a:spcPct val="14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lnSpc>
                  <a:spcPct val="14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lnSpc>
                  <a:spcPct val="14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lnSpc>
                  <a:spcPct val="14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lnSpc>
                  <a:spcPct val="14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lnSpc>
                  <a:spcPct val="14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gr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5299"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55300" name="Rectangle 4"/>
          <p:cNvSpPr>
            <a:spLocks noGrp="1" noChangeArrowheads="1"/>
          </p:cNvSpPr>
          <p:nvPr>
            <p:ph type="body" idx="1"/>
          </p:nvPr>
        </p:nvSpPr>
        <p:spPr/>
        <p:txBody>
          <a:bodyPr/>
          <a:lstStyle/>
          <a:p>
            <a:pPr eaLnBrk="1" hangingPunct="1">
              <a:lnSpc>
                <a:spcPct val="110000"/>
              </a:lnSpc>
            </a:pPr>
            <a:r>
              <a:rPr lang="zh-CN" altLang="en-US" dirty="0" smtClean="0">
                <a:solidFill>
                  <a:srgbClr val="FF0000"/>
                </a:solidFill>
              </a:rPr>
              <a:t>问题及解决</a:t>
            </a:r>
          </a:p>
          <a:p>
            <a:pPr lvl="1" eaLnBrk="1" hangingPunct="1">
              <a:lnSpc>
                <a:spcPct val="110000"/>
              </a:lnSpc>
            </a:pPr>
            <a:r>
              <a:rPr lang="zh-CN" altLang="en-US" dirty="0" smtClean="0">
                <a:solidFill>
                  <a:srgbClr val="0000FF"/>
                </a:solidFill>
              </a:rPr>
              <a:t>问题</a:t>
            </a:r>
          </a:p>
          <a:p>
            <a:pPr lvl="1" eaLnBrk="1" hangingPunct="1">
              <a:lnSpc>
                <a:spcPct val="110000"/>
              </a:lnSpc>
              <a:buFont typeface="Wingdings" pitchFamily="2" charset="2"/>
              <a:buNone/>
            </a:pPr>
            <a:r>
              <a:rPr lang="zh-CN" altLang="en-US" dirty="0" smtClean="0"/>
              <a:t>          搜索应该从树的哪一级开始？（特别是重负荷时）</a:t>
            </a:r>
          </a:p>
          <a:p>
            <a:pPr lvl="1" eaLnBrk="1" hangingPunct="1">
              <a:lnSpc>
                <a:spcPct val="110000"/>
              </a:lnSpc>
            </a:pPr>
            <a:r>
              <a:rPr lang="zh-CN" altLang="en-US" dirty="0" smtClean="0">
                <a:solidFill>
                  <a:srgbClr val="0000FF"/>
                </a:solidFill>
              </a:rPr>
              <a:t>解决</a:t>
            </a:r>
          </a:p>
          <a:p>
            <a:pPr lvl="1" eaLnBrk="1" hangingPunct="1">
              <a:lnSpc>
                <a:spcPct val="110000"/>
              </a:lnSpc>
              <a:buFont typeface="Wingdings" pitchFamily="2" charset="2"/>
              <a:buNone/>
            </a:pPr>
            <a:r>
              <a:rPr lang="en-US" altLang="zh-CN" dirty="0" smtClean="0"/>
              <a:t>                    </a:t>
            </a:r>
            <a:r>
              <a:rPr lang="en-US" altLang="zh-CN" dirty="0" err="1" smtClean="0"/>
              <a:t>i</a:t>
            </a:r>
            <a:r>
              <a:rPr lang="en-US" altLang="zh-CN" dirty="0" smtClean="0"/>
              <a:t> = log</a:t>
            </a:r>
            <a:r>
              <a:rPr lang="en-US" altLang="zh-CN" baseline="-25000" dirty="0" smtClean="0"/>
              <a:t>2</a:t>
            </a:r>
            <a:r>
              <a:rPr lang="en-US" altLang="zh-CN" baseline="30000" dirty="0" smtClean="0"/>
              <a:t>q</a:t>
            </a:r>
          </a:p>
          <a:p>
            <a:pPr lvl="1" eaLnBrk="1" hangingPunct="1">
              <a:lnSpc>
                <a:spcPct val="110000"/>
              </a:lnSpc>
              <a:buFont typeface="Wingdings" pitchFamily="2" charset="2"/>
              <a:buNone/>
            </a:pPr>
            <a:r>
              <a:rPr lang="zh-CN" altLang="en-US" dirty="0" smtClean="0"/>
              <a:t>（</a:t>
            </a:r>
            <a:r>
              <a:rPr lang="en-US" altLang="zh-CN" dirty="0" err="1" smtClean="0"/>
              <a:t>i</a:t>
            </a:r>
            <a:r>
              <a:rPr lang="zh-CN" altLang="en-US" dirty="0" smtClean="0"/>
              <a:t>：级数；</a:t>
            </a:r>
            <a:r>
              <a:rPr lang="en-US" altLang="zh-CN" dirty="0" smtClean="0"/>
              <a:t>q</a:t>
            </a:r>
            <a:r>
              <a:rPr lang="zh-CN" altLang="en-US" dirty="0" smtClean="0"/>
              <a:t>：准备发送的站点数）</a:t>
            </a:r>
          </a:p>
          <a:p>
            <a:pPr lvl="1" eaLnBrk="1" hangingPunct="1">
              <a:lnSpc>
                <a:spcPct val="110000"/>
              </a:lnSpc>
              <a:buFont typeface="Wingdings" pitchFamily="2" charset="2"/>
              <a:buNone/>
            </a:pPr>
            <a:r>
              <a:rPr lang="zh-CN" altLang="en-US" dirty="0" smtClean="0"/>
              <a:t>  推导过程自己进行。 </a:t>
            </a:r>
          </a:p>
        </p:txBody>
      </p:sp>
      <p:sp>
        <p:nvSpPr>
          <p:cNvPr id="55301" name="Text Box 5"/>
          <p:cNvSpPr txBox="1">
            <a:spLocks noChangeArrowheads="1"/>
          </p:cNvSpPr>
          <p:nvPr/>
        </p:nvSpPr>
        <p:spPr bwMode="auto">
          <a:xfrm>
            <a:off x="1346200" y="87313"/>
            <a:ext cx="675419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eaLnBrk="1" hangingPunct="1">
              <a:defRPr/>
            </a:pPr>
            <a:r>
              <a:rPr lang="en-US" altLang="en-US" smtClean="0">
                <a:effectLst/>
              </a:rPr>
              <a:t>以太网</a:t>
            </a:r>
            <a:r>
              <a:rPr lang="en-US" altLang="zh-CN" sz="4000" smtClean="0">
                <a:effectLst/>
              </a:rPr>
              <a:t/>
            </a:r>
            <a:br>
              <a:rPr lang="en-US" altLang="zh-CN" sz="4000" smtClean="0">
                <a:effectLst/>
              </a:rPr>
            </a:br>
            <a:r>
              <a:rPr lang="zh-CN" altLang="en-US" sz="2800" smtClean="0"/>
              <a:t>（</a:t>
            </a:r>
            <a:r>
              <a:rPr lang="en-US" altLang="zh-CN" sz="2800" b="1" smtClean="0"/>
              <a:t>Ethernet</a:t>
            </a:r>
            <a:r>
              <a:rPr lang="zh-CN" altLang="en-US" sz="2800" smtClean="0"/>
              <a:t>）</a:t>
            </a:r>
          </a:p>
        </p:txBody>
      </p:sp>
      <p:sp>
        <p:nvSpPr>
          <p:cNvPr id="563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6324" name="Rectangle 5"/>
          <p:cNvSpPr>
            <a:spLocks noGrp="1" noChangeArrowheads="1"/>
          </p:cNvSpPr>
          <p:nvPr>
            <p:ph type="body" idx="1"/>
          </p:nvPr>
        </p:nvSpPr>
        <p:spPr>
          <a:xfrm>
            <a:off x="2987675" y="2060575"/>
            <a:ext cx="2898775" cy="4103688"/>
          </a:xfrm>
        </p:spPr>
        <p:txBody>
          <a:bodyPr/>
          <a:lstStyle/>
          <a:p>
            <a:pPr eaLnBrk="1" hangingPunct="1">
              <a:lnSpc>
                <a:spcPct val="140000"/>
              </a:lnSpc>
            </a:pPr>
            <a:r>
              <a:rPr lang="zh-CN" altLang="en-US" smtClean="0">
                <a:hlinkClick r:id="rId6" action="ppaction://hlinksldjump"/>
              </a:rPr>
              <a:t>概述</a:t>
            </a:r>
            <a:endParaRPr lang="zh-CN" altLang="en-US" smtClean="0"/>
          </a:p>
          <a:p>
            <a:pPr eaLnBrk="1" hangingPunct="1">
              <a:lnSpc>
                <a:spcPct val="140000"/>
              </a:lnSpc>
            </a:pPr>
            <a:r>
              <a:rPr lang="zh-CN" altLang="en-US" smtClean="0">
                <a:hlinkClick r:id="rId7" action="ppaction://hlinksldjump"/>
              </a:rPr>
              <a:t>传统以太网</a:t>
            </a:r>
            <a:endParaRPr lang="zh-CN" altLang="en-US" smtClean="0"/>
          </a:p>
          <a:p>
            <a:pPr eaLnBrk="1" hangingPunct="1">
              <a:lnSpc>
                <a:spcPct val="140000"/>
              </a:lnSpc>
            </a:pPr>
            <a:r>
              <a:rPr lang="zh-CN" altLang="en-US" smtClean="0">
                <a:hlinkClick r:id="rId8" action="ppaction://hlinksldjump"/>
              </a:rPr>
              <a:t>快速以太网</a:t>
            </a:r>
            <a:endParaRPr lang="zh-CN" altLang="en-US" smtClean="0"/>
          </a:p>
          <a:p>
            <a:pPr eaLnBrk="1" hangingPunct="1">
              <a:lnSpc>
                <a:spcPct val="140000"/>
              </a:lnSpc>
            </a:pPr>
            <a:r>
              <a:rPr lang="zh-CN" altLang="en-US" smtClean="0">
                <a:hlinkClick r:id="rId9" action="ppaction://hlinksldjump"/>
              </a:rPr>
              <a:t>千兆以太网</a:t>
            </a:r>
            <a:endParaRPr lang="zh-CN" altLang="en-US" smtClean="0"/>
          </a:p>
          <a:p>
            <a:pPr eaLnBrk="1" hangingPunct="1">
              <a:lnSpc>
                <a:spcPct val="140000"/>
              </a:lnSpc>
            </a:pPr>
            <a:r>
              <a:rPr lang="en-US" altLang="zh-CN" smtClean="0">
                <a:hlinkClick r:id="rId10" action="ppaction://hlinksldjump"/>
              </a:rPr>
              <a:t>10G</a:t>
            </a:r>
            <a:r>
              <a:rPr lang="zh-CN" altLang="en-US" smtClean="0">
                <a:hlinkClick r:id="rId10" action="ppaction://hlinksldjump"/>
              </a:rPr>
              <a:t>以太网</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概  述</a:t>
            </a:r>
          </a:p>
        </p:txBody>
      </p:sp>
      <p:sp>
        <p:nvSpPr>
          <p:cNvPr id="573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896005" name="Rectangle 5"/>
          <p:cNvSpPr>
            <a:spLocks noGrp="1" noChangeArrowheads="1"/>
          </p:cNvSpPr>
          <p:nvPr>
            <p:ph type="body" idx="1"/>
          </p:nvPr>
        </p:nvSpPr>
        <p:spPr>
          <a:xfrm>
            <a:off x="809625" y="1773238"/>
            <a:ext cx="7958138" cy="4608512"/>
          </a:xfrm>
        </p:spPr>
        <p:txBody>
          <a:bodyPr/>
          <a:lstStyle/>
          <a:p>
            <a:pPr eaLnBrk="1" hangingPunct="1">
              <a:lnSpc>
                <a:spcPct val="95000"/>
              </a:lnSpc>
              <a:buClr>
                <a:srgbClr val="FF0000"/>
              </a:buClr>
              <a:defRPr/>
            </a:pPr>
            <a:r>
              <a:rPr lang="en-US" altLang="zh-CN" sz="2800" dirty="0" smtClean="0">
                <a:solidFill>
                  <a:srgbClr val="FF0000"/>
                </a:solidFill>
                <a:effectLst>
                  <a:outerShdw blurRad="38100" dist="38100" dir="2700000" algn="tl">
                    <a:srgbClr val="C0C0C0"/>
                  </a:outerShdw>
                </a:effectLst>
              </a:rPr>
              <a:t>DIX Ethernet</a:t>
            </a:r>
            <a:r>
              <a:rPr lang="zh-CN" altLang="en-US" sz="2800" dirty="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dirty="0" smtClean="0">
                <a:solidFill>
                  <a:schemeClr val="tx1"/>
                </a:solidFill>
              </a:rPr>
              <a:t>由</a:t>
            </a:r>
            <a:r>
              <a:rPr lang="en-US" altLang="zh-CN" sz="2400" dirty="0" smtClean="0">
                <a:solidFill>
                  <a:schemeClr val="tx1"/>
                </a:solidFill>
              </a:rPr>
              <a:t>Digital</a:t>
            </a:r>
            <a:r>
              <a:rPr lang="zh-CN" altLang="en-US" sz="2400" dirty="0" smtClean="0">
                <a:solidFill>
                  <a:schemeClr val="tx1"/>
                </a:solidFill>
              </a:rPr>
              <a:t>、</a:t>
            </a:r>
            <a:r>
              <a:rPr lang="en-US" altLang="zh-CN" sz="2400" dirty="0" smtClean="0">
                <a:solidFill>
                  <a:schemeClr val="tx1"/>
                </a:solidFill>
              </a:rPr>
              <a:t>Intel</a:t>
            </a:r>
            <a:r>
              <a:rPr lang="zh-CN" altLang="en-US" sz="2400" dirty="0" smtClean="0">
                <a:solidFill>
                  <a:schemeClr val="tx1"/>
                </a:solidFill>
              </a:rPr>
              <a:t>和</a:t>
            </a:r>
            <a:r>
              <a:rPr lang="en-US" altLang="zh-CN" sz="2400" dirty="0" smtClean="0">
                <a:solidFill>
                  <a:schemeClr val="tx1"/>
                </a:solidFill>
              </a:rPr>
              <a:t>Xerox</a:t>
            </a:r>
            <a:r>
              <a:rPr lang="zh-CN" altLang="en-US" sz="2400" dirty="0" smtClean="0">
                <a:solidFill>
                  <a:schemeClr val="tx1"/>
                </a:solidFill>
              </a:rPr>
              <a:t>联合制定。</a:t>
            </a:r>
            <a:r>
              <a:rPr lang="en-US" altLang="zh-CN" sz="2400" dirty="0" smtClean="0">
                <a:solidFill>
                  <a:schemeClr val="tx1"/>
                </a:solidFill>
              </a:rPr>
              <a:t>1980.9</a:t>
            </a:r>
            <a:r>
              <a:rPr lang="zh-CN" altLang="en-US" sz="2400" dirty="0" smtClean="0">
                <a:solidFill>
                  <a:schemeClr val="tx1"/>
                </a:solidFill>
              </a:rPr>
              <a:t>推出</a:t>
            </a:r>
            <a:r>
              <a:rPr lang="en-US" altLang="zh-CN" sz="2400" dirty="0" smtClean="0">
                <a:solidFill>
                  <a:schemeClr val="tx1"/>
                </a:solidFill>
              </a:rPr>
              <a:t>DIX Ethernet V1</a:t>
            </a:r>
            <a:r>
              <a:rPr lang="zh-CN" altLang="en-US" sz="2400" dirty="0" smtClean="0">
                <a:solidFill>
                  <a:schemeClr val="tx1"/>
                </a:solidFill>
              </a:rPr>
              <a:t>，</a:t>
            </a:r>
            <a:r>
              <a:rPr lang="en-US" altLang="zh-CN" sz="2400" dirty="0" smtClean="0">
                <a:solidFill>
                  <a:schemeClr val="tx1"/>
                </a:solidFill>
              </a:rPr>
              <a:t>1982</a:t>
            </a:r>
            <a:r>
              <a:rPr lang="zh-CN" altLang="en-US" sz="2400" dirty="0" smtClean="0">
                <a:solidFill>
                  <a:schemeClr val="tx1"/>
                </a:solidFill>
              </a:rPr>
              <a:t>年推出</a:t>
            </a:r>
            <a:r>
              <a:rPr lang="en-US" altLang="zh-CN" sz="2400" dirty="0" smtClean="0">
                <a:solidFill>
                  <a:srgbClr val="0000FF"/>
                </a:solidFill>
              </a:rPr>
              <a:t>DIX Ethernet V2</a:t>
            </a:r>
            <a:r>
              <a:rPr lang="zh-CN" altLang="en-US" sz="2400" dirty="0" smtClean="0">
                <a:solidFill>
                  <a:schemeClr val="tx1"/>
                </a:solidFill>
              </a:rPr>
              <a:t>（实际上也是最后的版本）。</a:t>
            </a:r>
          </a:p>
          <a:p>
            <a:pPr eaLnBrk="1" hangingPunct="1">
              <a:lnSpc>
                <a:spcPct val="95000"/>
              </a:lnSpc>
              <a:buClr>
                <a:srgbClr val="FF0000"/>
              </a:buClr>
              <a:defRPr/>
            </a:pPr>
            <a:r>
              <a:rPr lang="en-US" altLang="zh-CN" sz="2800" dirty="0" smtClean="0">
                <a:solidFill>
                  <a:srgbClr val="FF0000"/>
                </a:solidFill>
                <a:effectLst>
                  <a:outerShdw blurRad="38100" dist="38100" dir="2700000" algn="tl">
                    <a:srgbClr val="C0C0C0"/>
                  </a:outerShdw>
                </a:effectLst>
              </a:rPr>
              <a:t>IEEE 802.3</a:t>
            </a:r>
            <a:r>
              <a:rPr lang="zh-CN" altLang="en-US" sz="2800" dirty="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dirty="0" smtClean="0"/>
              <a:t>在</a:t>
            </a:r>
            <a:r>
              <a:rPr lang="en-US" altLang="zh-CN" sz="2400" dirty="0" smtClean="0"/>
              <a:t>DIX Ethernet V2</a:t>
            </a:r>
            <a:r>
              <a:rPr lang="zh-CN" altLang="en-US" sz="2400" dirty="0" smtClean="0"/>
              <a:t>的基础上，</a:t>
            </a:r>
            <a:r>
              <a:rPr lang="en-US" altLang="zh-CN" sz="2400" dirty="0" smtClean="0"/>
              <a:t>IEEE802</a:t>
            </a:r>
            <a:r>
              <a:rPr lang="zh-CN" altLang="en-US" sz="2400" dirty="0" smtClean="0"/>
              <a:t>委员会的</a:t>
            </a:r>
            <a:r>
              <a:rPr lang="en-US" altLang="zh-CN" sz="2400" dirty="0" smtClean="0"/>
              <a:t>802</a:t>
            </a:r>
            <a:r>
              <a:rPr lang="zh-CN" altLang="en-US" sz="2400" dirty="0" smtClean="0"/>
              <a:t>工作组于</a:t>
            </a:r>
            <a:r>
              <a:rPr lang="en-US" altLang="zh-CN" sz="2400" dirty="0" smtClean="0"/>
              <a:t>1983</a:t>
            </a:r>
            <a:r>
              <a:rPr lang="zh-CN" altLang="en-US" sz="2400" dirty="0" smtClean="0"/>
              <a:t>年制定了第一个</a:t>
            </a:r>
            <a:r>
              <a:rPr lang="en-US" altLang="zh-CN" sz="2400" dirty="0" smtClean="0"/>
              <a:t>IEEE</a:t>
            </a:r>
            <a:r>
              <a:rPr lang="zh-CN" altLang="en-US" sz="2400" dirty="0" smtClean="0"/>
              <a:t>以太网标准：</a:t>
            </a:r>
            <a:r>
              <a:rPr lang="en-US" altLang="zh-CN" sz="2400" dirty="0" smtClean="0"/>
              <a:t>IEEE802.3</a:t>
            </a:r>
            <a:r>
              <a:rPr lang="zh-CN" altLang="en-US" sz="2400" dirty="0" smtClean="0"/>
              <a:t>（对帧格式作了很小的一点变动）。</a:t>
            </a:r>
          </a:p>
          <a:p>
            <a:pPr eaLnBrk="1" hangingPunct="1">
              <a:lnSpc>
                <a:spcPct val="95000"/>
              </a:lnSpc>
              <a:defRPr/>
            </a:pPr>
            <a:r>
              <a:rPr lang="zh-CN" altLang="en-US" sz="2800" dirty="0" smtClean="0">
                <a:solidFill>
                  <a:srgbClr val="0000FF"/>
                </a:solidFill>
              </a:rPr>
              <a:t>提示</a:t>
            </a:r>
          </a:p>
          <a:p>
            <a:pPr lvl="1" eaLnBrk="1" hangingPunct="1">
              <a:lnSpc>
                <a:spcPct val="95000"/>
              </a:lnSpc>
              <a:defRPr/>
            </a:pPr>
            <a:r>
              <a:rPr lang="zh-CN" altLang="en-US" sz="2400" dirty="0" smtClean="0"/>
              <a:t>实际经常使用的是</a:t>
            </a:r>
            <a:r>
              <a:rPr lang="en-US" altLang="zh-CN" sz="2400" dirty="0" smtClean="0"/>
              <a:t>DIX Ethernet V2</a:t>
            </a:r>
            <a:r>
              <a:rPr lang="zh-CN" altLang="en-US" sz="2400" dirty="0" smtClean="0"/>
              <a:t>标准，但基于两个标准的硬件实现可以在同一个</a:t>
            </a:r>
            <a:r>
              <a:rPr lang="en-US" altLang="zh-CN" sz="2400" dirty="0" smtClean="0"/>
              <a:t>LAN</a:t>
            </a:r>
            <a:r>
              <a:rPr lang="zh-CN" altLang="en-US" sz="2400" dirty="0" smtClean="0"/>
              <a:t>内互操作。</a:t>
            </a: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pPr eaLnBrk="1" hangingPunct="1">
              <a:defRPr/>
            </a:pPr>
            <a:r>
              <a:rPr lang="zh-CN" altLang="en-US" dirty="0">
                <a:latin typeface="华文新魏" pitchFamily="2" charset="-122"/>
              </a:rPr>
              <a:t>以太网的前世今生</a:t>
            </a:r>
            <a:endParaRPr lang="zh-CN" altLang="en-US" dirty="0" smtClean="0">
              <a:latin typeface="华文新魏" pitchFamily="2" charset="-122"/>
            </a:endParaRPr>
          </a:p>
        </p:txBody>
      </p:sp>
      <p:sp>
        <p:nvSpPr>
          <p:cNvPr id="573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pic>
        <p:nvPicPr>
          <p:cNvPr id="6" name="图片 5">
            <a:extLst>
              <a:ext uri="{FF2B5EF4-FFF2-40B4-BE49-F238E27FC236}">
                <a16:creationId xmlns:a16="http://schemas.microsoft.com/office/drawing/2014/main" xmlns="" id="{967083B0-7473-4F7E-8582-86B1389C00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3329" y="1749870"/>
            <a:ext cx="5405140" cy="4723646"/>
          </a:xfrm>
          <a:prstGeom prst="rect">
            <a:avLst/>
          </a:prstGeom>
        </p:spPr>
      </p:pic>
      <p:sp>
        <p:nvSpPr>
          <p:cNvPr id="7"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328035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传统以太网</a:t>
            </a:r>
          </a:p>
        </p:txBody>
      </p:sp>
      <p:sp>
        <p:nvSpPr>
          <p:cNvPr id="58371" name="Rectangle 6"/>
          <p:cNvSpPr>
            <a:spLocks noGrp="1" noChangeArrowheads="1"/>
          </p:cNvSpPr>
          <p:nvPr>
            <p:ph type="body" sz="half" idx="1"/>
          </p:nvPr>
        </p:nvSpPr>
        <p:spPr/>
        <p:txBody>
          <a:bodyPr/>
          <a:lstStyle/>
          <a:p>
            <a:pPr eaLnBrk="1" hangingPunct="1">
              <a:lnSpc>
                <a:spcPct val="175000"/>
              </a:lnSpc>
            </a:pPr>
            <a:r>
              <a:rPr lang="zh-CN" altLang="en-US" sz="3200" smtClean="0"/>
              <a:t>物理层</a:t>
            </a:r>
          </a:p>
          <a:p>
            <a:pPr lvl="1" eaLnBrk="1" hangingPunct="1">
              <a:lnSpc>
                <a:spcPct val="175000"/>
              </a:lnSpc>
            </a:pPr>
            <a:r>
              <a:rPr lang="en-US" altLang="zh-CN" sz="2800" smtClean="0">
                <a:hlinkClick r:id="rId3" action="ppaction://hlinksldjump"/>
              </a:rPr>
              <a:t>10BASE-5</a:t>
            </a:r>
            <a:endParaRPr lang="en-US" altLang="zh-CN" sz="2800" smtClean="0"/>
          </a:p>
          <a:p>
            <a:pPr lvl="1" eaLnBrk="1" hangingPunct="1">
              <a:lnSpc>
                <a:spcPct val="175000"/>
              </a:lnSpc>
            </a:pPr>
            <a:r>
              <a:rPr lang="en-US" altLang="zh-CN" sz="2800" smtClean="0">
                <a:hlinkClick r:id="rId4" action="ppaction://hlinksldjump"/>
              </a:rPr>
              <a:t>10BASE-2</a:t>
            </a:r>
            <a:endParaRPr lang="en-US" altLang="zh-CN" sz="2800" smtClean="0"/>
          </a:p>
          <a:p>
            <a:pPr lvl="1" eaLnBrk="1" hangingPunct="1">
              <a:lnSpc>
                <a:spcPct val="175000"/>
              </a:lnSpc>
            </a:pPr>
            <a:r>
              <a:rPr lang="en-US" altLang="zh-CN" sz="2800" smtClean="0">
                <a:hlinkClick r:id="rId5" action="ppaction://hlinksldjump"/>
              </a:rPr>
              <a:t>10BASE-T</a:t>
            </a:r>
            <a:endParaRPr lang="en-US" altLang="zh-CN" sz="2800" smtClean="0"/>
          </a:p>
          <a:p>
            <a:pPr lvl="1" eaLnBrk="1" hangingPunct="1">
              <a:lnSpc>
                <a:spcPct val="175000"/>
              </a:lnSpc>
            </a:pPr>
            <a:r>
              <a:rPr lang="zh-CN" altLang="en-US" sz="2800" smtClean="0">
                <a:hlinkClick r:id="rId6" action="ppaction://hlinksldjump"/>
              </a:rPr>
              <a:t>其它</a:t>
            </a:r>
            <a:endParaRPr lang="zh-CN" altLang="en-US" smtClean="0"/>
          </a:p>
        </p:txBody>
      </p:sp>
      <p:sp>
        <p:nvSpPr>
          <p:cNvPr id="58372" name="Rectangle 7"/>
          <p:cNvSpPr>
            <a:spLocks noGrp="1" noChangeArrowheads="1"/>
          </p:cNvSpPr>
          <p:nvPr>
            <p:ph type="body" sz="half" idx="2"/>
          </p:nvPr>
        </p:nvSpPr>
        <p:spPr/>
        <p:txBody>
          <a:bodyPr/>
          <a:lstStyle/>
          <a:p>
            <a:pPr eaLnBrk="1" hangingPunct="1">
              <a:lnSpc>
                <a:spcPct val="140000"/>
              </a:lnSpc>
            </a:pPr>
            <a:r>
              <a:rPr lang="en-US" altLang="zh-CN" sz="3200" smtClean="0"/>
              <a:t>MAC</a:t>
            </a:r>
            <a:r>
              <a:rPr lang="zh-CN" altLang="en-US" sz="3200" smtClean="0"/>
              <a:t>子层</a:t>
            </a:r>
          </a:p>
          <a:p>
            <a:pPr lvl="1" eaLnBrk="1" hangingPunct="1">
              <a:lnSpc>
                <a:spcPct val="140000"/>
              </a:lnSpc>
            </a:pPr>
            <a:r>
              <a:rPr lang="en-US" altLang="zh-CN" sz="2800" smtClean="0">
                <a:hlinkClick r:id="rId7" action="ppaction://hlinksldjump"/>
              </a:rPr>
              <a:t>CSMA/CD</a:t>
            </a:r>
            <a:endParaRPr lang="en-US" altLang="zh-CN" sz="2800" smtClean="0"/>
          </a:p>
          <a:p>
            <a:pPr lvl="1" eaLnBrk="1" hangingPunct="1">
              <a:lnSpc>
                <a:spcPct val="140000"/>
              </a:lnSpc>
            </a:pPr>
            <a:r>
              <a:rPr lang="en-US" altLang="zh-CN" sz="2800" smtClean="0">
                <a:hlinkClick r:id="rId8" action="ppaction://hlinksldjump"/>
              </a:rPr>
              <a:t>MAC</a:t>
            </a:r>
            <a:r>
              <a:rPr lang="zh-CN" altLang="en-US" sz="2800" smtClean="0">
                <a:hlinkClick r:id="rId8" action="ppaction://hlinksldjump"/>
              </a:rPr>
              <a:t>地址</a:t>
            </a:r>
            <a:endParaRPr lang="zh-CN" altLang="en-US" sz="2800" smtClean="0"/>
          </a:p>
          <a:p>
            <a:pPr lvl="1" eaLnBrk="1" hangingPunct="1">
              <a:lnSpc>
                <a:spcPct val="140000"/>
              </a:lnSpc>
            </a:pPr>
            <a:r>
              <a:rPr lang="en-US" altLang="zh-CN" sz="2800" smtClean="0">
                <a:hlinkClick r:id="rId9" action="ppaction://hlinksldjump"/>
              </a:rPr>
              <a:t>MAC</a:t>
            </a:r>
            <a:r>
              <a:rPr lang="zh-CN" altLang="en-US" sz="2800" smtClean="0">
                <a:hlinkClick r:id="rId9" action="ppaction://hlinksldjump"/>
              </a:rPr>
              <a:t>帧格式</a:t>
            </a:r>
            <a:endParaRPr lang="zh-CN" altLang="en-US" sz="2800" smtClean="0"/>
          </a:p>
          <a:p>
            <a:pPr eaLnBrk="1" hangingPunct="1">
              <a:lnSpc>
                <a:spcPct val="140000"/>
              </a:lnSpc>
            </a:pPr>
            <a:r>
              <a:rPr lang="en-US" altLang="zh-CN" sz="3200" smtClean="0">
                <a:hlinkClick r:id="rId10" action="ppaction://hlinksldjump"/>
              </a:rPr>
              <a:t>LLC</a:t>
            </a:r>
            <a:r>
              <a:rPr lang="zh-CN" altLang="en-US" sz="3200" smtClean="0">
                <a:hlinkClick r:id="rId10" action="ppaction://hlinksldjump"/>
              </a:rPr>
              <a:t>子层</a:t>
            </a:r>
            <a:endParaRPr lang="zh-CN" altLang="en-US" sz="3200" smtClean="0"/>
          </a:p>
          <a:p>
            <a:pPr eaLnBrk="1" hangingPunct="1">
              <a:lnSpc>
                <a:spcPct val="140000"/>
              </a:lnSpc>
            </a:pPr>
            <a:r>
              <a:rPr lang="zh-CN" altLang="en-US" sz="3200" smtClean="0">
                <a:hlinkClick r:id="rId11" action="ppaction://hlinksldjump"/>
              </a:rPr>
              <a:t>交换式以太网</a:t>
            </a:r>
            <a:endParaRPr lang="zh-CN" altLang="en-US" sz="3200" smtClean="0"/>
          </a:p>
        </p:txBody>
      </p:sp>
      <p:sp>
        <p:nvSpPr>
          <p:cNvPr id="5837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2"/>
              </a:buBlip>
              <a:defRPr kumimoji="1" sz="2800" b="1">
                <a:solidFill>
                  <a:srgbClr val="000000"/>
                </a:solidFill>
                <a:latin typeface="Arial" charset="0"/>
                <a:ea typeface="华文楷体" pitchFamily="2" charset="-122"/>
              </a:defRPr>
            </a:lvl2pPr>
            <a:lvl3pPr marL="1143000" indent="-228600" eaLnBrk="0" hangingPunct="0">
              <a:buSzPct val="65000"/>
              <a:buBlip>
                <a:blip r:embed="rId13"/>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4"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5" action="ppaction://hlinksldjump"/>
              </a:rPr>
              <a:t>以太网</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pPr eaLnBrk="1" hangingPunct="1">
              <a:defRPr/>
            </a:pPr>
            <a:r>
              <a:rPr lang="en-US" altLang="zh-CN" b="1" smtClean="0"/>
              <a:t>10BASE-5</a:t>
            </a:r>
            <a:br>
              <a:rPr lang="en-US" altLang="zh-CN" b="1" smtClean="0"/>
            </a:br>
            <a:r>
              <a:rPr lang="zh-CN" altLang="en-US" sz="2800" b="1" smtClean="0"/>
              <a:t>（</a:t>
            </a:r>
            <a:r>
              <a:rPr lang="en-US" altLang="zh-CN" sz="2800" b="1" smtClean="0"/>
              <a:t>802.3</a:t>
            </a:r>
            <a:r>
              <a:rPr lang="zh-CN" altLang="en-US" sz="2800" b="1" smtClean="0"/>
              <a:t>）</a:t>
            </a:r>
          </a:p>
        </p:txBody>
      </p:sp>
      <p:sp>
        <p:nvSpPr>
          <p:cNvPr id="59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593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02149" name="Rectangle 5"/>
          <p:cNvSpPr>
            <a:spLocks noGrp="1" noChangeArrowheads="1"/>
          </p:cNvSpPr>
          <p:nvPr>
            <p:ph type="body" idx="1"/>
          </p:nvPr>
        </p:nvSpPr>
        <p:spPr>
          <a:xfrm>
            <a:off x="809625" y="3933825"/>
            <a:ext cx="7958138" cy="2303463"/>
          </a:xfrm>
        </p:spPr>
        <p:txBody>
          <a:bodyPr/>
          <a:lstStyle/>
          <a:p>
            <a:pPr eaLnBrk="1" hangingPunct="1">
              <a:lnSpc>
                <a:spcPct val="15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5</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zh-CN" sz="2800" smtClean="0"/>
              <a:t>500m</a:t>
            </a:r>
            <a:r>
              <a:rPr lang="zh-CN" altLang="en-US" sz="2800" smtClean="0"/>
              <a:t>。</a:t>
            </a:r>
          </a:p>
        </p:txBody>
      </p:sp>
      <p:sp>
        <p:nvSpPr>
          <p:cNvPr id="5939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5939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5940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5940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5</a:t>
            </a:r>
          </a:p>
        </p:txBody>
      </p:sp>
      <p:sp>
        <p:nvSpPr>
          <p:cNvPr id="5940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404" name="Group 12"/>
          <p:cNvGrpSpPr>
            <a:grpSpLocks/>
          </p:cNvGrpSpPr>
          <p:nvPr/>
        </p:nvGrpSpPr>
        <p:grpSpPr bwMode="auto">
          <a:xfrm>
            <a:off x="1868488" y="2324100"/>
            <a:ext cx="914400" cy="519113"/>
            <a:chOff x="1200" y="1200"/>
            <a:chExt cx="576" cy="327"/>
          </a:xfrm>
        </p:grpSpPr>
        <p:sp>
          <p:nvSpPr>
            <p:cNvPr id="5940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0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p:txBody>
          <a:bodyPr/>
          <a:lstStyle/>
          <a:p>
            <a:pPr eaLnBrk="1" hangingPunct="1">
              <a:defRPr/>
            </a:pPr>
            <a:r>
              <a:rPr lang="zh-CN" altLang="en-US" smtClean="0"/>
              <a:t>网络结构</a:t>
            </a:r>
            <a:endParaRPr lang="zh-CN" altLang="en-US" sz="2800" smtClean="0"/>
          </a:p>
        </p:txBody>
      </p:sp>
      <p:sp>
        <p:nvSpPr>
          <p:cNvPr id="60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04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05373" name="Rectangle 157"/>
          <p:cNvSpPr>
            <a:spLocks noGrp="1" noChangeArrowheads="1"/>
          </p:cNvSpPr>
          <p:nvPr>
            <p:ph type="body" idx="1"/>
          </p:nvPr>
        </p:nvSpPr>
        <p:spPr>
          <a:xfrm>
            <a:off x="755650" y="1666875"/>
            <a:ext cx="5903913" cy="1833563"/>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粗缆以太网（</a:t>
            </a:r>
            <a:r>
              <a:rPr lang="en-US" altLang="zh-CN" sz="2400" dirty="0" smtClean="0">
                <a:solidFill>
                  <a:srgbClr val="FF0000"/>
                </a:solidFill>
                <a:effectLst>
                  <a:outerShdw blurRad="38100" dist="38100" dir="2700000" algn="tl">
                    <a:srgbClr val="C0C0C0"/>
                  </a:outerShdw>
                </a:effectLst>
              </a:rPr>
              <a:t>10BASE-5</a:t>
            </a:r>
            <a:r>
              <a:rPr lang="zh-CN" altLang="en-US" sz="2400" dirty="0" smtClean="0">
                <a:solidFill>
                  <a:srgbClr val="FF0000"/>
                </a:solidFill>
                <a:effectLst>
                  <a:outerShdw blurRad="38100" dist="38100" dir="2700000" algn="tl">
                    <a:srgbClr val="C0C0C0"/>
                  </a:outerShdw>
                </a:effectLst>
              </a:rPr>
              <a:t>）</a:t>
            </a:r>
            <a:r>
              <a:rPr lang="zh-CN" altLang="en-US" sz="2400" dirty="0" smtClean="0"/>
              <a:t> </a:t>
            </a:r>
          </a:p>
          <a:p>
            <a:pPr lvl="1" eaLnBrk="1" hangingPunct="1">
              <a:lnSpc>
                <a:spcPct val="110000"/>
              </a:lnSpc>
              <a:defRPr/>
            </a:pPr>
            <a:r>
              <a:rPr lang="zh-CN" altLang="en-US" sz="2000" dirty="0" smtClean="0">
                <a:solidFill>
                  <a:srgbClr val="0000FF"/>
                </a:solidFill>
              </a:rPr>
              <a:t>粗同轴电缆</a:t>
            </a:r>
            <a:r>
              <a:rPr lang="zh-CN" altLang="en-US" sz="2000" dirty="0" smtClean="0"/>
              <a:t>：可靠性好，抗干扰能力强 ；</a:t>
            </a:r>
          </a:p>
          <a:p>
            <a:pPr lvl="1" eaLnBrk="1" hangingPunct="1">
              <a:lnSpc>
                <a:spcPct val="110000"/>
              </a:lnSpc>
              <a:defRPr/>
            </a:pPr>
            <a:r>
              <a:rPr lang="zh-CN" altLang="en-US" sz="2000" dirty="0" smtClean="0">
                <a:solidFill>
                  <a:srgbClr val="0000FF"/>
                </a:solidFill>
              </a:rPr>
              <a:t>收发器</a:t>
            </a:r>
            <a:r>
              <a:rPr lang="zh-CN" altLang="en-US" sz="2000" dirty="0" smtClean="0"/>
              <a:t> </a:t>
            </a:r>
            <a:r>
              <a:rPr lang="en-US" altLang="zh-CN" sz="2000" dirty="0" smtClean="0"/>
              <a:t>:  </a:t>
            </a:r>
            <a:r>
              <a:rPr lang="zh-CN" altLang="en-US" sz="2000" dirty="0" smtClean="0"/>
              <a:t>发送</a:t>
            </a:r>
            <a:r>
              <a:rPr lang="en-US" altLang="zh-CN" sz="2000" dirty="0" smtClean="0"/>
              <a:t>/</a:t>
            </a:r>
            <a:r>
              <a:rPr lang="zh-CN" altLang="en-US" sz="2000" dirty="0" smtClean="0"/>
              <a:t>接收，冲突检测，电气隔离；</a:t>
            </a:r>
          </a:p>
          <a:p>
            <a:pPr lvl="1" eaLnBrk="1" hangingPunct="1">
              <a:lnSpc>
                <a:spcPct val="110000"/>
              </a:lnSpc>
              <a:defRPr/>
            </a:pPr>
            <a:r>
              <a:rPr lang="zh-CN" altLang="en-US" sz="2000" dirty="0" smtClean="0">
                <a:solidFill>
                  <a:srgbClr val="0000FF"/>
                </a:solidFill>
              </a:rPr>
              <a:t>拓扑</a:t>
            </a:r>
            <a:r>
              <a:rPr lang="zh-CN" altLang="en-US" sz="2000" dirty="0" smtClean="0"/>
              <a:t>：总线型。</a:t>
            </a:r>
          </a:p>
        </p:txBody>
      </p:sp>
      <p:sp>
        <p:nvSpPr>
          <p:cNvPr id="60422" name="Oval 158"/>
          <p:cNvSpPr>
            <a:spLocks noChangeArrowheads="1"/>
          </p:cNvSpPr>
          <p:nvPr/>
        </p:nvSpPr>
        <p:spPr bwMode="auto">
          <a:xfrm>
            <a:off x="5775325" y="4841875"/>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23" name="Line 159"/>
          <p:cNvSpPr>
            <a:spLocks noChangeShapeType="1"/>
          </p:cNvSpPr>
          <p:nvPr/>
        </p:nvSpPr>
        <p:spPr bwMode="auto">
          <a:xfrm flipH="1" flipV="1">
            <a:off x="5967413" y="5032375"/>
            <a:ext cx="4762" cy="31750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160"/>
          <p:cNvSpPr>
            <a:spLocks noChangeShapeType="1"/>
          </p:cNvSpPr>
          <p:nvPr/>
        </p:nvSpPr>
        <p:spPr bwMode="auto">
          <a:xfrm flipH="1" flipV="1">
            <a:off x="4421188" y="4430713"/>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61"/>
          <p:cNvSpPr>
            <a:spLocks noChangeShapeType="1"/>
          </p:cNvSpPr>
          <p:nvPr/>
        </p:nvSpPr>
        <p:spPr bwMode="auto">
          <a:xfrm flipH="1" flipV="1">
            <a:off x="3333750" y="4405313"/>
            <a:ext cx="4763" cy="388937"/>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62"/>
          <p:cNvSpPr>
            <a:spLocks noChangeShapeType="1"/>
          </p:cNvSpPr>
          <p:nvPr/>
        </p:nvSpPr>
        <p:spPr bwMode="auto">
          <a:xfrm flipH="1" flipV="1">
            <a:off x="4433888" y="4745038"/>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63"/>
          <p:cNvSpPr>
            <a:spLocks noChangeShapeType="1"/>
          </p:cNvSpPr>
          <p:nvPr/>
        </p:nvSpPr>
        <p:spPr bwMode="auto">
          <a:xfrm flipV="1">
            <a:off x="2370138" y="44386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64"/>
          <p:cNvSpPr>
            <a:spLocks noChangeShapeType="1"/>
          </p:cNvSpPr>
          <p:nvPr/>
        </p:nvSpPr>
        <p:spPr bwMode="auto">
          <a:xfrm flipH="1">
            <a:off x="787400" y="4379913"/>
            <a:ext cx="4306888"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Rectangle 165"/>
          <p:cNvSpPr>
            <a:spLocks noChangeArrowheads="1"/>
          </p:cNvSpPr>
          <p:nvPr/>
        </p:nvSpPr>
        <p:spPr bwMode="auto">
          <a:xfrm>
            <a:off x="2247900" y="42926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0" name="Rectangle 166"/>
          <p:cNvSpPr>
            <a:spLocks noChangeArrowheads="1"/>
          </p:cNvSpPr>
          <p:nvPr/>
        </p:nvSpPr>
        <p:spPr bwMode="auto">
          <a:xfrm>
            <a:off x="3221038" y="42941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1" name="Rectangle 167"/>
          <p:cNvSpPr>
            <a:spLocks noChangeArrowheads="1"/>
          </p:cNvSpPr>
          <p:nvPr/>
        </p:nvSpPr>
        <p:spPr bwMode="auto">
          <a:xfrm>
            <a:off x="5080000" y="430688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2" name="Rectangle 168"/>
          <p:cNvSpPr>
            <a:spLocks noChangeArrowheads="1"/>
          </p:cNvSpPr>
          <p:nvPr/>
        </p:nvSpPr>
        <p:spPr bwMode="auto">
          <a:xfrm>
            <a:off x="688975" y="43100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3" name="Rectangle 169"/>
          <p:cNvSpPr>
            <a:spLocks noChangeArrowheads="1"/>
          </p:cNvSpPr>
          <p:nvPr/>
        </p:nvSpPr>
        <p:spPr bwMode="auto">
          <a:xfrm>
            <a:off x="4289425" y="42814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4" name="Line 170"/>
          <p:cNvSpPr>
            <a:spLocks noChangeShapeType="1"/>
          </p:cNvSpPr>
          <p:nvPr/>
        </p:nvSpPr>
        <p:spPr bwMode="auto">
          <a:xfrm>
            <a:off x="746125" y="3724275"/>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Rectangle 171"/>
          <p:cNvSpPr>
            <a:spLocks noChangeArrowheads="1"/>
          </p:cNvSpPr>
          <p:nvPr/>
        </p:nvSpPr>
        <p:spPr bwMode="auto">
          <a:xfrm>
            <a:off x="1714500" y="3571875"/>
            <a:ext cx="2386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最大段长度</a:t>
            </a:r>
            <a:r>
              <a:rPr lang="en-US" altLang="zh-CN" sz="2000">
                <a:solidFill>
                  <a:schemeClr val="tx1"/>
                </a:solidFill>
              </a:rPr>
              <a:t>500m</a:t>
            </a:r>
          </a:p>
          <a:p>
            <a:pPr algn="ctr">
              <a:spcBef>
                <a:spcPct val="0"/>
              </a:spcBef>
              <a:buClrTx/>
              <a:buFontTx/>
              <a:buNone/>
            </a:pPr>
            <a:r>
              <a:rPr lang="zh-CN" altLang="en-US" sz="2000">
                <a:solidFill>
                  <a:schemeClr val="tx1"/>
                </a:solidFill>
              </a:rPr>
              <a:t>每段最多站点数</a:t>
            </a:r>
            <a:r>
              <a:rPr lang="en-US" altLang="zh-CN" sz="2000">
                <a:solidFill>
                  <a:schemeClr val="tx1"/>
                </a:solidFill>
              </a:rPr>
              <a:t>100</a:t>
            </a:r>
          </a:p>
        </p:txBody>
      </p:sp>
      <p:pic>
        <p:nvPicPr>
          <p:cNvPr id="60436" name="Picture 17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9475" y="4745038"/>
            <a:ext cx="458788"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37" name="Picture 17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0550" y="4756150"/>
            <a:ext cx="458788"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8" name="Rectangle 174"/>
          <p:cNvSpPr>
            <a:spLocks noChangeArrowheads="1"/>
          </p:cNvSpPr>
          <p:nvPr/>
        </p:nvSpPr>
        <p:spPr bwMode="auto">
          <a:xfrm>
            <a:off x="2270125" y="53387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2.5m</a:t>
            </a:r>
          </a:p>
        </p:txBody>
      </p:sp>
      <p:pic>
        <p:nvPicPr>
          <p:cNvPr id="60439" name="Picture 17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5600" y="4610100"/>
            <a:ext cx="639763" cy="15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40" name="Line 176"/>
          <p:cNvSpPr>
            <a:spLocks noChangeShapeType="1"/>
          </p:cNvSpPr>
          <p:nvPr/>
        </p:nvSpPr>
        <p:spPr bwMode="auto">
          <a:xfrm flipH="1">
            <a:off x="4056063" y="5040313"/>
            <a:ext cx="2305050"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Rectangle 177"/>
          <p:cNvSpPr>
            <a:spLocks noChangeArrowheads="1"/>
          </p:cNvSpPr>
          <p:nvPr/>
        </p:nvSpPr>
        <p:spPr bwMode="auto">
          <a:xfrm>
            <a:off x="4318000" y="49657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2" name="Rectangle 178"/>
          <p:cNvSpPr>
            <a:spLocks noChangeArrowheads="1"/>
          </p:cNvSpPr>
          <p:nvPr/>
        </p:nvSpPr>
        <p:spPr bwMode="auto">
          <a:xfrm>
            <a:off x="6273800" y="49704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3" name="Rectangle 179"/>
          <p:cNvSpPr>
            <a:spLocks noChangeArrowheads="1"/>
          </p:cNvSpPr>
          <p:nvPr/>
        </p:nvSpPr>
        <p:spPr bwMode="auto">
          <a:xfrm>
            <a:off x="4005263" y="497681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4" name="Rectangle 180"/>
          <p:cNvSpPr>
            <a:spLocks noChangeArrowheads="1"/>
          </p:cNvSpPr>
          <p:nvPr/>
        </p:nvSpPr>
        <p:spPr bwMode="auto">
          <a:xfrm>
            <a:off x="5851525" y="4953000"/>
            <a:ext cx="241300" cy="160338"/>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5" name="Line 181"/>
          <p:cNvSpPr>
            <a:spLocks noChangeShapeType="1"/>
          </p:cNvSpPr>
          <p:nvPr/>
        </p:nvSpPr>
        <p:spPr bwMode="auto">
          <a:xfrm>
            <a:off x="8223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Line 182"/>
          <p:cNvSpPr>
            <a:spLocks noChangeShapeType="1"/>
          </p:cNvSpPr>
          <p:nvPr/>
        </p:nvSpPr>
        <p:spPr bwMode="auto">
          <a:xfrm>
            <a:off x="63087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Line 183"/>
          <p:cNvSpPr>
            <a:spLocks noChangeShapeType="1"/>
          </p:cNvSpPr>
          <p:nvPr/>
        </p:nvSpPr>
        <p:spPr bwMode="auto">
          <a:xfrm>
            <a:off x="2349500" y="51689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Line 184"/>
          <p:cNvSpPr>
            <a:spLocks noChangeShapeType="1"/>
          </p:cNvSpPr>
          <p:nvPr/>
        </p:nvSpPr>
        <p:spPr bwMode="auto">
          <a:xfrm>
            <a:off x="3319463" y="51816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Line 185"/>
          <p:cNvSpPr>
            <a:spLocks noChangeShapeType="1"/>
          </p:cNvSpPr>
          <p:nvPr/>
        </p:nvSpPr>
        <p:spPr bwMode="auto">
          <a:xfrm>
            <a:off x="2370138" y="5291138"/>
            <a:ext cx="94615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Line 186"/>
          <p:cNvSpPr>
            <a:spLocks noChangeShapeType="1"/>
          </p:cNvSpPr>
          <p:nvPr/>
        </p:nvSpPr>
        <p:spPr bwMode="auto">
          <a:xfrm>
            <a:off x="755650" y="3789363"/>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Line 187"/>
          <p:cNvSpPr>
            <a:spLocks noChangeShapeType="1"/>
          </p:cNvSpPr>
          <p:nvPr/>
        </p:nvSpPr>
        <p:spPr bwMode="auto">
          <a:xfrm flipH="1">
            <a:off x="4140200" y="3789363"/>
            <a:ext cx="99377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Line 188"/>
          <p:cNvSpPr>
            <a:spLocks noChangeShapeType="1"/>
          </p:cNvSpPr>
          <p:nvPr/>
        </p:nvSpPr>
        <p:spPr bwMode="auto">
          <a:xfrm flipV="1">
            <a:off x="755650" y="4076700"/>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3" name="Line 189"/>
          <p:cNvSpPr>
            <a:spLocks noChangeShapeType="1"/>
          </p:cNvSpPr>
          <p:nvPr/>
        </p:nvSpPr>
        <p:spPr bwMode="auto">
          <a:xfrm flipV="1">
            <a:off x="1228725" y="44640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4" name="Rectangle 190"/>
          <p:cNvSpPr>
            <a:spLocks noChangeArrowheads="1"/>
          </p:cNvSpPr>
          <p:nvPr/>
        </p:nvSpPr>
        <p:spPr bwMode="auto">
          <a:xfrm>
            <a:off x="1106488" y="43180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60455" name="Picture 19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063" y="4770438"/>
            <a:ext cx="458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56" name="Picture 19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7388" y="5327650"/>
            <a:ext cx="4587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57" name="Line 193"/>
          <p:cNvSpPr>
            <a:spLocks noChangeShapeType="1"/>
          </p:cNvSpPr>
          <p:nvPr/>
        </p:nvSpPr>
        <p:spPr bwMode="auto">
          <a:xfrm>
            <a:off x="822325" y="6086475"/>
            <a:ext cx="1371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8" name="Line 194"/>
          <p:cNvSpPr>
            <a:spLocks noChangeShapeType="1"/>
          </p:cNvSpPr>
          <p:nvPr/>
        </p:nvSpPr>
        <p:spPr bwMode="auto">
          <a:xfrm flipH="1">
            <a:off x="4708525" y="6086475"/>
            <a:ext cx="16002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9" name="Line 195"/>
          <p:cNvSpPr>
            <a:spLocks noChangeShapeType="1"/>
          </p:cNvSpPr>
          <p:nvPr/>
        </p:nvSpPr>
        <p:spPr bwMode="auto">
          <a:xfrm>
            <a:off x="5148263" y="3716338"/>
            <a:ext cx="0" cy="57626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Line 196"/>
          <p:cNvSpPr>
            <a:spLocks noChangeShapeType="1"/>
          </p:cNvSpPr>
          <p:nvPr/>
        </p:nvSpPr>
        <p:spPr bwMode="auto">
          <a:xfrm>
            <a:off x="4140200" y="4076700"/>
            <a:ext cx="99060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1" name="Rectangle 197"/>
          <p:cNvSpPr>
            <a:spLocks noChangeArrowheads="1"/>
          </p:cNvSpPr>
          <p:nvPr/>
        </p:nvSpPr>
        <p:spPr bwMode="auto">
          <a:xfrm>
            <a:off x="2182813" y="5934075"/>
            <a:ext cx="256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2.5km </a:t>
            </a:r>
          </a:p>
        </p:txBody>
      </p:sp>
      <p:sp>
        <p:nvSpPr>
          <p:cNvPr id="60462" name="Rectangle 198"/>
          <p:cNvSpPr>
            <a:spLocks noChangeArrowheads="1"/>
          </p:cNvSpPr>
          <p:nvPr/>
        </p:nvSpPr>
        <p:spPr bwMode="auto">
          <a:xfrm>
            <a:off x="3695700" y="5516563"/>
            <a:ext cx="217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0463" name="Line 199"/>
          <p:cNvSpPr>
            <a:spLocks noChangeShapeType="1"/>
          </p:cNvSpPr>
          <p:nvPr/>
        </p:nvSpPr>
        <p:spPr bwMode="auto">
          <a:xfrm flipV="1">
            <a:off x="4860925" y="5095875"/>
            <a:ext cx="228600" cy="457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64" name="Rectangle 200"/>
          <p:cNvSpPr>
            <a:spLocks noChangeArrowheads="1"/>
          </p:cNvSpPr>
          <p:nvPr/>
        </p:nvSpPr>
        <p:spPr bwMode="auto">
          <a:xfrm>
            <a:off x="0" y="5324475"/>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a:t>
            </a:r>
          </a:p>
        </p:txBody>
      </p:sp>
      <p:sp>
        <p:nvSpPr>
          <p:cNvPr id="60465" name="Line 201"/>
          <p:cNvSpPr>
            <a:spLocks noChangeShapeType="1"/>
          </p:cNvSpPr>
          <p:nvPr/>
        </p:nvSpPr>
        <p:spPr bwMode="auto">
          <a:xfrm flipV="1">
            <a:off x="746125" y="4486275"/>
            <a:ext cx="0" cy="838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905418" name="Group 202"/>
          <p:cNvGrpSpPr>
            <a:grpSpLocks/>
          </p:cNvGrpSpPr>
          <p:nvPr/>
        </p:nvGrpSpPr>
        <p:grpSpPr bwMode="auto">
          <a:xfrm>
            <a:off x="5318125" y="3190875"/>
            <a:ext cx="3489325" cy="2622550"/>
            <a:chOff x="3312" y="1920"/>
            <a:chExt cx="2198" cy="1652"/>
          </a:xfrm>
        </p:grpSpPr>
        <p:sp>
          <p:nvSpPr>
            <p:cNvPr id="60496" name="AutoShape 203"/>
            <p:cNvSpPr>
              <a:spLocks noChangeArrowheads="1"/>
            </p:cNvSpPr>
            <p:nvPr/>
          </p:nvSpPr>
          <p:spPr bwMode="auto">
            <a:xfrm>
              <a:off x="3984" y="1920"/>
              <a:ext cx="960" cy="864"/>
            </a:xfrm>
            <a:prstGeom prst="wedgeEllipseCallout">
              <a:avLst>
                <a:gd name="adj1" fmla="val -67917"/>
                <a:gd name="adj2" fmla="val 7222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a:solidFill>
                  <a:schemeClr val="tx1"/>
                </a:solidFill>
              </a:endParaRPr>
            </a:p>
          </p:txBody>
        </p:sp>
        <p:grpSp>
          <p:nvGrpSpPr>
            <p:cNvPr id="60497" name="Group 204"/>
            <p:cNvGrpSpPr>
              <a:grpSpLocks/>
            </p:cNvGrpSpPr>
            <p:nvPr/>
          </p:nvGrpSpPr>
          <p:grpSpPr bwMode="auto">
            <a:xfrm>
              <a:off x="3312" y="2051"/>
              <a:ext cx="2198" cy="1521"/>
              <a:chOff x="3312" y="2051"/>
              <a:chExt cx="2198" cy="1521"/>
            </a:xfrm>
          </p:grpSpPr>
          <p:sp>
            <p:nvSpPr>
              <p:cNvPr id="60498" name="Rectangle 205"/>
              <p:cNvSpPr>
                <a:spLocks noChangeArrowheads="1"/>
              </p:cNvSpPr>
              <p:nvPr/>
            </p:nvSpPr>
            <p:spPr bwMode="auto">
              <a:xfrm>
                <a:off x="4377" y="2051"/>
                <a:ext cx="136" cy="91"/>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99" name="Rectangle 206"/>
              <p:cNvSpPr>
                <a:spLocks noChangeArrowheads="1"/>
              </p:cNvSpPr>
              <p:nvPr/>
            </p:nvSpPr>
            <p:spPr bwMode="auto">
              <a:xfrm flipH="1">
                <a:off x="3312" y="210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2"/>
                    </a:solidFill>
                  </a:rPr>
                  <a:t> 粗缆</a:t>
                </a:r>
              </a:p>
            </p:txBody>
          </p:sp>
          <p:sp>
            <p:nvSpPr>
              <p:cNvPr id="60500" name="Rectangle 207"/>
              <p:cNvSpPr>
                <a:spLocks noChangeArrowheads="1"/>
              </p:cNvSpPr>
              <p:nvPr/>
            </p:nvSpPr>
            <p:spPr bwMode="auto">
              <a:xfrm>
                <a:off x="3803" y="2145"/>
                <a:ext cx="1315" cy="131"/>
              </a:xfrm>
              <a:prstGeom prst="rect">
                <a:avLst/>
              </a:prstGeom>
              <a:gradFill rotWithShape="0">
                <a:gsLst>
                  <a:gs pos="0">
                    <a:srgbClr val="B2B200"/>
                  </a:gs>
                  <a:gs pos="50000">
                    <a:srgbClr val="FFFF00"/>
                  </a:gs>
                  <a:gs pos="100000">
                    <a:srgbClr val="B2B200"/>
                  </a:gs>
                </a:gsLst>
                <a:lin ang="5400000" scaled="1"/>
              </a:gra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1" name="Rectangle 208"/>
              <p:cNvSpPr>
                <a:spLocks noChangeArrowheads="1"/>
              </p:cNvSpPr>
              <p:nvPr/>
            </p:nvSpPr>
            <p:spPr bwMode="auto">
              <a:xfrm>
                <a:off x="4129" y="2095"/>
                <a:ext cx="655" cy="246"/>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2" name="Rectangle 209"/>
              <p:cNvSpPr>
                <a:spLocks noChangeArrowheads="1"/>
              </p:cNvSpPr>
              <p:nvPr/>
            </p:nvSpPr>
            <p:spPr bwMode="auto">
              <a:xfrm>
                <a:off x="4190" y="2350"/>
                <a:ext cx="543" cy="277"/>
              </a:xfrm>
              <a:prstGeom prst="rect">
                <a:avLst/>
              </a:prstGeom>
              <a:solidFill>
                <a:srgbClr val="FFCC00"/>
              </a:solidFill>
              <a:ln w="253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503" name="Group 210"/>
              <p:cNvGrpSpPr>
                <a:grpSpLocks/>
              </p:cNvGrpSpPr>
              <p:nvPr/>
            </p:nvGrpSpPr>
            <p:grpSpPr bwMode="auto">
              <a:xfrm>
                <a:off x="4454" y="2704"/>
                <a:ext cx="567" cy="166"/>
                <a:chOff x="4438" y="2667"/>
                <a:chExt cx="567" cy="166"/>
              </a:xfrm>
            </p:grpSpPr>
            <p:sp>
              <p:nvSpPr>
                <p:cNvPr id="60570" name="Arc 211"/>
                <p:cNvSpPr>
                  <a:spLocks/>
                </p:cNvSpPr>
                <p:nvPr/>
              </p:nvSpPr>
              <p:spPr bwMode="auto">
                <a:xfrm>
                  <a:off x="4438" y="2667"/>
                  <a:ext cx="298" cy="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71" name="Arc 212"/>
                <p:cNvSpPr>
                  <a:spLocks/>
                </p:cNvSpPr>
                <p:nvPr/>
              </p:nvSpPr>
              <p:spPr bwMode="auto">
                <a:xfrm>
                  <a:off x="4706" y="2746"/>
                  <a:ext cx="299" cy="87"/>
                </a:xfrm>
                <a:custGeom>
                  <a:avLst/>
                  <a:gdLst>
                    <a:gd name="T0" fmla="*/ 0 w 21672"/>
                    <a:gd name="T1" fmla="*/ 0 h 21600"/>
                    <a:gd name="T2" fmla="*/ 0 w 21672"/>
                    <a:gd name="T3" fmla="*/ 0 h 21600"/>
                    <a:gd name="T4" fmla="*/ 0 w 21672"/>
                    <a:gd name="T5" fmla="*/ 0 h 21600"/>
                    <a:gd name="T6" fmla="*/ 0 60000 65536"/>
                    <a:gd name="T7" fmla="*/ 0 60000 65536"/>
                    <a:gd name="T8" fmla="*/ 0 60000 65536"/>
                  </a:gdLst>
                  <a:ahLst/>
                  <a:cxnLst>
                    <a:cxn ang="T6">
                      <a:pos x="T0" y="T1"/>
                    </a:cxn>
                    <a:cxn ang="T7">
                      <a:pos x="T2" y="T3"/>
                    </a:cxn>
                    <a:cxn ang="T8">
                      <a:pos x="T4" y="T5"/>
                    </a:cxn>
                  </a:cxnLst>
                  <a:rect l="0" t="0" r="r" b="b"/>
                  <a:pathLst>
                    <a:path w="21672" h="21600" fill="none" extrusionOk="0">
                      <a:moveTo>
                        <a:pt x="0" y="0"/>
                      </a:moveTo>
                      <a:cubicBezTo>
                        <a:pt x="24" y="0"/>
                        <a:pt x="48" y="-1"/>
                        <a:pt x="72" y="0"/>
                      </a:cubicBezTo>
                      <a:cubicBezTo>
                        <a:pt x="12001" y="0"/>
                        <a:pt x="21672" y="9670"/>
                        <a:pt x="21672" y="21600"/>
                      </a:cubicBezTo>
                    </a:path>
                    <a:path w="21672" h="21600" stroke="0" extrusionOk="0">
                      <a:moveTo>
                        <a:pt x="0" y="0"/>
                      </a:moveTo>
                      <a:cubicBezTo>
                        <a:pt x="24" y="0"/>
                        <a:pt x="48" y="-1"/>
                        <a:pt x="72" y="0"/>
                      </a:cubicBezTo>
                      <a:cubicBezTo>
                        <a:pt x="12001" y="0"/>
                        <a:pt x="21672" y="9670"/>
                        <a:pt x="21672" y="21600"/>
                      </a:cubicBezTo>
                      <a:lnTo>
                        <a:pt x="72" y="21600"/>
                      </a:lnTo>
                      <a:lnTo>
                        <a:pt x="0" y="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04" name="AutoShape 213"/>
              <p:cNvSpPr>
                <a:spLocks noChangeArrowheads="1"/>
              </p:cNvSpPr>
              <p:nvPr/>
            </p:nvSpPr>
            <p:spPr bwMode="auto">
              <a:xfrm rot="10800000" flipH="1" flipV="1">
                <a:off x="4356" y="2629"/>
                <a:ext cx="213"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62 w 21600"/>
                  <a:gd name="T13" fmla="*/ 4563 h 21600"/>
                  <a:gd name="T14" fmla="*/ 17138 w 21600"/>
                  <a:gd name="T15" fmla="*/ 170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505" name="Group 214"/>
              <p:cNvGrpSpPr>
                <a:grpSpLocks/>
              </p:cNvGrpSpPr>
              <p:nvPr/>
            </p:nvGrpSpPr>
            <p:grpSpPr bwMode="auto">
              <a:xfrm>
                <a:off x="4842" y="2930"/>
                <a:ext cx="422" cy="642"/>
                <a:chOff x="4858" y="2958"/>
                <a:chExt cx="330" cy="493"/>
              </a:xfrm>
            </p:grpSpPr>
            <p:sp>
              <p:nvSpPr>
                <p:cNvPr id="60510" name="Freeform 215"/>
                <p:cNvSpPr>
                  <a:spLocks/>
                </p:cNvSpPr>
                <p:nvPr/>
              </p:nvSpPr>
              <p:spPr bwMode="auto">
                <a:xfrm>
                  <a:off x="5130" y="3080"/>
                  <a:ext cx="40" cy="258"/>
                </a:xfrm>
                <a:custGeom>
                  <a:avLst/>
                  <a:gdLst>
                    <a:gd name="T0" fmla="*/ 0 w 40"/>
                    <a:gd name="T1" fmla="*/ 257 h 258"/>
                    <a:gd name="T2" fmla="*/ 0 w 40"/>
                    <a:gd name="T3" fmla="*/ 0 h 258"/>
                    <a:gd name="T4" fmla="*/ 39 w 40"/>
                    <a:gd name="T5" fmla="*/ 0 h 258"/>
                    <a:gd name="T6" fmla="*/ 39 w 40"/>
                    <a:gd name="T7" fmla="*/ 257 h 258"/>
                    <a:gd name="T8" fmla="*/ 0 w 40"/>
                    <a:gd name="T9" fmla="*/ 257 h 2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58">
                      <a:moveTo>
                        <a:pt x="0" y="257"/>
                      </a:moveTo>
                      <a:lnTo>
                        <a:pt x="0" y="0"/>
                      </a:lnTo>
                      <a:lnTo>
                        <a:pt x="39" y="0"/>
                      </a:lnTo>
                      <a:lnTo>
                        <a:pt x="39" y="257"/>
                      </a:lnTo>
                      <a:lnTo>
                        <a:pt x="0" y="257"/>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1" name="Group 216"/>
                <p:cNvGrpSpPr>
                  <a:grpSpLocks/>
                </p:cNvGrpSpPr>
                <p:nvPr/>
              </p:nvGrpSpPr>
              <p:grpSpPr bwMode="auto">
                <a:xfrm>
                  <a:off x="5135" y="3102"/>
                  <a:ext cx="28" cy="226"/>
                  <a:chOff x="5119" y="3065"/>
                  <a:chExt cx="28" cy="226"/>
                </a:xfrm>
              </p:grpSpPr>
              <p:sp>
                <p:nvSpPr>
                  <p:cNvPr id="60554" name="Line 217"/>
                  <p:cNvSpPr>
                    <a:spLocks noChangeShapeType="1"/>
                  </p:cNvSpPr>
                  <p:nvPr/>
                </p:nvSpPr>
                <p:spPr bwMode="auto">
                  <a:xfrm>
                    <a:off x="5119" y="329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5" name="Line 218"/>
                  <p:cNvSpPr>
                    <a:spLocks noChangeShapeType="1"/>
                  </p:cNvSpPr>
                  <p:nvPr/>
                </p:nvSpPr>
                <p:spPr bwMode="auto">
                  <a:xfrm>
                    <a:off x="5119" y="327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6" name="Line 219"/>
                  <p:cNvSpPr>
                    <a:spLocks noChangeShapeType="1"/>
                  </p:cNvSpPr>
                  <p:nvPr/>
                </p:nvSpPr>
                <p:spPr bwMode="auto">
                  <a:xfrm>
                    <a:off x="5119" y="326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7" name="Line 220"/>
                  <p:cNvSpPr>
                    <a:spLocks noChangeShapeType="1"/>
                  </p:cNvSpPr>
                  <p:nvPr/>
                </p:nvSpPr>
                <p:spPr bwMode="auto">
                  <a:xfrm>
                    <a:off x="5119" y="324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8" name="Line 221"/>
                  <p:cNvSpPr>
                    <a:spLocks noChangeShapeType="1"/>
                  </p:cNvSpPr>
                  <p:nvPr/>
                </p:nvSpPr>
                <p:spPr bwMode="auto">
                  <a:xfrm>
                    <a:off x="5119" y="323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9" name="Line 222"/>
                  <p:cNvSpPr>
                    <a:spLocks noChangeShapeType="1"/>
                  </p:cNvSpPr>
                  <p:nvPr/>
                </p:nvSpPr>
                <p:spPr bwMode="auto">
                  <a:xfrm>
                    <a:off x="5119" y="321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0" name="Line 223"/>
                  <p:cNvSpPr>
                    <a:spLocks noChangeShapeType="1"/>
                  </p:cNvSpPr>
                  <p:nvPr/>
                </p:nvSpPr>
                <p:spPr bwMode="auto">
                  <a:xfrm>
                    <a:off x="5119" y="320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1" name="Line 224"/>
                  <p:cNvSpPr>
                    <a:spLocks noChangeShapeType="1"/>
                  </p:cNvSpPr>
                  <p:nvPr/>
                </p:nvSpPr>
                <p:spPr bwMode="auto">
                  <a:xfrm>
                    <a:off x="5119" y="318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2" name="Line 225"/>
                  <p:cNvSpPr>
                    <a:spLocks noChangeShapeType="1"/>
                  </p:cNvSpPr>
                  <p:nvPr/>
                </p:nvSpPr>
                <p:spPr bwMode="auto">
                  <a:xfrm>
                    <a:off x="5119" y="317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3" name="Line 226"/>
                  <p:cNvSpPr>
                    <a:spLocks noChangeShapeType="1"/>
                  </p:cNvSpPr>
                  <p:nvPr/>
                </p:nvSpPr>
                <p:spPr bwMode="auto">
                  <a:xfrm>
                    <a:off x="5119" y="315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4" name="Line 227"/>
                  <p:cNvSpPr>
                    <a:spLocks noChangeShapeType="1"/>
                  </p:cNvSpPr>
                  <p:nvPr/>
                </p:nvSpPr>
                <p:spPr bwMode="auto">
                  <a:xfrm>
                    <a:off x="5119" y="313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5" name="Line 228"/>
                  <p:cNvSpPr>
                    <a:spLocks noChangeShapeType="1"/>
                  </p:cNvSpPr>
                  <p:nvPr/>
                </p:nvSpPr>
                <p:spPr bwMode="auto">
                  <a:xfrm>
                    <a:off x="5119" y="312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6" name="Line 229"/>
                  <p:cNvSpPr>
                    <a:spLocks noChangeShapeType="1"/>
                  </p:cNvSpPr>
                  <p:nvPr/>
                </p:nvSpPr>
                <p:spPr bwMode="auto">
                  <a:xfrm>
                    <a:off x="5119" y="311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7" name="Line 230"/>
                  <p:cNvSpPr>
                    <a:spLocks noChangeShapeType="1"/>
                  </p:cNvSpPr>
                  <p:nvPr/>
                </p:nvSpPr>
                <p:spPr bwMode="auto">
                  <a:xfrm>
                    <a:off x="5119" y="309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8" name="Line 231"/>
                  <p:cNvSpPr>
                    <a:spLocks noChangeShapeType="1"/>
                  </p:cNvSpPr>
                  <p:nvPr/>
                </p:nvSpPr>
                <p:spPr bwMode="auto">
                  <a:xfrm>
                    <a:off x="5119" y="307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9" name="Line 232"/>
                  <p:cNvSpPr>
                    <a:spLocks noChangeShapeType="1"/>
                  </p:cNvSpPr>
                  <p:nvPr/>
                </p:nvSpPr>
                <p:spPr bwMode="auto">
                  <a:xfrm>
                    <a:off x="5119" y="306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12" name="Rectangle 233"/>
                <p:cNvSpPr>
                  <a:spLocks noChangeArrowheads="1"/>
                </p:cNvSpPr>
                <p:nvPr/>
              </p:nvSpPr>
              <p:spPr bwMode="auto">
                <a:xfrm>
                  <a:off x="4858" y="3009"/>
                  <a:ext cx="274" cy="44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3" name="Rectangle 234"/>
                <p:cNvSpPr>
                  <a:spLocks noChangeArrowheads="1"/>
                </p:cNvSpPr>
                <p:nvPr/>
              </p:nvSpPr>
              <p:spPr bwMode="auto">
                <a:xfrm>
                  <a:off x="4941" y="2978"/>
                  <a:ext cx="101" cy="18"/>
                </a:xfrm>
                <a:prstGeom prst="rect">
                  <a:avLst/>
                </a:prstGeom>
                <a:solidFill>
                  <a:srgbClr val="322D26"/>
                </a:solidFill>
                <a:ln w="12699">
                  <a:solidFill>
                    <a:srgbClr val="7167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4" name="Freeform 235"/>
                <p:cNvSpPr>
                  <a:spLocks/>
                </p:cNvSpPr>
                <p:nvPr/>
              </p:nvSpPr>
              <p:spPr bwMode="auto">
                <a:xfrm>
                  <a:off x="4867" y="2971"/>
                  <a:ext cx="321" cy="30"/>
                </a:xfrm>
                <a:custGeom>
                  <a:avLst/>
                  <a:gdLst>
                    <a:gd name="T0" fmla="*/ 0 w 321"/>
                    <a:gd name="T1" fmla="*/ 0 h 30"/>
                    <a:gd name="T2" fmla="*/ 0 w 321"/>
                    <a:gd name="T3" fmla="*/ 29 h 30"/>
                    <a:gd name="T4" fmla="*/ 320 w 321"/>
                    <a:gd name="T5" fmla="*/ 29 h 30"/>
                    <a:gd name="T6" fmla="*/ 0 60000 65536"/>
                    <a:gd name="T7" fmla="*/ 0 60000 65536"/>
                    <a:gd name="T8" fmla="*/ 0 60000 65536"/>
                  </a:gdLst>
                  <a:ahLst/>
                  <a:cxnLst>
                    <a:cxn ang="T6">
                      <a:pos x="T0" y="T1"/>
                    </a:cxn>
                    <a:cxn ang="T7">
                      <a:pos x="T2" y="T3"/>
                    </a:cxn>
                    <a:cxn ang="T8">
                      <a:pos x="T4" y="T5"/>
                    </a:cxn>
                  </a:cxnLst>
                  <a:rect l="0" t="0" r="r" b="b"/>
                  <a:pathLst>
                    <a:path w="321" h="30">
                      <a:moveTo>
                        <a:pt x="0" y="0"/>
                      </a:moveTo>
                      <a:lnTo>
                        <a:pt x="0" y="29"/>
                      </a:lnTo>
                      <a:lnTo>
                        <a:pt x="320" y="29"/>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5" name="Group 236"/>
                <p:cNvGrpSpPr>
                  <a:grpSpLocks/>
                </p:cNvGrpSpPr>
                <p:nvPr/>
              </p:nvGrpSpPr>
              <p:grpSpPr bwMode="auto">
                <a:xfrm>
                  <a:off x="5082" y="2958"/>
                  <a:ext cx="35" cy="37"/>
                  <a:chOff x="5066" y="2921"/>
                  <a:chExt cx="35" cy="37"/>
                </a:xfrm>
              </p:grpSpPr>
              <p:sp>
                <p:nvSpPr>
                  <p:cNvPr id="60552" name="Freeform 237"/>
                  <p:cNvSpPr>
                    <a:spLocks/>
                  </p:cNvSpPr>
                  <p:nvPr/>
                </p:nvSpPr>
                <p:spPr bwMode="auto">
                  <a:xfrm>
                    <a:off x="5074" y="2921"/>
                    <a:ext cx="24" cy="27"/>
                  </a:xfrm>
                  <a:custGeom>
                    <a:avLst/>
                    <a:gdLst>
                      <a:gd name="T0" fmla="*/ 0 w 24"/>
                      <a:gd name="T1" fmla="*/ 26 h 27"/>
                      <a:gd name="T2" fmla="*/ 0 w 24"/>
                      <a:gd name="T3" fmla="*/ 0 h 27"/>
                      <a:gd name="T4" fmla="*/ 23 w 24"/>
                      <a:gd name="T5" fmla="*/ 0 h 27"/>
                      <a:gd name="T6" fmla="*/ 23 w 24"/>
                      <a:gd name="T7" fmla="*/ 26 h 27"/>
                      <a:gd name="T8" fmla="*/ 0 w 24"/>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7">
                        <a:moveTo>
                          <a:pt x="0" y="26"/>
                        </a:moveTo>
                        <a:lnTo>
                          <a:pt x="0" y="0"/>
                        </a:lnTo>
                        <a:lnTo>
                          <a:pt x="23" y="0"/>
                        </a:lnTo>
                        <a:lnTo>
                          <a:pt x="23" y="26"/>
                        </a:lnTo>
                        <a:lnTo>
                          <a:pt x="0" y="26"/>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3" name="Freeform 238"/>
                  <p:cNvSpPr>
                    <a:spLocks/>
                  </p:cNvSpPr>
                  <p:nvPr/>
                </p:nvSpPr>
                <p:spPr bwMode="auto">
                  <a:xfrm>
                    <a:off x="5066" y="2939"/>
                    <a:ext cx="35" cy="19"/>
                  </a:xfrm>
                  <a:custGeom>
                    <a:avLst/>
                    <a:gdLst>
                      <a:gd name="T0" fmla="*/ 0 w 35"/>
                      <a:gd name="T1" fmla="*/ 18 h 19"/>
                      <a:gd name="T2" fmla="*/ 0 w 35"/>
                      <a:gd name="T3" fmla="*/ 0 h 19"/>
                      <a:gd name="T4" fmla="*/ 34 w 35"/>
                      <a:gd name="T5" fmla="*/ 0 h 19"/>
                      <a:gd name="T6" fmla="*/ 34 w 35"/>
                      <a:gd name="T7" fmla="*/ 18 h 19"/>
                      <a:gd name="T8" fmla="*/ 0 w 35"/>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9">
                        <a:moveTo>
                          <a:pt x="0" y="18"/>
                        </a:moveTo>
                        <a:lnTo>
                          <a:pt x="0" y="0"/>
                        </a:lnTo>
                        <a:lnTo>
                          <a:pt x="34" y="0"/>
                        </a:lnTo>
                        <a:lnTo>
                          <a:pt x="34" y="18"/>
                        </a:lnTo>
                        <a:lnTo>
                          <a:pt x="0" y="18"/>
                        </a:lnTo>
                      </a:path>
                    </a:pathLst>
                  </a:custGeom>
                  <a:solidFill>
                    <a:srgbClr val="52493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6" name="Group 239"/>
                <p:cNvGrpSpPr>
                  <a:grpSpLocks/>
                </p:cNvGrpSpPr>
                <p:nvPr/>
              </p:nvGrpSpPr>
              <p:grpSpPr bwMode="auto">
                <a:xfrm>
                  <a:off x="4937" y="3252"/>
                  <a:ext cx="83" cy="74"/>
                  <a:chOff x="4921" y="3215"/>
                  <a:chExt cx="83" cy="74"/>
                </a:xfrm>
              </p:grpSpPr>
              <p:sp>
                <p:nvSpPr>
                  <p:cNvPr id="60550" name="Freeform 240"/>
                  <p:cNvSpPr>
                    <a:spLocks/>
                  </p:cNvSpPr>
                  <p:nvPr/>
                </p:nvSpPr>
                <p:spPr bwMode="auto">
                  <a:xfrm>
                    <a:off x="4927" y="3215"/>
                    <a:ext cx="77" cy="72"/>
                  </a:xfrm>
                  <a:custGeom>
                    <a:avLst/>
                    <a:gdLst>
                      <a:gd name="T0" fmla="*/ 0 w 77"/>
                      <a:gd name="T1" fmla="*/ 71 h 72"/>
                      <a:gd name="T2" fmla="*/ 0 w 77"/>
                      <a:gd name="T3" fmla="*/ 0 h 72"/>
                      <a:gd name="T4" fmla="*/ 76 w 77"/>
                      <a:gd name="T5" fmla="*/ 0 h 72"/>
                      <a:gd name="T6" fmla="*/ 76 w 77"/>
                      <a:gd name="T7" fmla="*/ 71 h 72"/>
                      <a:gd name="T8" fmla="*/ 0 w 77"/>
                      <a:gd name="T9" fmla="*/ 71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2">
                        <a:moveTo>
                          <a:pt x="0" y="71"/>
                        </a:moveTo>
                        <a:lnTo>
                          <a:pt x="0" y="0"/>
                        </a:lnTo>
                        <a:lnTo>
                          <a:pt x="76" y="0"/>
                        </a:lnTo>
                        <a:lnTo>
                          <a:pt x="76" y="71"/>
                        </a:lnTo>
                        <a:lnTo>
                          <a:pt x="0"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1" name="Freeform 241"/>
                  <p:cNvSpPr>
                    <a:spLocks/>
                  </p:cNvSpPr>
                  <p:nvPr/>
                </p:nvSpPr>
                <p:spPr bwMode="auto">
                  <a:xfrm>
                    <a:off x="4921" y="3218"/>
                    <a:ext cx="78" cy="71"/>
                  </a:xfrm>
                  <a:custGeom>
                    <a:avLst/>
                    <a:gdLst>
                      <a:gd name="T0" fmla="*/ 0 w 78"/>
                      <a:gd name="T1" fmla="*/ 70 h 71"/>
                      <a:gd name="T2" fmla="*/ 0 w 78"/>
                      <a:gd name="T3" fmla="*/ 0 h 71"/>
                      <a:gd name="T4" fmla="*/ 77 w 78"/>
                      <a:gd name="T5" fmla="*/ 0 h 71"/>
                      <a:gd name="T6" fmla="*/ 77 w 78"/>
                      <a:gd name="T7" fmla="*/ 70 h 71"/>
                      <a:gd name="T8" fmla="*/ 0 w 78"/>
                      <a:gd name="T9" fmla="*/ 7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1">
                        <a:moveTo>
                          <a:pt x="0" y="70"/>
                        </a:moveTo>
                        <a:lnTo>
                          <a:pt x="0" y="0"/>
                        </a:lnTo>
                        <a:lnTo>
                          <a:pt x="77" y="0"/>
                        </a:lnTo>
                        <a:lnTo>
                          <a:pt x="77" y="70"/>
                        </a:lnTo>
                        <a:lnTo>
                          <a:pt x="0" y="7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7" name="Group 242"/>
                <p:cNvGrpSpPr>
                  <a:grpSpLocks/>
                </p:cNvGrpSpPr>
                <p:nvPr/>
              </p:nvGrpSpPr>
              <p:grpSpPr bwMode="auto">
                <a:xfrm>
                  <a:off x="5014" y="3123"/>
                  <a:ext cx="107" cy="93"/>
                  <a:chOff x="4998" y="3086"/>
                  <a:chExt cx="107" cy="93"/>
                </a:xfrm>
              </p:grpSpPr>
              <p:sp>
                <p:nvSpPr>
                  <p:cNvPr id="60548" name="Freeform 243"/>
                  <p:cNvSpPr>
                    <a:spLocks/>
                  </p:cNvSpPr>
                  <p:nvPr/>
                </p:nvSpPr>
                <p:spPr bwMode="auto">
                  <a:xfrm>
                    <a:off x="5002" y="3086"/>
                    <a:ext cx="103" cy="90"/>
                  </a:xfrm>
                  <a:custGeom>
                    <a:avLst/>
                    <a:gdLst>
                      <a:gd name="T0" fmla="*/ 0 w 103"/>
                      <a:gd name="T1" fmla="*/ 89 h 90"/>
                      <a:gd name="T2" fmla="*/ 0 w 103"/>
                      <a:gd name="T3" fmla="*/ 0 h 90"/>
                      <a:gd name="T4" fmla="*/ 102 w 103"/>
                      <a:gd name="T5" fmla="*/ 0 h 90"/>
                      <a:gd name="T6" fmla="*/ 102 w 103"/>
                      <a:gd name="T7" fmla="*/ 89 h 90"/>
                      <a:gd name="T8" fmla="*/ 0 w 103"/>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90">
                        <a:moveTo>
                          <a:pt x="0" y="89"/>
                        </a:moveTo>
                        <a:lnTo>
                          <a:pt x="0" y="0"/>
                        </a:lnTo>
                        <a:lnTo>
                          <a:pt x="102" y="0"/>
                        </a:lnTo>
                        <a:lnTo>
                          <a:pt x="102" y="89"/>
                        </a:lnTo>
                        <a:lnTo>
                          <a:pt x="0" y="8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9" name="Freeform 244"/>
                  <p:cNvSpPr>
                    <a:spLocks/>
                  </p:cNvSpPr>
                  <p:nvPr/>
                </p:nvSpPr>
                <p:spPr bwMode="auto">
                  <a:xfrm>
                    <a:off x="4998" y="3089"/>
                    <a:ext cx="104" cy="90"/>
                  </a:xfrm>
                  <a:custGeom>
                    <a:avLst/>
                    <a:gdLst>
                      <a:gd name="T0" fmla="*/ 0 w 104"/>
                      <a:gd name="T1" fmla="*/ 89 h 90"/>
                      <a:gd name="T2" fmla="*/ 0 w 104"/>
                      <a:gd name="T3" fmla="*/ 0 h 90"/>
                      <a:gd name="T4" fmla="*/ 103 w 104"/>
                      <a:gd name="T5" fmla="*/ 0 h 90"/>
                      <a:gd name="T6" fmla="*/ 103 w 104"/>
                      <a:gd name="T7" fmla="*/ 89 h 90"/>
                      <a:gd name="T8" fmla="*/ 0 w 104"/>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90">
                        <a:moveTo>
                          <a:pt x="0" y="89"/>
                        </a:moveTo>
                        <a:lnTo>
                          <a:pt x="0" y="0"/>
                        </a:lnTo>
                        <a:lnTo>
                          <a:pt x="103" y="0"/>
                        </a:lnTo>
                        <a:lnTo>
                          <a:pt x="103" y="89"/>
                        </a:lnTo>
                        <a:lnTo>
                          <a:pt x="0" y="8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8" name="Group 245"/>
                <p:cNvGrpSpPr>
                  <a:grpSpLocks/>
                </p:cNvGrpSpPr>
                <p:nvPr/>
              </p:nvGrpSpPr>
              <p:grpSpPr bwMode="auto">
                <a:xfrm>
                  <a:off x="4937" y="3418"/>
                  <a:ext cx="128" cy="23"/>
                  <a:chOff x="4921" y="3381"/>
                  <a:chExt cx="128" cy="23"/>
                </a:xfrm>
              </p:grpSpPr>
              <p:sp>
                <p:nvSpPr>
                  <p:cNvPr id="60546" name="Freeform 246"/>
                  <p:cNvSpPr>
                    <a:spLocks/>
                  </p:cNvSpPr>
                  <p:nvPr/>
                </p:nvSpPr>
                <p:spPr bwMode="auto">
                  <a:xfrm>
                    <a:off x="4927" y="3381"/>
                    <a:ext cx="122" cy="20"/>
                  </a:xfrm>
                  <a:custGeom>
                    <a:avLst/>
                    <a:gdLst>
                      <a:gd name="T0" fmla="*/ 0 w 122"/>
                      <a:gd name="T1" fmla="*/ 19 h 20"/>
                      <a:gd name="T2" fmla="*/ 0 w 122"/>
                      <a:gd name="T3" fmla="*/ 0 h 20"/>
                      <a:gd name="T4" fmla="*/ 121 w 122"/>
                      <a:gd name="T5" fmla="*/ 0 h 20"/>
                      <a:gd name="T6" fmla="*/ 121 w 122"/>
                      <a:gd name="T7" fmla="*/ 19 h 20"/>
                      <a:gd name="T8" fmla="*/ 0 w 122"/>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0">
                        <a:moveTo>
                          <a:pt x="0" y="19"/>
                        </a:moveTo>
                        <a:lnTo>
                          <a:pt x="0" y="0"/>
                        </a:lnTo>
                        <a:lnTo>
                          <a:pt x="121" y="0"/>
                        </a:lnTo>
                        <a:lnTo>
                          <a:pt x="121" y="19"/>
                        </a:lnTo>
                        <a:lnTo>
                          <a:pt x="0" y="1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7" name="Freeform 247"/>
                  <p:cNvSpPr>
                    <a:spLocks/>
                  </p:cNvSpPr>
                  <p:nvPr/>
                </p:nvSpPr>
                <p:spPr bwMode="auto">
                  <a:xfrm>
                    <a:off x="4921" y="338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9" name="Group 248"/>
                <p:cNvGrpSpPr>
                  <a:grpSpLocks/>
                </p:cNvGrpSpPr>
                <p:nvPr/>
              </p:nvGrpSpPr>
              <p:grpSpPr bwMode="auto">
                <a:xfrm>
                  <a:off x="5075" y="3396"/>
                  <a:ext cx="31" cy="34"/>
                  <a:chOff x="5059" y="3359"/>
                  <a:chExt cx="31" cy="34"/>
                </a:xfrm>
              </p:grpSpPr>
              <p:sp>
                <p:nvSpPr>
                  <p:cNvPr id="60544" name="Freeform 249"/>
                  <p:cNvSpPr>
                    <a:spLocks/>
                  </p:cNvSpPr>
                  <p:nvPr/>
                </p:nvSpPr>
                <p:spPr bwMode="auto">
                  <a:xfrm>
                    <a:off x="5064" y="3359"/>
                    <a:ext cx="26" cy="31"/>
                  </a:xfrm>
                  <a:custGeom>
                    <a:avLst/>
                    <a:gdLst>
                      <a:gd name="T0" fmla="*/ 0 w 26"/>
                      <a:gd name="T1" fmla="*/ 30 h 31"/>
                      <a:gd name="T2" fmla="*/ 0 w 26"/>
                      <a:gd name="T3" fmla="*/ 0 h 31"/>
                      <a:gd name="T4" fmla="*/ 25 w 26"/>
                      <a:gd name="T5" fmla="*/ 0 h 31"/>
                      <a:gd name="T6" fmla="*/ 25 w 26"/>
                      <a:gd name="T7" fmla="*/ 30 h 31"/>
                      <a:gd name="T8" fmla="*/ 0 w 26"/>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30"/>
                        </a:moveTo>
                        <a:lnTo>
                          <a:pt x="0" y="0"/>
                        </a:lnTo>
                        <a:lnTo>
                          <a:pt x="25" y="0"/>
                        </a:lnTo>
                        <a:lnTo>
                          <a:pt x="25" y="30"/>
                        </a:lnTo>
                        <a:lnTo>
                          <a:pt x="0"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5" name="Freeform 250"/>
                  <p:cNvSpPr>
                    <a:spLocks/>
                  </p:cNvSpPr>
                  <p:nvPr/>
                </p:nvSpPr>
                <p:spPr bwMode="auto">
                  <a:xfrm>
                    <a:off x="5059" y="3362"/>
                    <a:ext cx="27" cy="31"/>
                  </a:xfrm>
                  <a:custGeom>
                    <a:avLst/>
                    <a:gdLst>
                      <a:gd name="T0" fmla="*/ 0 w 27"/>
                      <a:gd name="T1" fmla="*/ 30 h 31"/>
                      <a:gd name="T2" fmla="*/ 0 w 27"/>
                      <a:gd name="T3" fmla="*/ 0 h 31"/>
                      <a:gd name="T4" fmla="*/ 26 w 27"/>
                      <a:gd name="T5" fmla="*/ 0 h 31"/>
                      <a:gd name="T6" fmla="*/ 26 w 27"/>
                      <a:gd name="T7" fmla="*/ 30 h 31"/>
                      <a:gd name="T8" fmla="*/ 0 w 27"/>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1">
                        <a:moveTo>
                          <a:pt x="0" y="30"/>
                        </a:moveTo>
                        <a:lnTo>
                          <a:pt x="0" y="0"/>
                        </a:lnTo>
                        <a:lnTo>
                          <a:pt x="26" y="0"/>
                        </a:lnTo>
                        <a:lnTo>
                          <a:pt x="26" y="30"/>
                        </a:lnTo>
                        <a:lnTo>
                          <a:pt x="0" y="3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0" name="Group 251"/>
                <p:cNvGrpSpPr>
                  <a:grpSpLocks/>
                </p:cNvGrpSpPr>
                <p:nvPr/>
              </p:nvGrpSpPr>
              <p:grpSpPr bwMode="auto">
                <a:xfrm>
                  <a:off x="4940" y="3346"/>
                  <a:ext cx="57" cy="24"/>
                  <a:chOff x="4924" y="3309"/>
                  <a:chExt cx="57" cy="24"/>
                </a:xfrm>
              </p:grpSpPr>
              <p:sp>
                <p:nvSpPr>
                  <p:cNvPr id="60542" name="Freeform 252"/>
                  <p:cNvSpPr>
                    <a:spLocks/>
                  </p:cNvSpPr>
                  <p:nvPr/>
                </p:nvSpPr>
                <p:spPr bwMode="auto">
                  <a:xfrm>
                    <a:off x="4928" y="3309"/>
                    <a:ext cx="53" cy="22"/>
                  </a:xfrm>
                  <a:custGeom>
                    <a:avLst/>
                    <a:gdLst>
                      <a:gd name="T0" fmla="*/ 0 w 53"/>
                      <a:gd name="T1" fmla="*/ 21 h 22"/>
                      <a:gd name="T2" fmla="*/ 0 w 53"/>
                      <a:gd name="T3" fmla="*/ 0 h 22"/>
                      <a:gd name="T4" fmla="*/ 52 w 53"/>
                      <a:gd name="T5" fmla="*/ 0 h 22"/>
                      <a:gd name="T6" fmla="*/ 52 w 53"/>
                      <a:gd name="T7" fmla="*/ 21 h 22"/>
                      <a:gd name="T8" fmla="*/ 0 w 53"/>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2">
                        <a:moveTo>
                          <a:pt x="0" y="21"/>
                        </a:moveTo>
                        <a:lnTo>
                          <a:pt x="0" y="0"/>
                        </a:lnTo>
                        <a:lnTo>
                          <a:pt x="52" y="0"/>
                        </a:lnTo>
                        <a:lnTo>
                          <a:pt x="52"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3" name="Freeform 253"/>
                  <p:cNvSpPr>
                    <a:spLocks/>
                  </p:cNvSpPr>
                  <p:nvPr/>
                </p:nvSpPr>
                <p:spPr bwMode="auto">
                  <a:xfrm>
                    <a:off x="4924" y="3312"/>
                    <a:ext cx="53" cy="21"/>
                  </a:xfrm>
                  <a:custGeom>
                    <a:avLst/>
                    <a:gdLst>
                      <a:gd name="T0" fmla="*/ 0 w 53"/>
                      <a:gd name="T1" fmla="*/ 20 h 21"/>
                      <a:gd name="T2" fmla="*/ 0 w 53"/>
                      <a:gd name="T3" fmla="*/ 0 h 21"/>
                      <a:gd name="T4" fmla="*/ 52 w 53"/>
                      <a:gd name="T5" fmla="*/ 0 h 21"/>
                      <a:gd name="T6" fmla="*/ 52 w 53"/>
                      <a:gd name="T7" fmla="*/ 20 h 21"/>
                      <a:gd name="T8" fmla="*/ 0 w 5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1">
                        <a:moveTo>
                          <a:pt x="0" y="20"/>
                        </a:moveTo>
                        <a:lnTo>
                          <a:pt x="0" y="0"/>
                        </a:lnTo>
                        <a:lnTo>
                          <a:pt x="52" y="0"/>
                        </a:lnTo>
                        <a:lnTo>
                          <a:pt x="5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1" name="Group 254"/>
                <p:cNvGrpSpPr>
                  <a:grpSpLocks/>
                </p:cNvGrpSpPr>
                <p:nvPr/>
              </p:nvGrpSpPr>
              <p:grpSpPr bwMode="auto">
                <a:xfrm>
                  <a:off x="4996" y="3344"/>
                  <a:ext cx="56" cy="25"/>
                  <a:chOff x="4980" y="3307"/>
                  <a:chExt cx="56" cy="25"/>
                </a:xfrm>
              </p:grpSpPr>
              <p:sp>
                <p:nvSpPr>
                  <p:cNvPr id="60540" name="Freeform 255"/>
                  <p:cNvSpPr>
                    <a:spLocks/>
                  </p:cNvSpPr>
                  <p:nvPr/>
                </p:nvSpPr>
                <p:spPr bwMode="auto">
                  <a:xfrm>
                    <a:off x="4984" y="3307"/>
                    <a:ext cx="52" cy="21"/>
                  </a:xfrm>
                  <a:custGeom>
                    <a:avLst/>
                    <a:gdLst>
                      <a:gd name="T0" fmla="*/ 0 w 52"/>
                      <a:gd name="T1" fmla="*/ 20 h 21"/>
                      <a:gd name="T2" fmla="*/ 0 w 52"/>
                      <a:gd name="T3" fmla="*/ 0 h 21"/>
                      <a:gd name="T4" fmla="*/ 51 w 52"/>
                      <a:gd name="T5" fmla="*/ 0 h 21"/>
                      <a:gd name="T6" fmla="*/ 51 w 52"/>
                      <a:gd name="T7" fmla="*/ 20 h 21"/>
                      <a:gd name="T8" fmla="*/ 0 w 52"/>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
                        <a:moveTo>
                          <a:pt x="0" y="20"/>
                        </a:moveTo>
                        <a:lnTo>
                          <a:pt x="0" y="0"/>
                        </a:lnTo>
                        <a:lnTo>
                          <a:pt x="51" y="0"/>
                        </a:lnTo>
                        <a:lnTo>
                          <a:pt x="51" y="20"/>
                        </a:lnTo>
                        <a:lnTo>
                          <a:pt x="0" y="2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1" name="Freeform 256"/>
                  <p:cNvSpPr>
                    <a:spLocks/>
                  </p:cNvSpPr>
                  <p:nvPr/>
                </p:nvSpPr>
                <p:spPr bwMode="auto">
                  <a:xfrm>
                    <a:off x="4980" y="3310"/>
                    <a:ext cx="54" cy="22"/>
                  </a:xfrm>
                  <a:custGeom>
                    <a:avLst/>
                    <a:gdLst>
                      <a:gd name="T0" fmla="*/ 0 w 54"/>
                      <a:gd name="T1" fmla="*/ 21 h 22"/>
                      <a:gd name="T2" fmla="*/ 0 w 54"/>
                      <a:gd name="T3" fmla="*/ 0 h 22"/>
                      <a:gd name="T4" fmla="*/ 53 w 54"/>
                      <a:gd name="T5" fmla="*/ 0 h 22"/>
                      <a:gd name="T6" fmla="*/ 53 w 54"/>
                      <a:gd name="T7" fmla="*/ 21 h 22"/>
                      <a:gd name="T8" fmla="*/ 0 w 54"/>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22">
                        <a:moveTo>
                          <a:pt x="0" y="21"/>
                        </a:moveTo>
                        <a:lnTo>
                          <a:pt x="0" y="0"/>
                        </a:lnTo>
                        <a:lnTo>
                          <a:pt x="53" y="0"/>
                        </a:lnTo>
                        <a:lnTo>
                          <a:pt x="53" y="21"/>
                        </a:lnTo>
                        <a:lnTo>
                          <a:pt x="0" y="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2" name="Group 257"/>
                <p:cNvGrpSpPr>
                  <a:grpSpLocks/>
                </p:cNvGrpSpPr>
                <p:nvPr/>
              </p:nvGrpSpPr>
              <p:grpSpPr bwMode="auto">
                <a:xfrm>
                  <a:off x="4937" y="3225"/>
                  <a:ext cx="47" cy="19"/>
                  <a:chOff x="4921" y="3188"/>
                  <a:chExt cx="47" cy="19"/>
                </a:xfrm>
              </p:grpSpPr>
              <p:sp>
                <p:nvSpPr>
                  <p:cNvPr id="60538" name="Freeform 258"/>
                  <p:cNvSpPr>
                    <a:spLocks/>
                  </p:cNvSpPr>
                  <p:nvPr/>
                </p:nvSpPr>
                <p:spPr bwMode="auto">
                  <a:xfrm>
                    <a:off x="4926" y="3188"/>
                    <a:ext cx="42" cy="17"/>
                  </a:xfrm>
                  <a:custGeom>
                    <a:avLst/>
                    <a:gdLst>
                      <a:gd name="T0" fmla="*/ 0 w 42"/>
                      <a:gd name="T1" fmla="*/ 16 h 17"/>
                      <a:gd name="T2" fmla="*/ 0 w 42"/>
                      <a:gd name="T3" fmla="*/ 0 h 17"/>
                      <a:gd name="T4" fmla="*/ 41 w 42"/>
                      <a:gd name="T5" fmla="*/ 0 h 17"/>
                      <a:gd name="T6" fmla="*/ 41 w 42"/>
                      <a:gd name="T7" fmla="*/ 16 h 17"/>
                      <a:gd name="T8" fmla="*/ 0 w 4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7">
                        <a:moveTo>
                          <a:pt x="0" y="16"/>
                        </a:moveTo>
                        <a:lnTo>
                          <a:pt x="0" y="0"/>
                        </a:lnTo>
                        <a:lnTo>
                          <a:pt x="41" y="0"/>
                        </a:lnTo>
                        <a:lnTo>
                          <a:pt x="41" y="16"/>
                        </a:lnTo>
                        <a:lnTo>
                          <a:pt x="0"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9" name="Freeform 259"/>
                  <p:cNvSpPr>
                    <a:spLocks/>
                  </p:cNvSpPr>
                  <p:nvPr/>
                </p:nvSpPr>
                <p:spPr bwMode="auto">
                  <a:xfrm>
                    <a:off x="4921" y="3190"/>
                    <a:ext cx="44" cy="17"/>
                  </a:xfrm>
                  <a:custGeom>
                    <a:avLst/>
                    <a:gdLst>
                      <a:gd name="T0" fmla="*/ 0 w 44"/>
                      <a:gd name="T1" fmla="*/ 16 h 17"/>
                      <a:gd name="T2" fmla="*/ 0 w 44"/>
                      <a:gd name="T3" fmla="*/ 0 h 17"/>
                      <a:gd name="T4" fmla="*/ 43 w 44"/>
                      <a:gd name="T5" fmla="*/ 0 h 17"/>
                      <a:gd name="T6" fmla="*/ 43 w 44"/>
                      <a:gd name="T7" fmla="*/ 16 h 17"/>
                      <a:gd name="T8" fmla="*/ 0 w 44"/>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7">
                        <a:moveTo>
                          <a:pt x="0" y="16"/>
                        </a:moveTo>
                        <a:lnTo>
                          <a:pt x="0" y="0"/>
                        </a:lnTo>
                        <a:lnTo>
                          <a:pt x="43" y="0"/>
                        </a:lnTo>
                        <a:lnTo>
                          <a:pt x="43" y="16"/>
                        </a:lnTo>
                        <a:lnTo>
                          <a:pt x="0" y="1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3" name="Group 260"/>
                <p:cNvGrpSpPr>
                  <a:grpSpLocks/>
                </p:cNvGrpSpPr>
                <p:nvPr/>
              </p:nvGrpSpPr>
              <p:grpSpPr bwMode="auto">
                <a:xfrm>
                  <a:off x="4937" y="3387"/>
                  <a:ext cx="128" cy="24"/>
                  <a:chOff x="4921" y="3350"/>
                  <a:chExt cx="128" cy="24"/>
                </a:xfrm>
              </p:grpSpPr>
              <p:sp>
                <p:nvSpPr>
                  <p:cNvPr id="60536" name="Freeform 261"/>
                  <p:cNvSpPr>
                    <a:spLocks/>
                  </p:cNvSpPr>
                  <p:nvPr/>
                </p:nvSpPr>
                <p:spPr bwMode="auto">
                  <a:xfrm>
                    <a:off x="4927" y="3350"/>
                    <a:ext cx="122" cy="22"/>
                  </a:xfrm>
                  <a:custGeom>
                    <a:avLst/>
                    <a:gdLst>
                      <a:gd name="T0" fmla="*/ 0 w 122"/>
                      <a:gd name="T1" fmla="*/ 21 h 22"/>
                      <a:gd name="T2" fmla="*/ 0 w 122"/>
                      <a:gd name="T3" fmla="*/ 0 h 22"/>
                      <a:gd name="T4" fmla="*/ 121 w 122"/>
                      <a:gd name="T5" fmla="*/ 0 h 22"/>
                      <a:gd name="T6" fmla="*/ 121 w 122"/>
                      <a:gd name="T7" fmla="*/ 21 h 22"/>
                      <a:gd name="T8" fmla="*/ 0 w 122"/>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2">
                        <a:moveTo>
                          <a:pt x="0" y="21"/>
                        </a:moveTo>
                        <a:lnTo>
                          <a:pt x="0" y="0"/>
                        </a:lnTo>
                        <a:lnTo>
                          <a:pt x="121" y="0"/>
                        </a:lnTo>
                        <a:lnTo>
                          <a:pt x="121"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7" name="Freeform 262"/>
                  <p:cNvSpPr>
                    <a:spLocks/>
                  </p:cNvSpPr>
                  <p:nvPr/>
                </p:nvSpPr>
                <p:spPr bwMode="auto">
                  <a:xfrm>
                    <a:off x="4921" y="335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4" name="Group 263"/>
                <p:cNvGrpSpPr>
                  <a:grpSpLocks/>
                </p:cNvGrpSpPr>
                <p:nvPr/>
              </p:nvGrpSpPr>
              <p:grpSpPr bwMode="auto">
                <a:xfrm>
                  <a:off x="4885" y="3297"/>
                  <a:ext cx="33" cy="25"/>
                  <a:chOff x="4869" y="3260"/>
                  <a:chExt cx="33" cy="25"/>
                </a:xfrm>
              </p:grpSpPr>
              <p:sp>
                <p:nvSpPr>
                  <p:cNvPr id="60534" name="Freeform 264"/>
                  <p:cNvSpPr>
                    <a:spLocks/>
                  </p:cNvSpPr>
                  <p:nvPr/>
                </p:nvSpPr>
                <p:spPr bwMode="auto">
                  <a:xfrm>
                    <a:off x="4875" y="3260"/>
                    <a:ext cx="27" cy="23"/>
                  </a:xfrm>
                  <a:custGeom>
                    <a:avLst/>
                    <a:gdLst>
                      <a:gd name="T0" fmla="*/ 0 w 27"/>
                      <a:gd name="T1" fmla="*/ 22 h 23"/>
                      <a:gd name="T2" fmla="*/ 0 w 27"/>
                      <a:gd name="T3" fmla="*/ 0 h 23"/>
                      <a:gd name="T4" fmla="*/ 26 w 27"/>
                      <a:gd name="T5" fmla="*/ 0 h 23"/>
                      <a:gd name="T6" fmla="*/ 26 w 27"/>
                      <a:gd name="T7" fmla="*/ 22 h 23"/>
                      <a:gd name="T8" fmla="*/ 0 w 27"/>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3">
                        <a:moveTo>
                          <a:pt x="0" y="22"/>
                        </a:moveTo>
                        <a:lnTo>
                          <a:pt x="0" y="0"/>
                        </a:lnTo>
                        <a:lnTo>
                          <a:pt x="26" y="0"/>
                        </a:lnTo>
                        <a:lnTo>
                          <a:pt x="26" y="22"/>
                        </a:lnTo>
                        <a:lnTo>
                          <a:pt x="0" y="2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5" name="Freeform 265"/>
                  <p:cNvSpPr>
                    <a:spLocks/>
                  </p:cNvSpPr>
                  <p:nvPr/>
                </p:nvSpPr>
                <p:spPr bwMode="auto">
                  <a:xfrm>
                    <a:off x="4869" y="3262"/>
                    <a:ext cx="30" cy="23"/>
                  </a:xfrm>
                  <a:custGeom>
                    <a:avLst/>
                    <a:gdLst>
                      <a:gd name="T0" fmla="*/ 0 w 30"/>
                      <a:gd name="T1" fmla="*/ 22 h 23"/>
                      <a:gd name="T2" fmla="*/ 0 w 30"/>
                      <a:gd name="T3" fmla="*/ 0 h 23"/>
                      <a:gd name="T4" fmla="*/ 29 w 30"/>
                      <a:gd name="T5" fmla="*/ 0 h 23"/>
                      <a:gd name="T6" fmla="*/ 29 w 30"/>
                      <a:gd name="T7" fmla="*/ 22 h 23"/>
                      <a:gd name="T8" fmla="*/ 0 w 30"/>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3">
                        <a:moveTo>
                          <a:pt x="0" y="22"/>
                        </a:moveTo>
                        <a:lnTo>
                          <a:pt x="0" y="0"/>
                        </a:lnTo>
                        <a:lnTo>
                          <a:pt x="29" y="0"/>
                        </a:lnTo>
                        <a:lnTo>
                          <a:pt x="29" y="22"/>
                        </a:lnTo>
                        <a:lnTo>
                          <a:pt x="0" y="22"/>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5" name="Group 266"/>
                <p:cNvGrpSpPr>
                  <a:grpSpLocks/>
                </p:cNvGrpSpPr>
                <p:nvPr/>
              </p:nvGrpSpPr>
              <p:grpSpPr bwMode="auto">
                <a:xfrm>
                  <a:off x="4912" y="3080"/>
                  <a:ext cx="32" cy="30"/>
                  <a:chOff x="4896" y="3043"/>
                  <a:chExt cx="32" cy="30"/>
                </a:xfrm>
              </p:grpSpPr>
              <p:sp>
                <p:nvSpPr>
                  <p:cNvPr id="60532" name="Freeform 267"/>
                  <p:cNvSpPr>
                    <a:spLocks/>
                  </p:cNvSpPr>
                  <p:nvPr/>
                </p:nvSpPr>
                <p:spPr bwMode="auto">
                  <a:xfrm>
                    <a:off x="4900" y="3043"/>
                    <a:ext cx="28" cy="25"/>
                  </a:xfrm>
                  <a:custGeom>
                    <a:avLst/>
                    <a:gdLst>
                      <a:gd name="T0" fmla="*/ 0 w 28"/>
                      <a:gd name="T1" fmla="*/ 24 h 25"/>
                      <a:gd name="T2" fmla="*/ 0 w 28"/>
                      <a:gd name="T3" fmla="*/ 0 h 25"/>
                      <a:gd name="T4" fmla="*/ 27 w 28"/>
                      <a:gd name="T5" fmla="*/ 0 h 25"/>
                      <a:gd name="T6" fmla="*/ 27 w 28"/>
                      <a:gd name="T7" fmla="*/ 24 h 25"/>
                      <a:gd name="T8" fmla="*/ 0 w 28"/>
                      <a:gd name="T9" fmla="*/ 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5">
                        <a:moveTo>
                          <a:pt x="0" y="24"/>
                        </a:moveTo>
                        <a:lnTo>
                          <a:pt x="0" y="0"/>
                        </a:lnTo>
                        <a:lnTo>
                          <a:pt x="27" y="0"/>
                        </a:lnTo>
                        <a:lnTo>
                          <a:pt x="27" y="24"/>
                        </a:lnTo>
                        <a:lnTo>
                          <a:pt x="0" y="2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3" name="Freeform 268"/>
                  <p:cNvSpPr>
                    <a:spLocks/>
                  </p:cNvSpPr>
                  <p:nvPr/>
                </p:nvSpPr>
                <p:spPr bwMode="auto">
                  <a:xfrm>
                    <a:off x="4896" y="3046"/>
                    <a:ext cx="27" cy="27"/>
                  </a:xfrm>
                  <a:custGeom>
                    <a:avLst/>
                    <a:gdLst>
                      <a:gd name="T0" fmla="*/ 0 w 27"/>
                      <a:gd name="T1" fmla="*/ 26 h 27"/>
                      <a:gd name="T2" fmla="*/ 0 w 27"/>
                      <a:gd name="T3" fmla="*/ 0 h 27"/>
                      <a:gd name="T4" fmla="*/ 26 w 27"/>
                      <a:gd name="T5" fmla="*/ 0 h 27"/>
                      <a:gd name="T6" fmla="*/ 26 w 27"/>
                      <a:gd name="T7" fmla="*/ 26 h 27"/>
                      <a:gd name="T8" fmla="*/ 0 w 27"/>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7">
                        <a:moveTo>
                          <a:pt x="0" y="26"/>
                        </a:moveTo>
                        <a:lnTo>
                          <a:pt x="0" y="0"/>
                        </a:lnTo>
                        <a:lnTo>
                          <a:pt x="26" y="0"/>
                        </a:lnTo>
                        <a:lnTo>
                          <a:pt x="26" y="26"/>
                        </a:lnTo>
                        <a:lnTo>
                          <a:pt x="0" y="2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6" name="Group 269"/>
                <p:cNvGrpSpPr>
                  <a:grpSpLocks/>
                </p:cNvGrpSpPr>
                <p:nvPr/>
              </p:nvGrpSpPr>
              <p:grpSpPr bwMode="auto">
                <a:xfrm>
                  <a:off x="4998" y="3021"/>
                  <a:ext cx="25" cy="40"/>
                  <a:chOff x="4982" y="2984"/>
                  <a:chExt cx="25" cy="40"/>
                </a:xfrm>
              </p:grpSpPr>
              <p:sp>
                <p:nvSpPr>
                  <p:cNvPr id="60530" name="Freeform 270"/>
                  <p:cNvSpPr>
                    <a:spLocks/>
                  </p:cNvSpPr>
                  <p:nvPr/>
                </p:nvSpPr>
                <p:spPr bwMode="auto">
                  <a:xfrm>
                    <a:off x="4987"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1" name="Freeform 271"/>
                  <p:cNvSpPr>
                    <a:spLocks/>
                  </p:cNvSpPr>
                  <p:nvPr/>
                </p:nvSpPr>
                <p:spPr bwMode="auto">
                  <a:xfrm>
                    <a:off x="4982" y="2987"/>
                    <a:ext cx="21" cy="37"/>
                  </a:xfrm>
                  <a:custGeom>
                    <a:avLst/>
                    <a:gdLst>
                      <a:gd name="T0" fmla="*/ 0 w 21"/>
                      <a:gd name="T1" fmla="*/ 36 h 37"/>
                      <a:gd name="T2" fmla="*/ 0 w 21"/>
                      <a:gd name="T3" fmla="*/ 0 h 37"/>
                      <a:gd name="T4" fmla="*/ 20 w 21"/>
                      <a:gd name="T5" fmla="*/ 0 h 37"/>
                      <a:gd name="T6" fmla="*/ 20 w 21"/>
                      <a:gd name="T7" fmla="*/ 36 h 37"/>
                      <a:gd name="T8" fmla="*/ 0 w 21"/>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7">
                        <a:moveTo>
                          <a:pt x="0" y="36"/>
                        </a:moveTo>
                        <a:lnTo>
                          <a:pt x="0" y="0"/>
                        </a:lnTo>
                        <a:lnTo>
                          <a:pt x="20" y="0"/>
                        </a:lnTo>
                        <a:lnTo>
                          <a:pt x="20"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7" name="Group 272"/>
                <p:cNvGrpSpPr>
                  <a:grpSpLocks/>
                </p:cNvGrpSpPr>
                <p:nvPr/>
              </p:nvGrpSpPr>
              <p:grpSpPr bwMode="auto">
                <a:xfrm>
                  <a:off x="5035" y="3021"/>
                  <a:ext cx="25" cy="40"/>
                  <a:chOff x="5019" y="2984"/>
                  <a:chExt cx="25" cy="40"/>
                </a:xfrm>
              </p:grpSpPr>
              <p:sp>
                <p:nvSpPr>
                  <p:cNvPr id="60528" name="Freeform 273"/>
                  <p:cNvSpPr>
                    <a:spLocks/>
                  </p:cNvSpPr>
                  <p:nvPr/>
                </p:nvSpPr>
                <p:spPr bwMode="auto">
                  <a:xfrm>
                    <a:off x="5024"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29" name="Freeform 274"/>
                  <p:cNvSpPr>
                    <a:spLocks/>
                  </p:cNvSpPr>
                  <p:nvPr/>
                </p:nvSpPr>
                <p:spPr bwMode="auto">
                  <a:xfrm>
                    <a:off x="5019" y="2987"/>
                    <a:ext cx="20" cy="37"/>
                  </a:xfrm>
                  <a:custGeom>
                    <a:avLst/>
                    <a:gdLst>
                      <a:gd name="T0" fmla="*/ 0 w 20"/>
                      <a:gd name="T1" fmla="*/ 36 h 37"/>
                      <a:gd name="T2" fmla="*/ 0 w 20"/>
                      <a:gd name="T3" fmla="*/ 0 h 37"/>
                      <a:gd name="T4" fmla="*/ 19 w 20"/>
                      <a:gd name="T5" fmla="*/ 0 h 37"/>
                      <a:gd name="T6" fmla="*/ 19 w 20"/>
                      <a:gd name="T7" fmla="*/ 36 h 37"/>
                      <a:gd name="T8" fmla="*/ 0 w 20"/>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7">
                        <a:moveTo>
                          <a:pt x="0" y="36"/>
                        </a:moveTo>
                        <a:lnTo>
                          <a:pt x="0" y="0"/>
                        </a:lnTo>
                        <a:lnTo>
                          <a:pt x="19" y="0"/>
                        </a:lnTo>
                        <a:lnTo>
                          <a:pt x="19"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506" name="AutoShape 275"/>
              <p:cNvSpPr>
                <a:spLocks noChangeArrowheads="1"/>
              </p:cNvSpPr>
              <p:nvPr/>
            </p:nvSpPr>
            <p:spPr bwMode="auto">
              <a:xfrm flipV="1">
                <a:off x="4923" y="2870"/>
                <a:ext cx="171" cy="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7 w 21600"/>
                  <a:gd name="T13" fmla="*/ 4388 h 21600"/>
                  <a:gd name="T14" fmla="*/ 17053 w 21600"/>
                  <a:gd name="T15" fmla="*/ 1721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07" name="Rectangle 276"/>
              <p:cNvSpPr>
                <a:spLocks noChangeArrowheads="1"/>
              </p:cNvSpPr>
              <p:nvPr/>
            </p:nvSpPr>
            <p:spPr bwMode="auto">
              <a:xfrm flipH="1">
                <a:off x="4177" y="2360"/>
                <a:ext cx="6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800" dirty="0">
                    <a:solidFill>
                      <a:schemeClr val="tx2"/>
                    </a:solidFill>
                  </a:rPr>
                  <a:t>收发器</a:t>
                </a:r>
              </a:p>
            </p:txBody>
          </p:sp>
          <p:sp>
            <p:nvSpPr>
              <p:cNvPr id="60508" name="Rectangle 277"/>
              <p:cNvSpPr>
                <a:spLocks noChangeArrowheads="1"/>
              </p:cNvSpPr>
              <p:nvPr/>
            </p:nvSpPr>
            <p:spPr bwMode="auto">
              <a:xfrm flipH="1">
                <a:off x="4754" y="2592"/>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AUI </a:t>
                </a:r>
                <a:r>
                  <a:rPr lang="zh-CN" altLang="en-US" sz="2000">
                    <a:solidFill>
                      <a:schemeClr val="tx2"/>
                    </a:solidFill>
                  </a:rPr>
                  <a:t>电缆</a:t>
                </a:r>
              </a:p>
            </p:txBody>
          </p:sp>
          <p:sp>
            <p:nvSpPr>
              <p:cNvPr id="60509" name="Rectangle 278"/>
              <p:cNvSpPr>
                <a:spLocks noChangeArrowheads="1"/>
              </p:cNvSpPr>
              <p:nvPr/>
            </p:nvSpPr>
            <p:spPr bwMode="auto">
              <a:xfrm flipH="1">
                <a:off x="4464" y="3120"/>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NIC</a:t>
                </a:r>
              </a:p>
            </p:txBody>
          </p:sp>
        </p:grpSp>
      </p:grpSp>
      <p:grpSp>
        <p:nvGrpSpPr>
          <p:cNvPr id="905495" name="Group 279"/>
          <p:cNvGrpSpPr>
            <a:grpSpLocks/>
          </p:cNvGrpSpPr>
          <p:nvPr/>
        </p:nvGrpSpPr>
        <p:grpSpPr bwMode="auto">
          <a:xfrm>
            <a:off x="6962775" y="1722438"/>
            <a:ext cx="1936750" cy="1662112"/>
            <a:chOff x="4348" y="995"/>
            <a:chExt cx="1220" cy="1047"/>
          </a:xfrm>
        </p:grpSpPr>
        <p:sp>
          <p:nvSpPr>
            <p:cNvPr id="60469" name="AutoShape 280"/>
            <p:cNvSpPr>
              <a:spLocks noChangeArrowheads="1"/>
            </p:cNvSpPr>
            <p:nvPr/>
          </p:nvSpPr>
          <p:spPr bwMode="auto">
            <a:xfrm>
              <a:off x="4348" y="1200"/>
              <a:ext cx="1220" cy="702"/>
            </a:xfrm>
            <a:prstGeom prst="wedgeRoundRectCallout">
              <a:avLst>
                <a:gd name="adj1" fmla="val -41671"/>
                <a:gd name="adj2" fmla="val 66667"/>
                <a:gd name="adj3" fmla="val 16667"/>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0" name="Rectangle 281"/>
            <p:cNvSpPr>
              <a:spLocks noChangeArrowheads="1"/>
            </p:cNvSpPr>
            <p:nvPr/>
          </p:nvSpPr>
          <p:spPr bwMode="auto">
            <a:xfrm flipH="1">
              <a:off x="4469" y="995"/>
              <a:ext cx="1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ea typeface="华文新魏" pitchFamily="2" charset="-122"/>
                </a:rPr>
                <a:t>Vampire tap</a:t>
              </a:r>
            </a:p>
          </p:txBody>
        </p:sp>
        <p:grpSp>
          <p:nvGrpSpPr>
            <p:cNvPr id="60471" name="Group 282"/>
            <p:cNvGrpSpPr>
              <a:grpSpLocks/>
            </p:cNvGrpSpPr>
            <p:nvPr/>
          </p:nvGrpSpPr>
          <p:grpSpPr bwMode="auto">
            <a:xfrm flipV="1">
              <a:off x="4422" y="1228"/>
              <a:ext cx="1089" cy="608"/>
              <a:chOff x="4422" y="1228"/>
              <a:chExt cx="1089" cy="608"/>
            </a:xfrm>
          </p:grpSpPr>
          <p:sp>
            <p:nvSpPr>
              <p:cNvPr id="60472" name="Rectangle 283"/>
              <p:cNvSpPr>
                <a:spLocks noChangeArrowheads="1"/>
              </p:cNvSpPr>
              <p:nvPr/>
            </p:nvSpPr>
            <p:spPr bwMode="auto">
              <a:xfrm>
                <a:off x="4617" y="1326"/>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3" name="Rectangle 284"/>
              <p:cNvSpPr>
                <a:spLocks noChangeArrowheads="1"/>
              </p:cNvSpPr>
              <p:nvPr/>
            </p:nvSpPr>
            <p:spPr bwMode="auto">
              <a:xfrm>
                <a:off x="4614" y="1674"/>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4" name="Rectangle 285" descr="80%"/>
              <p:cNvSpPr>
                <a:spLocks noChangeArrowheads="1"/>
              </p:cNvSpPr>
              <p:nvPr/>
            </p:nvSpPr>
            <p:spPr bwMode="auto">
              <a:xfrm>
                <a:off x="4472" y="1347"/>
                <a:ext cx="987" cy="327"/>
              </a:xfrm>
              <a:prstGeom prst="rect">
                <a:avLst/>
              </a:prstGeom>
              <a:pattFill prst="pct80">
                <a:fgClr>
                  <a:srgbClr val="FFFF00"/>
                </a:fgClr>
                <a:bgClr>
                  <a:srgbClr val="B2B200"/>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5" name="Rectangle 286"/>
              <p:cNvSpPr>
                <a:spLocks noChangeArrowheads="1"/>
              </p:cNvSpPr>
              <p:nvPr/>
            </p:nvSpPr>
            <p:spPr bwMode="auto">
              <a:xfrm>
                <a:off x="4617" y="1228"/>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6" name="Rectangle 287"/>
              <p:cNvSpPr>
                <a:spLocks noChangeArrowheads="1"/>
              </p:cNvSpPr>
              <p:nvPr/>
            </p:nvSpPr>
            <p:spPr bwMode="auto">
              <a:xfrm>
                <a:off x="4422" y="1452"/>
                <a:ext cx="1089" cy="91"/>
              </a:xfrm>
              <a:prstGeom prst="rect">
                <a:avLst/>
              </a:prstGeom>
              <a:solidFill>
                <a:srgbClr val="00CC00"/>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7" name="Line 288"/>
              <p:cNvSpPr>
                <a:spLocks noChangeShapeType="1"/>
              </p:cNvSpPr>
              <p:nvPr/>
            </p:nvSpPr>
            <p:spPr bwMode="auto">
              <a:xfrm>
                <a:off x="4616" y="1328"/>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89"/>
              <p:cNvSpPr>
                <a:spLocks noChangeShapeType="1"/>
              </p:cNvSpPr>
              <p:nvPr/>
            </p:nvSpPr>
            <p:spPr bwMode="auto">
              <a:xfrm>
                <a:off x="5323" y="1325"/>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Rectangle 290"/>
              <p:cNvSpPr>
                <a:spLocks noChangeArrowheads="1"/>
              </p:cNvSpPr>
              <p:nvPr/>
            </p:nvSpPr>
            <p:spPr bwMode="auto">
              <a:xfrm flipV="1">
                <a:off x="4911" y="1787"/>
                <a:ext cx="136" cy="47"/>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0" name="Line 291"/>
              <p:cNvSpPr>
                <a:spLocks noChangeShapeType="1"/>
              </p:cNvSpPr>
              <p:nvPr/>
            </p:nvSpPr>
            <p:spPr bwMode="auto">
              <a:xfrm>
                <a:off x="4980" y="1809"/>
                <a:ext cx="0" cy="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81" name="Rectangle 292" descr="轮廓式菱形"/>
              <p:cNvSpPr>
                <a:spLocks noChangeArrowheads="1"/>
              </p:cNvSpPr>
              <p:nvPr/>
            </p:nvSpPr>
            <p:spPr bwMode="auto">
              <a:xfrm>
                <a:off x="4476" y="1614"/>
                <a:ext cx="984"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2" name="Rectangle 293" descr="轮廓式菱形"/>
              <p:cNvSpPr>
                <a:spLocks noChangeArrowheads="1"/>
              </p:cNvSpPr>
              <p:nvPr/>
            </p:nvSpPr>
            <p:spPr bwMode="auto">
              <a:xfrm>
                <a:off x="4482" y="1380"/>
                <a:ext cx="975"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3" name="Rectangle 294"/>
              <p:cNvSpPr>
                <a:spLocks noChangeArrowheads="1"/>
              </p:cNvSpPr>
              <p:nvPr/>
            </p:nvSpPr>
            <p:spPr bwMode="auto">
              <a:xfrm>
                <a:off x="4479" y="1350"/>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4" name="Rectangle 295"/>
              <p:cNvSpPr>
                <a:spLocks noChangeArrowheads="1"/>
              </p:cNvSpPr>
              <p:nvPr/>
            </p:nvSpPr>
            <p:spPr bwMode="auto">
              <a:xfrm>
                <a:off x="4479" y="1641"/>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5" name="AutoShape 296"/>
              <p:cNvSpPr>
                <a:spLocks noChangeArrowheads="1"/>
              </p:cNvSpPr>
              <p:nvPr/>
            </p:nvSpPr>
            <p:spPr bwMode="auto">
              <a:xfrm rot="-5400000">
                <a:off x="4891" y="1599"/>
                <a:ext cx="175" cy="73"/>
              </a:xfrm>
              <a:prstGeom prst="homePlate">
                <a:avLst>
                  <a:gd name="adj" fmla="val 79909"/>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6" name="Line 297"/>
              <p:cNvSpPr>
                <a:spLocks noChangeShapeType="1"/>
              </p:cNvSpPr>
              <p:nvPr/>
            </p:nvSpPr>
            <p:spPr bwMode="auto">
              <a:xfrm>
                <a:off x="4736" y="1606"/>
                <a:ext cx="0" cy="11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7" name="Line 298"/>
              <p:cNvSpPr>
                <a:spLocks noChangeShapeType="1"/>
              </p:cNvSpPr>
              <p:nvPr/>
            </p:nvSpPr>
            <p:spPr bwMode="auto">
              <a:xfrm>
                <a:off x="5242" y="1602"/>
                <a:ext cx="0" cy="1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8" name="Rectangle 299"/>
              <p:cNvSpPr>
                <a:spLocks noChangeArrowheads="1"/>
              </p:cNvSpPr>
              <p:nvPr/>
            </p:nvSpPr>
            <p:spPr bwMode="auto">
              <a:xfrm>
                <a:off x="4614" y="1691"/>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489" name="Group 300"/>
              <p:cNvGrpSpPr>
                <a:grpSpLocks/>
              </p:cNvGrpSpPr>
              <p:nvPr/>
            </p:nvGrpSpPr>
            <p:grpSpPr bwMode="auto">
              <a:xfrm>
                <a:off x="4941" y="1680"/>
                <a:ext cx="76" cy="108"/>
                <a:chOff x="4941" y="1689"/>
                <a:chExt cx="76" cy="108"/>
              </a:xfrm>
            </p:grpSpPr>
            <p:sp>
              <p:nvSpPr>
                <p:cNvPr id="60490" name="Line 301"/>
                <p:cNvSpPr>
                  <a:spLocks noChangeShapeType="1"/>
                </p:cNvSpPr>
                <p:nvPr/>
              </p:nvSpPr>
              <p:spPr bwMode="auto">
                <a:xfrm>
                  <a:off x="4941" y="1692"/>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1" name="Line 302"/>
                <p:cNvSpPr>
                  <a:spLocks noChangeShapeType="1"/>
                </p:cNvSpPr>
                <p:nvPr/>
              </p:nvSpPr>
              <p:spPr bwMode="auto">
                <a:xfrm>
                  <a:off x="5016" y="1689"/>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2" name="Line 303"/>
                <p:cNvSpPr>
                  <a:spLocks noChangeShapeType="1"/>
                </p:cNvSpPr>
                <p:nvPr/>
              </p:nvSpPr>
              <p:spPr bwMode="auto">
                <a:xfrm flipV="1">
                  <a:off x="4944" y="1692"/>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3" name="Line 304"/>
                <p:cNvSpPr>
                  <a:spLocks noChangeShapeType="1"/>
                </p:cNvSpPr>
                <p:nvPr/>
              </p:nvSpPr>
              <p:spPr bwMode="auto">
                <a:xfrm flipV="1">
                  <a:off x="4944" y="1713"/>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4" name="Line 305"/>
                <p:cNvSpPr>
                  <a:spLocks noChangeShapeType="1"/>
                </p:cNvSpPr>
                <p:nvPr/>
              </p:nvSpPr>
              <p:spPr bwMode="auto">
                <a:xfrm flipV="1">
                  <a:off x="4944" y="1737"/>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5" name="Line 306"/>
                <p:cNvSpPr>
                  <a:spLocks noChangeShapeType="1"/>
                </p:cNvSpPr>
                <p:nvPr/>
              </p:nvSpPr>
              <p:spPr bwMode="auto">
                <a:xfrm flipV="1">
                  <a:off x="4944" y="1761"/>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60468" name="Rectangle 307"/>
          <p:cNvSpPr>
            <a:spLocks noChangeArrowheads="1"/>
          </p:cNvSpPr>
          <p:nvPr/>
        </p:nvSpPr>
        <p:spPr bwMode="auto">
          <a:xfrm>
            <a:off x="4703763" y="45085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905418"/>
                                        </p:tgtEl>
                                        <p:attrNameLst>
                                          <p:attrName>style.visibility</p:attrName>
                                        </p:attrNameLst>
                                      </p:cBhvr>
                                      <p:to>
                                        <p:strVal val="visible"/>
                                      </p:to>
                                    </p:set>
                                    <p:animEffect transition="in" filter="strips(upRight)">
                                      <p:cBhvr>
                                        <p:cTn id="7" dur="500"/>
                                        <p:tgtEl>
                                          <p:spTgt spid="90541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905495"/>
                                        </p:tgtEl>
                                        <p:attrNameLst>
                                          <p:attrName>style.visibility</p:attrName>
                                        </p:attrNameLst>
                                      </p:cBhvr>
                                      <p:to>
                                        <p:strVal val="visible"/>
                                      </p:to>
                                    </p:set>
                                    <p:animEffect transition="in" filter="strips(upRight)">
                                      <p:cBhvr>
                                        <p:cTn id="12" dur="500"/>
                                        <p:tgtEl>
                                          <p:spTgt spid="905495"/>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1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14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0624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800" smtClean="0">
                <a:solidFill>
                  <a:srgbClr val="FF0000"/>
                </a:solidFill>
                <a:effectLst>
                  <a:outerShdw blurRad="38100" dist="38100" dir="2700000" algn="tl">
                    <a:srgbClr val="C0C0C0"/>
                  </a:outerShdw>
                </a:effectLst>
              </a:rPr>
              <a:t>计算机</a:t>
            </a:r>
          </a:p>
          <a:p>
            <a:pPr lvl="1" eaLnBrk="1" hangingPunct="1">
              <a:defRPr/>
            </a:pPr>
            <a:r>
              <a:rPr lang="zh-CN" altLang="en-US" sz="2400" smtClean="0"/>
              <a:t>网络服务的提供者，也是网络服务的使用者。</a:t>
            </a:r>
          </a:p>
          <a:p>
            <a:pPr eaLnBrk="1" hangingPunct="1">
              <a:defRPr/>
            </a:pPr>
            <a:r>
              <a:rPr lang="zh-CN" altLang="en-US" sz="2800" smtClean="0">
                <a:solidFill>
                  <a:srgbClr val="FF0000"/>
                </a:solidFill>
                <a:effectLst>
                  <a:outerShdw blurRad="38100" dist="38100" dir="2700000" algn="tl">
                    <a:srgbClr val="C0C0C0"/>
                  </a:outerShdw>
                </a:effectLst>
              </a:rPr>
              <a:t>同轴电缆</a:t>
            </a:r>
          </a:p>
          <a:p>
            <a:pPr lvl="1" eaLnBrk="1" hangingPunct="1">
              <a:defRPr/>
            </a:pPr>
            <a:r>
              <a:rPr lang="en-US" altLang="zh-CN" sz="2400" smtClean="0"/>
              <a:t>50Ω</a:t>
            </a:r>
            <a:r>
              <a:rPr lang="zh-CN" altLang="en-US" sz="2400" smtClean="0"/>
              <a:t>粗同轴电缆，每隔</a:t>
            </a:r>
            <a:r>
              <a:rPr lang="en-US" altLang="zh-CN" sz="2400" smtClean="0"/>
              <a:t>2.5m</a:t>
            </a:r>
            <a:r>
              <a:rPr lang="zh-CN" altLang="en-US" sz="2400" smtClean="0"/>
              <a:t>一个标记标明接头处。</a:t>
            </a:r>
          </a:p>
          <a:p>
            <a:pPr eaLnBrk="1" hangingPunct="1">
              <a:defRPr/>
            </a:pPr>
            <a:r>
              <a:rPr lang="zh-CN" altLang="en-US" sz="2800" smtClean="0">
                <a:solidFill>
                  <a:srgbClr val="FF0000"/>
                </a:solidFill>
                <a:effectLst>
                  <a:outerShdw blurRad="38100" dist="38100" dir="2700000" algn="tl">
                    <a:srgbClr val="C0C0C0"/>
                  </a:outerShdw>
                </a:effectLst>
              </a:rPr>
              <a:t>收发器</a:t>
            </a:r>
          </a:p>
          <a:p>
            <a:pPr lvl="1" eaLnBrk="1" hangingPunct="1">
              <a:defRPr/>
            </a:pPr>
            <a:r>
              <a:rPr lang="zh-CN" altLang="en-US" sz="2400" smtClean="0"/>
              <a:t>用插入式分接头牢牢地夹在电缆的接头处，主要进行数据的接收</a:t>
            </a:r>
            <a:r>
              <a:rPr lang="en-US" altLang="zh-CN" sz="2400" smtClean="0"/>
              <a:t>/</a:t>
            </a:r>
            <a:r>
              <a:rPr lang="zh-CN" altLang="en-US" sz="2400" smtClean="0"/>
              <a:t>发送。</a:t>
            </a:r>
          </a:p>
          <a:p>
            <a:pPr eaLnBrk="1" hangingPunct="1">
              <a:defRPr/>
            </a:pPr>
            <a:r>
              <a:rPr lang="zh-CN" altLang="en-US" sz="2800" smtClean="0">
                <a:solidFill>
                  <a:srgbClr val="FF0000"/>
                </a:solidFill>
                <a:effectLst>
                  <a:outerShdw blurRad="38100" dist="38100" dir="2700000" algn="tl">
                    <a:srgbClr val="C0C0C0"/>
                  </a:outerShdw>
                </a:effectLst>
              </a:rPr>
              <a:t>收发器电缆</a:t>
            </a:r>
          </a:p>
          <a:p>
            <a:pPr lvl="1" eaLnBrk="1" hangingPunct="1">
              <a:defRPr/>
            </a:pPr>
            <a:r>
              <a:rPr lang="zh-CN" altLang="en-US" sz="2400" smtClean="0"/>
              <a:t>最长</a:t>
            </a:r>
            <a:r>
              <a:rPr lang="en-US" altLang="zh-CN" sz="2400" smtClean="0"/>
              <a:t>50m</a:t>
            </a:r>
            <a:r>
              <a:rPr lang="zh-CN" altLang="en-US" sz="2400" smtClean="0"/>
              <a:t>，内有</a:t>
            </a:r>
            <a:r>
              <a:rPr lang="en-US" altLang="zh-CN" sz="2400" smtClean="0"/>
              <a:t>5</a:t>
            </a:r>
            <a:r>
              <a:rPr lang="zh-CN" altLang="en-US" sz="2400" smtClean="0"/>
              <a:t>对独立的屏蔽双绞线，用于连接收发器和网卡。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pPr eaLnBrk="1" hangingPunct="1">
              <a:defRPr/>
            </a:pPr>
            <a:r>
              <a:rPr lang="zh-CN" altLang="en-US" smtClean="0"/>
              <a:t>信道的静态分配</a:t>
            </a:r>
          </a:p>
        </p:txBody>
      </p:sp>
      <p:sp>
        <p:nvSpPr>
          <p:cNvPr id="8195" name="Rectangle 3"/>
          <p:cNvSpPr>
            <a:spLocks noGrp="1" noChangeArrowheads="1"/>
          </p:cNvSpPr>
          <p:nvPr>
            <p:ph type="body" idx="1"/>
          </p:nvPr>
        </p:nvSpPr>
        <p:spPr/>
        <p:txBody>
          <a:bodyPr/>
          <a:lstStyle/>
          <a:p>
            <a:pPr eaLnBrk="1" hangingPunct="1">
              <a:lnSpc>
                <a:spcPct val="130000"/>
              </a:lnSpc>
            </a:pPr>
            <a:r>
              <a:rPr lang="zh-CN" altLang="en-US" sz="2600" dirty="0" smtClean="0">
                <a:solidFill>
                  <a:srgbClr val="FF0000"/>
                </a:solidFill>
              </a:rPr>
              <a:t>使用多路复用技术</a:t>
            </a:r>
          </a:p>
          <a:p>
            <a:pPr lvl="1" eaLnBrk="1" hangingPunct="1">
              <a:lnSpc>
                <a:spcPct val="130000"/>
              </a:lnSpc>
            </a:pPr>
            <a:r>
              <a:rPr lang="zh-CN" altLang="en-US" sz="2600" dirty="0" smtClean="0">
                <a:solidFill>
                  <a:srgbClr val="0000FF"/>
                </a:solidFill>
              </a:rPr>
              <a:t>思想</a:t>
            </a:r>
            <a:r>
              <a:rPr lang="zh-CN" altLang="en-US" sz="2600" dirty="0" smtClean="0"/>
              <a:t>：将信道采用多路复用技术划分成多个子信道，每个用户分配一个。</a:t>
            </a:r>
          </a:p>
          <a:p>
            <a:pPr lvl="1" eaLnBrk="1" hangingPunct="1">
              <a:lnSpc>
                <a:spcPct val="130000"/>
              </a:lnSpc>
            </a:pPr>
            <a:r>
              <a:rPr lang="zh-CN" altLang="en-US" sz="2600" dirty="0" smtClean="0">
                <a:solidFill>
                  <a:srgbClr val="0000FF"/>
                </a:solidFill>
              </a:rPr>
              <a:t>技术</a:t>
            </a:r>
            <a:r>
              <a:rPr kumimoji="0" lang="zh-CN" altLang="en-US" sz="2600" dirty="0" smtClean="0"/>
              <a:t>：</a:t>
            </a:r>
            <a:r>
              <a:rPr kumimoji="0" lang="en-US" altLang="zh-CN" sz="2600" dirty="0" smtClean="0"/>
              <a:t>F</a:t>
            </a:r>
            <a:r>
              <a:rPr lang="en-US" altLang="zh-CN" sz="2600" dirty="0" smtClean="0"/>
              <a:t>DM</a:t>
            </a:r>
            <a:r>
              <a:rPr lang="zh-CN" altLang="en-US" sz="2600" dirty="0" smtClean="0"/>
              <a:t>、</a:t>
            </a:r>
            <a:r>
              <a:rPr lang="en-US" altLang="zh-CN" sz="2600" dirty="0" smtClean="0"/>
              <a:t>TDM</a:t>
            </a:r>
            <a:r>
              <a:rPr lang="zh-CN" altLang="en-US" sz="2600" dirty="0" smtClean="0"/>
              <a:t>、</a:t>
            </a:r>
            <a:r>
              <a:rPr lang="en-US" altLang="zh-CN" sz="2600" dirty="0" smtClean="0"/>
              <a:t>CDM</a:t>
            </a:r>
            <a:r>
              <a:rPr lang="zh-CN" altLang="en-US" sz="2600" dirty="0" smtClean="0"/>
              <a:t>、</a:t>
            </a:r>
            <a:r>
              <a:rPr lang="en-US" altLang="zh-CN" sz="2600" dirty="0" smtClean="0"/>
              <a:t>WDM</a:t>
            </a:r>
            <a:r>
              <a:rPr lang="zh-CN" altLang="en-US" sz="2600" dirty="0" smtClean="0"/>
              <a:t>等。</a:t>
            </a:r>
          </a:p>
          <a:p>
            <a:pPr lvl="1" eaLnBrk="1" hangingPunct="1">
              <a:lnSpc>
                <a:spcPct val="130000"/>
              </a:lnSpc>
            </a:pPr>
            <a:r>
              <a:rPr lang="zh-CN" altLang="en-US" sz="2600" dirty="0" smtClean="0">
                <a:solidFill>
                  <a:srgbClr val="0000FF"/>
                </a:solidFill>
              </a:rPr>
              <a:t>问题</a:t>
            </a:r>
            <a:r>
              <a:rPr lang="zh-CN" altLang="en-US" sz="2600" dirty="0" smtClean="0"/>
              <a:t>：总存在信道浪费或不够用。</a:t>
            </a:r>
          </a:p>
          <a:p>
            <a:pPr lvl="1" eaLnBrk="1" hangingPunct="1">
              <a:lnSpc>
                <a:spcPct val="130000"/>
              </a:lnSpc>
            </a:pPr>
            <a:r>
              <a:rPr lang="zh-CN" altLang="en-US" sz="2600" dirty="0" smtClean="0">
                <a:solidFill>
                  <a:srgbClr val="0000FF"/>
                </a:solidFill>
              </a:rPr>
              <a:t>适用</a:t>
            </a:r>
            <a:r>
              <a:rPr lang="zh-CN" altLang="en-US" sz="2600" dirty="0" smtClean="0"/>
              <a:t>：用户数量比较少而且固定不变，并且每个用户都有稳定的流量或者负载繁重的环境。</a:t>
            </a:r>
          </a:p>
        </p:txBody>
      </p:sp>
      <p:sp>
        <p:nvSpPr>
          <p:cNvPr id="81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a:t>
            </a:r>
            <a:r>
              <a:rPr lang="zh-CN" altLang="en-US" sz="1200" b="0" dirty="0" smtClean="0">
                <a:solidFill>
                  <a:schemeClr val="tx1"/>
                </a:solidFill>
                <a:latin typeface="Times New Roman" pitchFamily="18" charset="0"/>
                <a:ea typeface="幼圆" pitchFamily="49" charset="-122"/>
                <a:hlinkClick r:id="rId6" action="ppaction://hlinksldjump"/>
              </a:rPr>
              <a:t>技术</a:t>
            </a:r>
            <a:endParaRPr lang="en-US" altLang="zh-CN" sz="1200" b="0" dirty="0">
              <a:solidFill>
                <a:schemeClr val="tx1"/>
              </a:solidFill>
              <a:latin typeface="Times New Roman" pitchFamily="18" charset="0"/>
              <a:ea typeface="幼圆" pitchFamily="49" charset="-122"/>
            </a:endParaRPr>
          </a:p>
        </p:txBody>
      </p:sp>
      <p:sp>
        <p:nvSpPr>
          <p:cNvPr id="81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2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24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07269" name="Rectangle 5"/>
          <p:cNvSpPr>
            <a:spLocks noGrp="1" noChangeArrowheads="1"/>
          </p:cNvSpPr>
          <p:nvPr>
            <p:ph type="body" idx="1"/>
          </p:nvPr>
        </p:nvSpPr>
        <p:spPr>
          <a:xfrm>
            <a:off x="809625" y="1773238"/>
            <a:ext cx="7958138" cy="4679950"/>
          </a:xfrm>
        </p:spPr>
        <p:txBody>
          <a:bodyPr/>
          <a:lstStyle/>
          <a:p>
            <a:pPr eaLnBrk="1" hangingPunct="1">
              <a:lnSpc>
                <a:spcPct val="110000"/>
              </a:lnSpc>
              <a:defRPr/>
            </a:pPr>
            <a:r>
              <a:rPr lang="zh-CN" altLang="en-US" sz="2800" smtClean="0">
                <a:solidFill>
                  <a:srgbClr val="FF0000"/>
                </a:solidFill>
                <a:effectLst>
                  <a:outerShdw blurRad="38100" dist="38100" dir="2700000" algn="tl">
                    <a:srgbClr val="C0C0C0"/>
                  </a:outerShdw>
                </a:effectLst>
              </a:rPr>
              <a:t>网卡</a:t>
            </a:r>
          </a:p>
          <a:p>
            <a:pPr lvl="1" eaLnBrk="1" hangingPunct="1">
              <a:lnSpc>
                <a:spcPct val="110000"/>
              </a:lnSpc>
              <a:defRPr/>
            </a:pPr>
            <a:r>
              <a:rPr lang="zh-CN" altLang="en-US" sz="2400" smtClean="0"/>
              <a:t>网卡又称为</a:t>
            </a:r>
            <a:r>
              <a:rPr lang="zh-CN" altLang="en-US" sz="2400" smtClean="0">
                <a:solidFill>
                  <a:srgbClr val="0000FF"/>
                </a:solidFill>
              </a:rPr>
              <a:t>通信适配器</a:t>
            </a:r>
            <a:r>
              <a:rPr lang="en-US" altLang="zh-CN" sz="2400" smtClean="0"/>
              <a:t>(adapter)</a:t>
            </a:r>
            <a:r>
              <a:rPr lang="zh-CN" altLang="en-US" sz="2400" smtClean="0"/>
              <a:t>或</a:t>
            </a:r>
            <a:r>
              <a:rPr lang="zh-CN" altLang="en-US" sz="2400" smtClean="0">
                <a:solidFill>
                  <a:srgbClr val="0000FF"/>
                </a:solidFill>
              </a:rPr>
              <a:t>网络接口卡 </a:t>
            </a:r>
            <a:r>
              <a:rPr lang="en-US" altLang="zh-CN" sz="2400" smtClean="0">
                <a:solidFill>
                  <a:srgbClr val="0000FF"/>
                </a:solidFill>
              </a:rPr>
              <a:t>NIC</a:t>
            </a:r>
            <a:r>
              <a:rPr lang="en-US" altLang="zh-CN" sz="2400" smtClean="0"/>
              <a:t> (Network Interface Card)</a:t>
            </a:r>
            <a:r>
              <a:rPr lang="zh-CN" altLang="en-US" sz="2400" smtClean="0"/>
              <a:t>，此场合下的网卡需带有</a:t>
            </a:r>
            <a:r>
              <a:rPr lang="en-US" altLang="zh-CN" sz="2400" smtClean="0"/>
              <a:t>AUI</a:t>
            </a:r>
            <a:r>
              <a:rPr lang="zh-CN" altLang="en-US" sz="2400" smtClean="0"/>
              <a:t>接口。网卡插入主机的扩展槽中，主要完成物理层（发送</a:t>
            </a:r>
            <a:r>
              <a:rPr lang="en-US" altLang="zh-CN" sz="2400" smtClean="0"/>
              <a:t>/</a:t>
            </a:r>
            <a:r>
              <a:rPr lang="zh-CN" altLang="en-US" sz="2400" smtClean="0"/>
              <a:t>接收数据）和数据链路层（实现</a:t>
            </a:r>
            <a:r>
              <a:rPr lang="en-US" altLang="zh-CN" sz="2400" smtClean="0"/>
              <a:t>CSMA/CD</a:t>
            </a:r>
            <a:r>
              <a:rPr lang="zh-CN" altLang="en-US" sz="2400" smtClean="0"/>
              <a:t>、差错控制等）的功能。</a:t>
            </a:r>
          </a:p>
          <a:p>
            <a:pPr eaLnBrk="1" hangingPunct="1">
              <a:lnSpc>
                <a:spcPct val="110000"/>
              </a:lnSpc>
              <a:defRPr/>
            </a:pPr>
            <a:r>
              <a:rPr lang="zh-CN" altLang="en-US" sz="2800" smtClean="0">
                <a:solidFill>
                  <a:srgbClr val="FF0000"/>
                </a:solidFill>
                <a:effectLst>
                  <a:outerShdw blurRad="38100" dist="38100" dir="2700000" algn="tl">
                    <a:srgbClr val="C0C0C0"/>
                  </a:outerShdw>
                </a:effectLst>
              </a:rPr>
              <a:t>中继器</a:t>
            </a:r>
          </a:p>
          <a:p>
            <a:pPr lvl="1" eaLnBrk="1" hangingPunct="1">
              <a:lnSpc>
                <a:spcPct val="110000"/>
              </a:lnSpc>
              <a:defRPr/>
            </a:pPr>
            <a:r>
              <a:rPr lang="zh-CN" altLang="en-US" sz="2400" smtClean="0"/>
              <a:t>中继器工作在物理层，用于互连两个相同类型的网段（例如：两个以太网段），主要功能是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34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34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08293" name="Rectangle 5"/>
          <p:cNvSpPr>
            <a:spLocks noGrp="1" noChangeArrowheads="1"/>
          </p:cNvSpPr>
          <p:nvPr>
            <p:ph type="body" idx="1"/>
          </p:nvPr>
        </p:nvSpPr>
        <p:spPr/>
        <p:txBody>
          <a:bodyPr/>
          <a:lstStyle/>
          <a:p>
            <a:pPr eaLnBrk="1" hangingPunct="1">
              <a:lnSpc>
                <a:spcPct val="105000"/>
              </a:lnSpc>
              <a:defRPr/>
            </a:pPr>
            <a:r>
              <a:rPr lang="en-US" altLang="zh-CN" sz="2800" dirty="0" smtClean="0">
                <a:solidFill>
                  <a:srgbClr val="FF0000"/>
                </a:solidFill>
                <a:effectLst>
                  <a:outerShdw blurRad="38100" dist="38100" dir="2700000" algn="tl">
                    <a:srgbClr val="C0C0C0"/>
                  </a:outerShdw>
                </a:effectLst>
              </a:rPr>
              <a:t>5-4-3</a:t>
            </a:r>
            <a:r>
              <a:rPr lang="zh-CN" altLang="en-US" sz="2800" dirty="0" smtClean="0">
                <a:solidFill>
                  <a:srgbClr val="FF0000"/>
                </a:solidFill>
                <a:effectLst>
                  <a:outerShdw blurRad="38100" dist="38100" dir="2700000" algn="tl">
                    <a:srgbClr val="C0C0C0"/>
                  </a:outerShdw>
                </a:effectLst>
              </a:rPr>
              <a:t>规则</a:t>
            </a:r>
          </a:p>
          <a:p>
            <a:pPr lvl="1" eaLnBrk="1" hangingPunct="1">
              <a:lnSpc>
                <a:spcPct val="105000"/>
              </a:lnSpc>
              <a:defRPr/>
            </a:pPr>
            <a:r>
              <a:rPr lang="zh-CN" altLang="en-US" sz="2400" dirty="0" smtClean="0"/>
              <a:t>源和目的间的任意路径要满足以下条件：</a:t>
            </a:r>
            <a:r>
              <a:rPr lang="zh-CN" altLang="en-US" sz="2400" dirty="0" smtClean="0">
                <a:solidFill>
                  <a:schemeClr val="tx2"/>
                </a:solidFill>
              </a:rPr>
              <a:t>最多经过</a:t>
            </a:r>
            <a:r>
              <a:rPr lang="en-US" altLang="zh-CN" sz="2400" dirty="0" smtClean="0">
                <a:solidFill>
                  <a:schemeClr val="tx2"/>
                </a:solidFill>
              </a:rPr>
              <a:t>5</a:t>
            </a:r>
            <a:r>
              <a:rPr lang="zh-CN" altLang="en-US" sz="2400" dirty="0" smtClean="0">
                <a:solidFill>
                  <a:schemeClr val="tx2"/>
                </a:solidFill>
              </a:rPr>
              <a:t>个网络段</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4</a:t>
            </a:r>
            <a:r>
              <a:rPr lang="zh-CN" altLang="en-US" sz="2400" dirty="0" smtClean="0">
                <a:solidFill>
                  <a:schemeClr val="tx2"/>
                </a:solidFill>
              </a:rPr>
              <a:t>个中继器进行连接</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3</a:t>
            </a:r>
            <a:r>
              <a:rPr lang="zh-CN" altLang="en-US" sz="2400" dirty="0" smtClean="0">
                <a:solidFill>
                  <a:schemeClr val="tx2"/>
                </a:solidFill>
              </a:rPr>
              <a:t>个含有工作站的网络段</a:t>
            </a:r>
            <a:r>
              <a:rPr lang="zh-CN" altLang="en-US" sz="2400" dirty="0" smtClean="0"/>
              <a:t>。</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每个网络段不能超过</a:t>
            </a:r>
            <a:r>
              <a:rPr lang="en-US" altLang="zh-CN" sz="2800" dirty="0" smtClean="0">
                <a:solidFill>
                  <a:srgbClr val="FF0000"/>
                </a:solidFill>
                <a:effectLst>
                  <a:outerShdw blurRad="38100" dist="38100" dir="2700000" algn="tl">
                    <a:srgbClr val="C0C0C0"/>
                  </a:outerShdw>
                </a:effectLst>
              </a:rPr>
              <a:t>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整个网络长度不能超过</a:t>
            </a:r>
            <a:r>
              <a:rPr lang="en-US" altLang="zh-CN" sz="2800" dirty="0" smtClean="0">
                <a:solidFill>
                  <a:srgbClr val="FF0000"/>
                </a:solidFill>
                <a:effectLst>
                  <a:outerShdw blurRad="38100" dist="38100" dir="2700000" algn="tl">
                    <a:srgbClr val="C0C0C0"/>
                  </a:outerShdw>
                </a:effectLst>
              </a:rPr>
              <a:t>2500m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网络段最多只能连入</a:t>
            </a:r>
            <a:r>
              <a:rPr lang="en-US" altLang="zh-CN" sz="2800" dirty="0" smtClean="0">
                <a:solidFill>
                  <a:srgbClr val="FF0000"/>
                </a:solidFill>
                <a:effectLst>
                  <a:outerShdw blurRad="38100" dist="38100" dir="2700000" algn="tl">
                    <a:srgbClr val="C0C0C0"/>
                  </a:outerShdw>
                </a:effectLst>
              </a:rPr>
              <a:t>100</a:t>
            </a:r>
            <a:r>
              <a:rPr lang="zh-CN" altLang="en-US" sz="2800" dirty="0" smtClean="0">
                <a:solidFill>
                  <a:srgbClr val="FF0000"/>
                </a:solidFill>
                <a:effectLst>
                  <a:outerShdw blurRad="38100" dist="38100" dir="2700000" algn="tl">
                    <a:srgbClr val="C0C0C0"/>
                  </a:outerShdw>
                </a:effectLst>
              </a:rPr>
              <a:t>个节点</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两个相邻收发器之间的最小距离为</a:t>
            </a:r>
            <a:r>
              <a:rPr lang="en-US" altLang="zh-CN" sz="2800" dirty="0" smtClean="0">
                <a:solidFill>
                  <a:srgbClr val="FF0000"/>
                </a:solidFill>
                <a:effectLst>
                  <a:outerShdw blurRad="38100" dist="38100" dir="2700000" algn="tl">
                    <a:srgbClr val="C0C0C0"/>
                  </a:outerShdw>
                </a:effectLst>
              </a:rPr>
              <a:t>2.5m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收发器电缆的最大长度为</a:t>
            </a:r>
            <a:r>
              <a:rPr lang="en-US" altLang="zh-CN" sz="2800" dirty="0" smtClean="0">
                <a:solidFill>
                  <a:srgbClr val="FF0000"/>
                </a:solidFill>
                <a:effectLst>
                  <a:outerShdw blurRad="38100" dist="38100" dir="2700000" algn="tl">
                    <a:srgbClr val="C0C0C0"/>
                  </a:outerShdw>
                </a:effectLst>
              </a:rPr>
              <a:t>50m</a:t>
            </a:r>
            <a:endParaRPr lang="zh-CN" altLang="en-US" sz="2800" dirty="0" smtClean="0">
              <a:solidFill>
                <a:srgbClr val="FF0000"/>
              </a:solidFill>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pPr eaLnBrk="1" hangingPunct="1">
              <a:defRPr/>
            </a:pPr>
            <a:r>
              <a:rPr lang="zh-CN" altLang="en-US" smtClean="0"/>
              <a:t>图示</a:t>
            </a:r>
            <a:r>
              <a:rPr lang="en-US" altLang="zh-CN" b="1" smtClean="0"/>
              <a:t>5-4-3</a:t>
            </a:r>
            <a:r>
              <a:rPr lang="zh-CN" altLang="en-US" smtClean="0"/>
              <a:t>规则</a:t>
            </a:r>
          </a:p>
        </p:txBody>
      </p:sp>
      <p:sp>
        <p:nvSpPr>
          <p:cNvPr id="645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45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64517" name="Picture 3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845" b="980"/>
          <a:stretch>
            <a:fillRect/>
          </a:stretch>
        </p:blipFill>
        <p:spPr bwMode="auto">
          <a:xfrm>
            <a:off x="1908175" y="1700213"/>
            <a:ext cx="52133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p:txBody>
          <a:bodyPr/>
          <a:lstStyle/>
          <a:p>
            <a:pPr eaLnBrk="1" hangingPunct="1">
              <a:defRPr/>
            </a:pPr>
            <a:r>
              <a:rPr lang="en-US" altLang="zh-CN" b="1" smtClean="0"/>
              <a:t>10BASE-2</a:t>
            </a:r>
            <a:br>
              <a:rPr lang="en-US" altLang="zh-CN" b="1" smtClean="0"/>
            </a:br>
            <a:r>
              <a:rPr lang="zh-CN" altLang="en-US" sz="2800" b="1" smtClean="0"/>
              <a:t>（</a:t>
            </a:r>
            <a:r>
              <a:rPr lang="en-US" altLang="zh-CN" sz="2800" b="1" smtClean="0"/>
              <a:t>802.3a</a:t>
            </a:r>
            <a:r>
              <a:rPr lang="zh-CN" altLang="en-US" sz="2800" b="1" smtClean="0"/>
              <a:t>）</a:t>
            </a:r>
          </a:p>
        </p:txBody>
      </p:sp>
      <p:sp>
        <p:nvSpPr>
          <p:cNvPr id="655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55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6965" name="Rectangle 5"/>
          <p:cNvSpPr>
            <a:spLocks noGrp="1" noChangeArrowheads="1"/>
          </p:cNvSpPr>
          <p:nvPr>
            <p:ph type="body" idx="1"/>
          </p:nvPr>
        </p:nvSpPr>
        <p:spPr>
          <a:xfrm>
            <a:off x="755650" y="3789363"/>
            <a:ext cx="7958138" cy="2590800"/>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2</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en-US" sz="2800" smtClean="0"/>
              <a:t>200m（实际为185m）</a:t>
            </a:r>
            <a:r>
              <a:rPr lang="zh-CN" altLang="en-US" sz="2800" smtClean="0"/>
              <a:t>。</a:t>
            </a:r>
          </a:p>
        </p:txBody>
      </p:sp>
      <p:sp>
        <p:nvSpPr>
          <p:cNvPr id="65542"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5543"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5544"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5545"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2</a:t>
            </a:r>
          </a:p>
        </p:txBody>
      </p:sp>
      <p:sp>
        <p:nvSpPr>
          <p:cNvPr id="65546"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48" name="Group 12"/>
          <p:cNvGrpSpPr>
            <a:grpSpLocks/>
          </p:cNvGrpSpPr>
          <p:nvPr/>
        </p:nvGrpSpPr>
        <p:grpSpPr bwMode="auto">
          <a:xfrm>
            <a:off x="1868488" y="2324100"/>
            <a:ext cx="914400" cy="519113"/>
            <a:chOff x="1200" y="1200"/>
            <a:chExt cx="576" cy="327"/>
          </a:xfrm>
        </p:grpSpPr>
        <p:sp>
          <p:nvSpPr>
            <p:cNvPr id="65550"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49"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6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65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grpSp>
        <p:nvGrpSpPr>
          <p:cNvPr id="909318" name="Group 6"/>
          <p:cNvGrpSpPr>
            <a:grpSpLocks/>
          </p:cNvGrpSpPr>
          <p:nvPr/>
        </p:nvGrpSpPr>
        <p:grpSpPr bwMode="auto">
          <a:xfrm>
            <a:off x="5795963" y="1989138"/>
            <a:ext cx="3246437" cy="3602037"/>
            <a:chOff x="3515" y="1117"/>
            <a:chExt cx="2045" cy="2269"/>
          </a:xfrm>
        </p:grpSpPr>
        <p:sp>
          <p:nvSpPr>
            <p:cNvPr id="66653" name="Oval 7"/>
            <p:cNvSpPr>
              <a:spLocks noChangeArrowheads="1"/>
            </p:cNvSpPr>
            <p:nvPr/>
          </p:nvSpPr>
          <p:spPr bwMode="auto">
            <a:xfrm>
              <a:off x="3515" y="2954"/>
              <a:ext cx="464" cy="432"/>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6654" name="Group 8"/>
            <p:cNvGrpSpPr>
              <a:grpSpLocks/>
            </p:cNvGrpSpPr>
            <p:nvPr/>
          </p:nvGrpSpPr>
          <p:grpSpPr bwMode="auto">
            <a:xfrm>
              <a:off x="3515" y="1117"/>
              <a:ext cx="2045" cy="1824"/>
              <a:chOff x="3515" y="1117"/>
              <a:chExt cx="2045" cy="1824"/>
            </a:xfrm>
          </p:grpSpPr>
          <p:sp>
            <p:nvSpPr>
              <p:cNvPr id="66655" name="AutoShape 9"/>
              <p:cNvSpPr>
                <a:spLocks noChangeArrowheads="1"/>
              </p:cNvSpPr>
              <p:nvPr/>
            </p:nvSpPr>
            <p:spPr bwMode="auto">
              <a:xfrm>
                <a:off x="3515" y="1117"/>
                <a:ext cx="2016" cy="1824"/>
              </a:xfrm>
              <a:prstGeom prst="wedgeEllipseCallout">
                <a:avLst>
                  <a:gd name="adj1" fmla="val -41269"/>
                  <a:gd name="adj2" fmla="val 50875"/>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000"/>
              </a:p>
            </p:txBody>
          </p:sp>
          <p:sp>
            <p:nvSpPr>
              <p:cNvPr id="66656" name="Rectangle 10"/>
              <p:cNvSpPr>
                <a:spLocks noChangeArrowheads="1"/>
              </p:cNvSpPr>
              <p:nvPr/>
            </p:nvSpPr>
            <p:spPr bwMode="auto">
              <a:xfrm>
                <a:off x="3560" y="188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t>细缆</a:t>
                </a:r>
              </a:p>
            </p:txBody>
          </p:sp>
          <p:sp>
            <p:nvSpPr>
              <p:cNvPr id="66657" name="Rectangle 11"/>
              <p:cNvSpPr>
                <a:spLocks noChangeArrowheads="1"/>
              </p:cNvSpPr>
              <p:nvPr/>
            </p:nvSpPr>
            <p:spPr bwMode="auto">
              <a:xfrm>
                <a:off x="4776" y="1873"/>
                <a:ext cx="7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BNC</a:t>
                </a:r>
                <a:r>
                  <a:rPr lang="zh-CN" altLang="en-US" sz="2000"/>
                  <a:t>接头</a:t>
                </a:r>
              </a:p>
            </p:txBody>
          </p:sp>
          <p:sp>
            <p:nvSpPr>
              <p:cNvPr id="66658" name="Rectangle 12"/>
              <p:cNvSpPr>
                <a:spLocks noChangeArrowheads="1"/>
              </p:cNvSpPr>
              <p:nvPr/>
            </p:nvSpPr>
            <p:spPr bwMode="auto">
              <a:xfrm>
                <a:off x="4776" y="2321"/>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NIC</a:t>
                </a:r>
              </a:p>
            </p:txBody>
          </p:sp>
          <p:sp>
            <p:nvSpPr>
              <p:cNvPr id="66659" name="Line 13"/>
              <p:cNvSpPr>
                <a:spLocks noChangeShapeType="1"/>
              </p:cNvSpPr>
              <p:nvPr/>
            </p:nvSpPr>
            <p:spPr bwMode="auto">
              <a:xfrm flipV="1">
                <a:off x="3787" y="1706"/>
                <a:ext cx="91" cy="227"/>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60" name="Line 14"/>
              <p:cNvSpPr>
                <a:spLocks noChangeShapeType="1"/>
              </p:cNvSpPr>
              <p:nvPr/>
            </p:nvSpPr>
            <p:spPr bwMode="auto">
              <a:xfrm flipH="1" flipV="1">
                <a:off x="4688" y="1788"/>
                <a:ext cx="327" cy="116"/>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9327" name="Rectangle 15"/>
              <p:cNvSpPr>
                <a:spLocks noChangeArrowheads="1"/>
              </p:cNvSpPr>
              <p:nvPr/>
            </p:nvSpPr>
            <p:spPr bwMode="auto">
              <a:xfrm>
                <a:off x="3696" y="1600"/>
                <a:ext cx="1609" cy="100"/>
              </a:xfrm>
              <a:prstGeom prst="rect">
                <a:avLst/>
              </a:prstGeom>
              <a:gradFill rotWithShape="0">
                <a:gsLst>
                  <a:gs pos="0">
                    <a:schemeClr val="folHlink"/>
                  </a:gs>
                  <a:gs pos="100000">
                    <a:schemeClr val="folHlink">
                      <a:gamma/>
                      <a:shade val="69804"/>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662" name="Freeform 16"/>
              <p:cNvSpPr>
                <a:spLocks/>
              </p:cNvSpPr>
              <p:nvPr/>
            </p:nvSpPr>
            <p:spPr bwMode="auto">
              <a:xfrm>
                <a:off x="4064" y="2105"/>
                <a:ext cx="81" cy="481"/>
              </a:xfrm>
              <a:custGeom>
                <a:avLst/>
                <a:gdLst>
                  <a:gd name="T0" fmla="*/ 574162 w 48"/>
                  <a:gd name="T1" fmla="*/ 123582 h 347"/>
                  <a:gd name="T2" fmla="*/ 574162 w 48"/>
                  <a:gd name="T3" fmla="*/ 0 h 347"/>
                  <a:gd name="T4" fmla="*/ 0 w 48"/>
                  <a:gd name="T5" fmla="*/ 0 h 347"/>
                  <a:gd name="T6" fmla="*/ 0 w 48"/>
                  <a:gd name="T7" fmla="*/ 123582 h 347"/>
                  <a:gd name="T8" fmla="*/ 574162 w 48"/>
                  <a:gd name="T9" fmla="*/ 123582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47">
                    <a:moveTo>
                      <a:pt x="47" y="346"/>
                    </a:moveTo>
                    <a:lnTo>
                      <a:pt x="47" y="0"/>
                    </a:lnTo>
                    <a:lnTo>
                      <a:pt x="0" y="0"/>
                    </a:lnTo>
                    <a:lnTo>
                      <a:pt x="0" y="346"/>
                    </a:lnTo>
                    <a:lnTo>
                      <a:pt x="47" y="346"/>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3" name="Group 17"/>
              <p:cNvGrpSpPr>
                <a:grpSpLocks/>
              </p:cNvGrpSpPr>
              <p:nvPr/>
            </p:nvGrpSpPr>
            <p:grpSpPr bwMode="auto">
              <a:xfrm>
                <a:off x="4076" y="2145"/>
                <a:ext cx="57" cy="424"/>
                <a:chOff x="3560" y="1837"/>
                <a:chExt cx="34" cy="305"/>
              </a:xfrm>
            </p:grpSpPr>
            <p:sp>
              <p:nvSpPr>
                <p:cNvPr id="66714" name="Line 18"/>
                <p:cNvSpPr>
                  <a:spLocks noChangeShapeType="1"/>
                </p:cNvSpPr>
                <p:nvPr/>
              </p:nvSpPr>
              <p:spPr bwMode="auto">
                <a:xfrm flipH="1">
                  <a:off x="3560" y="2142"/>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5" name="Line 19"/>
                <p:cNvSpPr>
                  <a:spLocks noChangeShapeType="1"/>
                </p:cNvSpPr>
                <p:nvPr/>
              </p:nvSpPr>
              <p:spPr bwMode="auto">
                <a:xfrm flipH="1">
                  <a:off x="3560" y="212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6" name="Line 20"/>
                <p:cNvSpPr>
                  <a:spLocks noChangeShapeType="1"/>
                </p:cNvSpPr>
                <p:nvPr/>
              </p:nvSpPr>
              <p:spPr bwMode="auto">
                <a:xfrm flipH="1">
                  <a:off x="3560" y="210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7" name="Line 21"/>
                <p:cNvSpPr>
                  <a:spLocks noChangeShapeType="1"/>
                </p:cNvSpPr>
                <p:nvPr/>
              </p:nvSpPr>
              <p:spPr bwMode="auto">
                <a:xfrm flipH="1">
                  <a:off x="3560" y="20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8" name="Line 22"/>
                <p:cNvSpPr>
                  <a:spLocks noChangeShapeType="1"/>
                </p:cNvSpPr>
                <p:nvPr/>
              </p:nvSpPr>
              <p:spPr bwMode="auto">
                <a:xfrm flipH="1">
                  <a:off x="3560" y="206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9" name="Line 23"/>
                <p:cNvSpPr>
                  <a:spLocks noChangeShapeType="1"/>
                </p:cNvSpPr>
                <p:nvPr/>
              </p:nvSpPr>
              <p:spPr bwMode="auto">
                <a:xfrm flipH="1">
                  <a:off x="3560" y="204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0" name="Line 24"/>
                <p:cNvSpPr>
                  <a:spLocks noChangeShapeType="1"/>
                </p:cNvSpPr>
                <p:nvPr/>
              </p:nvSpPr>
              <p:spPr bwMode="auto">
                <a:xfrm flipH="1">
                  <a:off x="3560" y="202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1" name="Line 25"/>
                <p:cNvSpPr>
                  <a:spLocks noChangeShapeType="1"/>
                </p:cNvSpPr>
                <p:nvPr/>
              </p:nvSpPr>
              <p:spPr bwMode="auto">
                <a:xfrm flipH="1">
                  <a:off x="3560" y="200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2" name="Line 26"/>
                <p:cNvSpPr>
                  <a:spLocks noChangeShapeType="1"/>
                </p:cNvSpPr>
                <p:nvPr/>
              </p:nvSpPr>
              <p:spPr bwMode="auto">
                <a:xfrm flipH="1">
                  <a:off x="3560" y="19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3" name="Line 27"/>
                <p:cNvSpPr>
                  <a:spLocks noChangeShapeType="1"/>
                </p:cNvSpPr>
                <p:nvPr/>
              </p:nvSpPr>
              <p:spPr bwMode="auto">
                <a:xfrm flipH="1">
                  <a:off x="3560" y="1959"/>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4" name="Line 28"/>
                <p:cNvSpPr>
                  <a:spLocks noChangeShapeType="1"/>
                </p:cNvSpPr>
                <p:nvPr/>
              </p:nvSpPr>
              <p:spPr bwMode="auto">
                <a:xfrm flipH="1">
                  <a:off x="3560" y="19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5" name="Line 29"/>
                <p:cNvSpPr>
                  <a:spLocks noChangeShapeType="1"/>
                </p:cNvSpPr>
                <p:nvPr/>
              </p:nvSpPr>
              <p:spPr bwMode="auto">
                <a:xfrm flipH="1">
                  <a:off x="3560" y="191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6" name="Line 30"/>
                <p:cNvSpPr>
                  <a:spLocks noChangeShapeType="1"/>
                </p:cNvSpPr>
                <p:nvPr/>
              </p:nvSpPr>
              <p:spPr bwMode="auto">
                <a:xfrm flipH="1">
                  <a:off x="3560" y="189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7" name="Line 31"/>
                <p:cNvSpPr>
                  <a:spLocks noChangeShapeType="1"/>
                </p:cNvSpPr>
                <p:nvPr/>
              </p:nvSpPr>
              <p:spPr bwMode="auto">
                <a:xfrm flipH="1">
                  <a:off x="3560" y="187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8" name="Line 32"/>
                <p:cNvSpPr>
                  <a:spLocks noChangeShapeType="1"/>
                </p:cNvSpPr>
                <p:nvPr/>
              </p:nvSpPr>
              <p:spPr bwMode="auto">
                <a:xfrm flipH="1">
                  <a:off x="3560" y="1856"/>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9" name="Line 33"/>
                <p:cNvSpPr>
                  <a:spLocks noChangeShapeType="1"/>
                </p:cNvSpPr>
                <p:nvPr/>
              </p:nvSpPr>
              <p:spPr bwMode="auto">
                <a:xfrm flipH="1">
                  <a:off x="3560" y="18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64" name="Rectangle 34"/>
              <p:cNvSpPr>
                <a:spLocks noChangeArrowheads="1"/>
              </p:cNvSpPr>
              <p:nvPr/>
            </p:nvSpPr>
            <p:spPr bwMode="auto">
              <a:xfrm>
                <a:off x="4138" y="1968"/>
                <a:ext cx="550" cy="833"/>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65" name="Freeform 35"/>
              <p:cNvSpPr>
                <a:spLocks/>
              </p:cNvSpPr>
              <p:nvPr/>
            </p:nvSpPr>
            <p:spPr bwMode="auto">
              <a:xfrm>
                <a:off x="4028" y="1900"/>
                <a:ext cx="643" cy="55"/>
              </a:xfrm>
              <a:custGeom>
                <a:avLst/>
                <a:gdLst>
                  <a:gd name="T0" fmla="*/ 4686152 w 381"/>
                  <a:gd name="T1" fmla="*/ 0 h 40"/>
                  <a:gd name="T2" fmla="*/ 4686152 w 381"/>
                  <a:gd name="T3" fmla="*/ 12096 h 40"/>
                  <a:gd name="T4" fmla="*/ 0 w 381"/>
                  <a:gd name="T5" fmla="*/ 12096 h 40"/>
                  <a:gd name="T6" fmla="*/ 0 60000 65536"/>
                  <a:gd name="T7" fmla="*/ 0 60000 65536"/>
                  <a:gd name="T8" fmla="*/ 0 60000 65536"/>
                </a:gdLst>
                <a:ahLst/>
                <a:cxnLst>
                  <a:cxn ang="T6">
                    <a:pos x="T0" y="T1"/>
                  </a:cxn>
                  <a:cxn ang="T7">
                    <a:pos x="T2" y="T3"/>
                  </a:cxn>
                  <a:cxn ang="T8">
                    <a:pos x="T4" y="T5"/>
                  </a:cxn>
                </a:cxnLst>
                <a:rect l="0" t="0" r="r" b="b"/>
                <a:pathLst>
                  <a:path w="381" h="40">
                    <a:moveTo>
                      <a:pt x="380" y="0"/>
                    </a:moveTo>
                    <a:lnTo>
                      <a:pt x="380" y="39"/>
                    </a:lnTo>
                    <a:lnTo>
                      <a:pt x="0" y="39"/>
                    </a:lnTo>
                  </a:path>
                </a:pathLst>
              </a:custGeom>
              <a:noFill/>
              <a:ln w="253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6" name="Group 36"/>
              <p:cNvGrpSpPr>
                <a:grpSpLocks/>
              </p:cNvGrpSpPr>
              <p:nvPr/>
            </p:nvGrpSpPr>
            <p:grpSpPr bwMode="auto">
              <a:xfrm>
                <a:off x="4363" y="2428"/>
                <a:ext cx="166" cy="136"/>
                <a:chOff x="3731" y="2040"/>
                <a:chExt cx="98" cy="99"/>
              </a:xfrm>
            </p:grpSpPr>
            <p:sp>
              <p:nvSpPr>
                <p:cNvPr id="66712" name="Freeform 37"/>
                <p:cNvSpPr>
                  <a:spLocks/>
                </p:cNvSpPr>
                <p:nvPr/>
              </p:nvSpPr>
              <p:spPr bwMode="auto">
                <a:xfrm>
                  <a:off x="3731" y="2040"/>
                  <a:ext cx="92" cy="96"/>
                </a:xfrm>
                <a:custGeom>
                  <a:avLst/>
                  <a:gdLst>
                    <a:gd name="T0" fmla="*/ 91 w 92"/>
                    <a:gd name="T1" fmla="*/ 95 h 96"/>
                    <a:gd name="T2" fmla="*/ 91 w 92"/>
                    <a:gd name="T3" fmla="*/ 0 h 96"/>
                    <a:gd name="T4" fmla="*/ 0 w 92"/>
                    <a:gd name="T5" fmla="*/ 0 h 96"/>
                    <a:gd name="T6" fmla="*/ 0 w 92"/>
                    <a:gd name="T7" fmla="*/ 95 h 96"/>
                    <a:gd name="T8" fmla="*/ 91 w 92"/>
                    <a:gd name="T9" fmla="*/ 95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6">
                      <a:moveTo>
                        <a:pt x="91" y="95"/>
                      </a:moveTo>
                      <a:lnTo>
                        <a:pt x="91" y="0"/>
                      </a:lnTo>
                      <a:lnTo>
                        <a:pt x="0" y="0"/>
                      </a:lnTo>
                      <a:lnTo>
                        <a:pt x="0" y="95"/>
                      </a:lnTo>
                      <a:lnTo>
                        <a:pt x="91" y="9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3" name="Freeform 38"/>
                <p:cNvSpPr>
                  <a:spLocks/>
                </p:cNvSpPr>
                <p:nvPr/>
              </p:nvSpPr>
              <p:spPr bwMode="auto">
                <a:xfrm>
                  <a:off x="3737" y="2044"/>
                  <a:ext cx="92" cy="95"/>
                </a:xfrm>
                <a:custGeom>
                  <a:avLst/>
                  <a:gdLst>
                    <a:gd name="T0" fmla="*/ 91 w 92"/>
                    <a:gd name="T1" fmla="*/ 94 h 95"/>
                    <a:gd name="T2" fmla="*/ 91 w 92"/>
                    <a:gd name="T3" fmla="*/ 0 h 95"/>
                    <a:gd name="T4" fmla="*/ 0 w 92"/>
                    <a:gd name="T5" fmla="*/ 0 h 95"/>
                    <a:gd name="T6" fmla="*/ 0 w 92"/>
                    <a:gd name="T7" fmla="*/ 94 h 95"/>
                    <a:gd name="T8" fmla="*/ 91 w 92"/>
                    <a:gd name="T9" fmla="*/ 9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5">
                      <a:moveTo>
                        <a:pt x="91" y="94"/>
                      </a:moveTo>
                      <a:lnTo>
                        <a:pt x="91" y="0"/>
                      </a:lnTo>
                      <a:lnTo>
                        <a:pt x="0" y="0"/>
                      </a:lnTo>
                      <a:lnTo>
                        <a:pt x="0" y="94"/>
                      </a:lnTo>
                      <a:lnTo>
                        <a:pt x="91" y="9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7" name="Group 39"/>
              <p:cNvGrpSpPr>
                <a:grpSpLocks/>
              </p:cNvGrpSpPr>
              <p:nvPr/>
            </p:nvGrpSpPr>
            <p:grpSpPr bwMode="auto">
              <a:xfrm>
                <a:off x="4162" y="2184"/>
                <a:ext cx="213" cy="175"/>
                <a:chOff x="3611" y="1865"/>
                <a:chExt cx="127" cy="126"/>
              </a:xfrm>
            </p:grpSpPr>
            <p:sp>
              <p:nvSpPr>
                <p:cNvPr id="66710" name="Freeform 40"/>
                <p:cNvSpPr>
                  <a:spLocks/>
                </p:cNvSpPr>
                <p:nvPr/>
              </p:nvSpPr>
              <p:spPr bwMode="auto">
                <a:xfrm>
                  <a:off x="3611" y="1865"/>
                  <a:ext cx="122" cy="122"/>
                </a:xfrm>
                <a:custGeom>
                  <a:avLst/>
                  <a:gdLst>
                    <a:gd name="T0" fmla="*/ 121 w 122"/>
                    <a:gd name="T1" fmla="*/ 121 h 122"/>
                    <a:gd name="T2" fmla="*/ 121 w 122"/>
                    <a:gd name="T3" fmla="*/ 0 h 122"/>
                    <a:gd name="T4" fmla="*/ 0 w 122"/>
                    <a:gd name="T5" fmla="*/ 0 h 122"/>
                    <a:gd name="T6" fmla="*/ 0 w 122"/>
                    <a:gd name="T7" fmla="*/ 121 h 122"/>
                    <a:gd name="T8" fmla="*/ 121 w 122"/>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22">
                      <a:moveTo>
                        <a:pt x="121" y="121"/>
                      </a:moveTo>
                      <a:lnTo>
                        <a:pt x="121" y="0"/>
                      </a:lnTo>
                      <a:lnTo>
                        <a:pt x="0" y="0"/>
                      </a:lnTo>
                      <a:lnTo>
                        <a:pt x="0" y="121"/>
                      </a:lnTo>
                      <a:lnTo>
                        <a:pt x="121" y="1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1" name="Freeform 41"/>
                <p:cNvSpPr>
                  <a:spLocks/>
                </p:cNvSpPr>
                <p:nvPr/>
              </p:nvSpPr>
              <p:spPr bwMode="auto">
                <a:xfrm>
                  <a:off x="3615" y="1869"/>
                  <a:ext cx="123" cy="122"/>
                </a:xfrm>
                <a:custGeom>
                  <a:avLst/>
                  <a:gdLst>
                    <a:gd name="T0" fmla="*/ 122 w 123"/>
                    <a:gd name="T1" fmla="*/ 121 h 122"/>
                    <a:gd name="T2" fmla="*/ 122 w 123"/>
                    <a:gd name="T3" fmla="*/ 0 h 122"/>
                    <a:gd name="T4" fmla="*/ 0 w 123"/>
                    <a:gd name="T5" fmla="*/ 0 h 122"/>
                    <a:gd name="T6" fmla="*/ 0 w 123"/>
                    <a:gd name="T7" fmla="*/ 121 h 122"/>
                    <a:gd name="T8" fmla="*/ 122 w 123"/>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22">
                      <a:moveTo>
                        <a:pt x="122" y="121"/>
                      </a:moveTo>
                      <a:lnTo>
                        <a:pt x="122" y="0"/>
                      </a:lnTo>
                      <a:lnTo>
                        <a:pt x="0" y="0"/>
                      </a:lnTo>
                      <a:lnTo>
                        <a:pt x="0" y="121"/>
                      </a:lnTo>
                      <a:lnTo>
                        <a:pt x="122" y="1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8" name="Group 42"/>
              <p:cNvGrpSpPr>
                <a:grpSpLocks/>
              </p:cNvGrpSpPr>
              <p:nvPr/>
            </p:nvGrpSpPr>
            <p:grpSpPr bwMode="auto">
              <a:xfrm>
                <a:off x="4274" y="2737"/>
                <a:ext cx="255" cy="43"/>
                <a:chOff x="3678" y="2263"/>
                <a:chExt cx="151" cy="31"/>
              </a:xfrm>
            </p:grpSpPr>
            <p:sp>
              <p:nvSpPr>
                <p:cNvPr id="66708" name="Freeform 43"/>
                <p:cNvSpPr>
                  <a:spLocks/>
                </p:cNvSpPr>
                <p:nvPr/>
              </p:nvSpPr>
              <p:spPr bwMode="auto">
                <a:xfrm>
                  <a:off x="3678" y="2263"/>
                  <a:ext cx="145" cy="27"/>
                </a:xfrm>
                <a:custGeom>
                  <a:avLst/>
                  <a:gdLst>
                    <a:gd name="T0" fmla="*/ 144 w 145"/>
                    <a:gd name="T1" fmla="*/ 26 h 27"/>
                    <a:gd name="T2" fmla="*/ 144 w 145"/>
                    <a:gd name="T3" fmla="*/ 0 h 27"/>
                    <a:gd name="T4" fmla="*/ 0 w 145"/>
                    <a:gd name="T5" fmla="*/ 0 h 27"/>
                    <a:gd name="T6" fmla="*/ 0 w 145"/>
                    <a:gd name="T7" fmla="*/ 26 h 27"/>
                    <a:gd name="T8" fmla="*/ 144 w 145"/>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7">
                      <a:moveTo>
                        <a:pt x="144" y="26"/>
                      </a:moveTo>
                      <a:lnTo>
                        <a:pt x="144" y="0"/>
                      </a:lnTo>
                      <a:lnTo>
                        <a:pt x="0" y="0"/>
                      </a:lnTo>
                      <a:lnTo>
                        <a:pt x="0" y="26"/>
                      </a:lnTo>
                      <a:lnTo>
                        <a:pt x="144" y="2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9" name="Freeform 44"/>
                <p:cNvSpPr>
                  <a:spLocks/>
                </p:cNvSpPr>
                <p:nvPr/>
              </p:nvSpPr>
              <p:spPr bwMode="auto">
                <a:xfrm>
                  <a:off x="3684" y="2266"/>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9" name="Group 45"/>
              <p:cNvGrpSpPr>
                <a:grpSpLocks/>
              </p:cNvGrpSpPr>
              <p:nvPr/>
            </p:nvGrpSpPr>
            <p:grpSpPr bwMode="auto">
              <a:xfrm>
                <a:off x="4192" y="2697"/>
                <a:ext cx="63" cy="62"/>
                <a:chOff x="3629" y="2234"/>
                <a:chExt cx="37" cy="45"/>
              </a:xfrm>
            </p:grpSpPr>
            <p:sp>
              <p:nvSpPr>
                <p:cNvPr id="66706" name="Freeform 46"/>
                <p:cNvSpPr>
                  <a:spLocks/>
                </p:cNvSpPr>
                <p:nvPr/>
              </p:nvSpPr>
              <p:spPr bwMode="auto">
                <a:xfrm>
                  <a:off x="3629" y="2234"/>
                  <a:ext cx="31" cy="41"/>
                </a:xfrm>
                <a:custGeom>
                  <a:avLst/>
                  <a:gdLst>
                    <a:gd name="T0" fmla="*/ 30 w 31"/>
                    <a:gd name="T1" fmla="*/ 40 h 41"/>
                    <a:gd name="T2" fmla="*/ 30 w 31"/>
                    <a:gd name="T3" fmla="*/ 0 h 41"/>
                    <a:gd name="T4" fmla="*/ 0 w 31"/>
                    <a:gd name="T5" fmla="*/ 0 h 41"/>
                    <a:gd name="T6" fmla="*/ 0 w 31"/>
                    <a:gd name="T7" fmla="*/ 40 h 41"/>
                    <a:gd name="T8" fmla="*/ 30 w 31"/>
                    <a:gd name="T9" fmla="*/ 4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1">
                      <a:moveTo>
                        <a:pt x="30" y="40"/>
                      </a:moveTo>
                      <a:lnTo>
                        <a:pt x="30" y="0"/>
                      </a:lnTo>
                      <a:lnTo>
                        <a:pt x="0" y="0"/>
                      </a:lnTo>
                      <a:lnTo>
                        <a:pt x="0" y="40"/>
                      </a:lnTo>
                      <a:lnTo>
                        <a:pt x="3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7" name="Freeform 47"/>
                <p:cNvSpPr>
                  <a:spLocks/>
                </p:cNvSpPr>
                <p:nvPr/>
              </p:nvSpPr>
              <p:spPr bwMode="auto">
                <a:xfrm>
                  <a:off x="3634" y="2237"/>
                  <a:ext cx="32" cy="42"/>
                </a:xfrm>
                <a:custGeom>
                  <a:avLst/>
                  <a:gdLst>
                    <a:gd name="T0" fmla="*/ 31 w 32"/>
                    <a:gd name="T1" fmla="*/ 41 h 42"/>
                    <a:gd name="T2" fmla="*/ 31 w 32"/>
                    <a:gd name="T3" fmla="*/ 0 h 42"/>
                    <a:gd name="T4" fmla="*/ 0 w 32"/>
                    <a:gd name="T5" fmla="*/ 0 h 42"/>
                    <a:gd name="T6" fmla="*/ 0 w 32"/>
                    <a:gd name="T7" fmla="*/ 41 h 42"/>
                    <a:gd name="T8" fmla="*/ 31 w 32"/>
                    <a:gd name="T9" fmla="*/ 4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2">
                      <a:moveTo>
                        <a:pt x="31" y="41"/>
                      </a:moveTo>
                      <a:lnTo>
                        <a:pt x="31" y="0"/>
                      </a:lnTo>
                      <a:lnTo>
                        <a:pt x="0" y="0"/>
                      </a:lnTo>
                      <a:lnTo>
                        <a:pt x="0" y="41"/>
                      </a:lnTo>
                      <a:lnTo>
                        <a:pt x="31" y="4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0" name="Group 48"/>
              <p:cNvGrpSpPr>
                <a:grpSpLocks/>
              </p:cNvGrpSpPr>
              <p:nvPr/>
            </p:nvGrpSpPr>
            <p:grpSpPr bwMode="auto">
              <a:xfrm>
                <a:off x="4411" y="2602"/>
                <a:ext cx="113" cy="45"/>
                <a:chOff x="3759" y="2166"/>
                <a:chExt cx="67" cy="32"/>
              </a:xfrm>
            </p:grpSpPr>
            <p:sp>
              <p:nvSpPr>
                <p:cNvPr id="66704" name="Freeform 49"/>
                <p:cNvSpPr>
                  <a:spLocks/>
                </p:cNvSpPr>
                <p:nvPr/>
              </p:nvSpPr>
              <p:spPr bwMode="auto">
                <a:xfrm>
                  <a:off x="3759" y="2166"/>
                  <a:ext cx="62" cy="29"/>
                </a:xfrm>
                <a:custGeom>
                  <a:avLst/>
                  <a:gdLst>
                    <a:gd name="T0" fmla="*/ 61 w 62"/>
                    <a:gd name="T1" fmla="*/ 28 h 29"/>
                    <a:gd name="T2" fmla="*/ 61 w 62"/>
                    <a:gd name="T3" fmla="*/ 0 h 29"/>
                    <a:gd name="T4" fmla="*/ 0 w 62"/>
                    <a:gd name="T5" fmla="*/ 0 h 29"/>
                    <a:gd name="T6" fmla="*/ 0 w 62"/>
                    <a:gd name="T7" fmla="*/ 28 h 29"/>
                    <a:gd name="T8" fmla="*/ 61 w 62"/>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9">
                      <a:moveTo>
                        <a:pt x="61" y="28"/>
                      </a:moveTo>
                      <a:lnTo>
                        <a:pt x="61" y="0"/>
                      </a:lnTo>
                      <a:lnTo>
                        <a:pt x="0" y="0"/>
                      </a:lnTo>
                      <a:lnTo>
                        <a:pt x="0" y="28"/>
                      </a:lnTo>
                      <a:lnTo>
                        <a:pt x="61"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5" name="Freeform 50"/>
                <p:cNvSpPr>
                  <a:spLocks/>
                </p:cNvSpPr>
                <p:nvPr/>
              </p:nvSpPr>
              <p:spPr bwMode="auto">
                <a:xfrm>
                  <a:off x="3763" y="2170"/>
                  <a:ext cx="63" cy="28"/>
                </a:xfrm>
                <a:custGeom>
                  <a:avLst/>
                  <a:gdLst>
                    <a:gd name="T0" fmla="*/ 62 w 63"/>
                    <a:gd name="T1" fmla="*/ 27 h 28"/>
                    <a:gd name="T2" fmla="*/ 62 w 63"/>
                    <a:gd name="T3" fmla="*/ 0 h 28"/>
                    <a:gd name="T4" fmla="*/ 0 w 63"/>
                    <a:gd name="T5" fmla="*/ 0 h 28"/>
                    <a:gd name="T6" fmla="*/ 0 w 63"/>
                    <a:gd name="T7" fmla="*/ 27 h 28"/>
                    <a:gd name="T8" fmla="*/ 62 w 63"/>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8">
                      <a:moveTo>
                        <a:pt x="62" y="27"/>
                      </a:moveTo>
                      <a:lnTo>
                        <a:pt x="62" y="0"/>
                      </a:lnTo>
                      <a:lnTo>
                        <a:pt x="0" y="0"/>
                      </a:lnTo>
                      <a:lnTo>
                        <a:pt x="0" y="27"/>
                      </a:lnTo>
                      <a:lnTo>
                        <a:pt x="62"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1" name="Group 51"/>
              <p:cNvGrpSpPr>
                <a:grpSpLocks/>
              </p:cNvGrpSpPr>
              <p:nvPr/>
            </p:nvGrpSpPr>
            <p:grpSpPr bwMode="auto">
              <a:xfrm>
                <a:off x="4298" y="2598"/>
                <a:ext cx="113" cy="47"/>
                <a:chOff x="3692" y="2163"/>
                <a:chExt cx="67" cy="34"/>
              </a:xfrm>
            </p:grpSpPr>
            <p:sp>
              <p:nvSpPr>
                <p:cNvPr id="66702" name="Freeform 52"/>
                <p:cNvSpPr>
                  <a:spLocks/>
                </p:cNvSpPr>
                <p:nvPr/>
              </p:nvSpPr>
              <p:spPr bwMode="auto">
                <a:xfrm>
                  <a:off x="3692" y="2163"/>
                  <a:ext cx="62" cy="28"/>
                </a:xfrm>
                <a:custGeom>
                  <a:avLst/>
                  <a:gdLst>
                    <a:gd name="T0" fmla="*/ 61 w 62"/>
                    <a:gd name="T1" fmla="*/ 27 h 28"/>
                    <a:gd name="T2" fmla="*/ 61 w 62"/>
                    <a:gd name="T3" fmla="*/ 0 h 28"/>
                    <a:gd name="T4" fmla="*/ 0 w 62"/>
                    <a:gd name="T5" fmla="*/ 0 h 28"/>
                    <a:gd name="T6" fmla="*/ 0 w 62"/>
                    <a:gd name="T7" fmla="*/ 27 h 28"/>
                    <a:gd name="T8" fmla="*/ 61 w 62"/>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8">
                      <a:moveTo>
                        <a:pt x="61" y="27"/>
                      </a:moveTo>
                      <a:lnTo>
                        <a:pt x="61" y="0"/>
                      </a:lnTo>
                      <a:lnTo>
                        <a:pt x="0" y="0"/>
                      </a:lnTo>
                      <a:lnTo>
                        <a:pt x="0" y="27"/>
                      </a:lnTo>
                      <a:lnTo>
                        <a:pt x="61"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3" name="Freeform 53"/>
                <p:cNvSpPr>
                  <a:spLocks/>
                </p:cNvSpPr>
                <p:nvPr/>
              </p:nvSpPr>
              <p:spPr bwMode="auto">
                <a:xfrm>
                  <a:off x="3696" y="2168"/>
                  <a:ext cx="63" cy="29"/>
                </a:xfrm>
                <a:custGeom>
                  <a:avLst/>
                  <a:gdLst>
                    <a:gd name="T0" fmla="*/ 62 w 63"/>
                    <a:gd name="T1" fmla="*/ 28 h 29"/>
                    <a:gd name="T2" fmla="*/ 62 w 63"/>
                    <a:gd name="T3" fmla="*/ 0 h 29"/>
                    <a:gd name="T4" fmla="*/ 0 w 63"/>
                    <a:gd name="T5" fmla="*/ 0 h 29"/>
                    <a:gd name="T6" fmla="*/ 0 w 63"/>
                    <a:gd name="T7" fmla="*/ 28 h 29"/>
                    <a:gd name="T8" fmla="*/ 62 w 63"/>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9">
                      <a:moveTo>
                        <a:pt x="62" y="28"/>
                      </a:moveTo>
                      <a:lnTo>
                        <a:pt x="62" y="0"/>
                      </a:lnTo>
                      <a:lnTo>
                        <a:pt x="0" y="0"/>
                      </a:lnTo>
                      <a:lnTo>
                        <a:pt x="0" y="28"/>
                      </a:lnTo>
                      <a:lnTo>
                        <a:pt x="62"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2" name="Group 54"/>
              <p:cNvGrpSpPr>
                <a:grpSpLocks/>
              </p:cNvGrpSpPr>
              <p:nvPr/>
            </p:nvGrpSpPr>
            <p:grpSpPr bwMode="auto">
              <a:xfrm>
                <a:off x="4435" y="2375"/>
                <a:ext cx="94" cy="34"/>
                <a:chOff x="3773" y="2003"/>
                <a:chExt cx="56" cy="24"/>
              </a:xfrm>
            </p:grpSpPr>
            <p:sp>
              <p:nvSpPr>
                <p:cNvPr id="66700" name="Freeform 55"/>
                <p:cNvSpPr>
                  <a:spLocks/>
                </p:cNvSpPr>
                <p:nvPr/>
              </p:nvSpPr>
              <p:spPr bwMode="auto">
                <a:xfrm>
                  <a:off x="3773" y="2003"/>
                  <a:ext cx="50" cy="22"/>
                </a:xfrm>
                <a:custGeom>
                  <a:avLst/>
                  <a:gdLst>
                    <a:gd name="T0" fmla="*/ 49 w 50"/>
                    <a:gd name="T1" fmla="*/ 21 h 22"/>
                    <a:gd name="T2" fmla="*/ 49 w 50"/>
                    <a:gd name="T3" fmla="*/ 0 h 22"/>
                    <a:gd name="T4" fmla="*/ 0 w 50"/>
                    <a:gd name="T5" fmla="*/ 0 h 22"/>
                    <a:gd name="T6" fmla="*/ 0 w 50"/>
                    <a:gd name="T7" fmla="*/ 21 h 22"/>
                    <a:gd name="T8" fmla="*/ 49 w 50"/>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22">
                      <a:moveTo>
                        <a:pt x="49" y="21"/>
                      </a:moveTo>
                      <a:lnTo>
                        <a:pt x="49" y="0"/>
                      </a:lnTo>
                      <a:lnTo>
                        <a:pt x="0" y="0"/>
                      </a:lnTo>
                      <a:lnTo>
                        <a:pt x="0" y="21"/>
                      </a:lnTo>
                      <a:lnTo>
                        <a:pt x="49"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1" name="Freeform 56"/>
                <p:cNvSpPr>
                  <a:spLocks/>
                </p:cNvSpPr>
                <p:nvPr/>
              </p:nvSpPr>
              <p:spPr bwMode="auto">
                <a:xfrm>
                  <a:off x="3778" y="2006"/>
                  <a:ext cx="51" cy="21"/>
                </a:xfrm>
                <a:custGeom>
                  <a:avLst/>
                  <a:gdLst>
                    <a:gd name="T0" fmla="*/ 50 w 51"/>
                    <a:gd name="T1" fmla="*/ 20 h 21"/>
                    <a:gd name="T2" fmla="*/ 50 w 51"/>
                    <a:gd name="T3" fmla="*/ 0 h 21"/>
                    <a:gd name="T4" fmla="*/ 0 w 51"/>
                    <a:gd name="T5" fmla="*/ 0 h 21"/>
                    <a:gd name="T6" fmla="*/ 0 w 51"/>
                    <a:gd name="T7" fmla="*/ 20 h 21"/>
                    <a:gd name="T8" fmla="*/ 50 w 5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1">
                      <a:moveTo>
                        <a:pt x="50" y="20"/>
                      </a:moveTo>
                      <a:lnTo>
                        <a:pt x="50" y="0"/>
                      </a:lnTo>
                      <a:lnTo>
                        <a:pt x="0" y="0"/>
                      </a:lnTo>
                      <a:lnTo>
                        <a:pt x="0" y="20"/>
                      </a:lnTo>
                      <a:lnTo>
                        <a:pt x="5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3" name="Group 57"/>
              <p:cNvGrpSpPr>
                <a:grpSpLocks/>
              </p:cNvGrpSpPr>
              <p:nvPr/>
            </p:nvGrpSpPr>
            <p:grpSpPr bwMode="auto">
              <a:xfrm>
                <a:off x="4274" y="2680"/>
                <a:ext cx="255" cy="43"/>
                <a:chOff x="3678" y="2222"/>
                <a:chExt cx="151" cy="31"/>
              </a:xfrm>
            </p:grpSpPr>
            <p:sp>
              <p:nvSpPr>
                <p:cNvPr id="66698" name="Freeform 58"/>
                <p:cNvSpPr>
                  <a:spLocks/>
                </p:cNvSpPr>
                <p:nvPr/>
              </p:nvSpPr>
              <p:spPr bwMode="auto">
                <a:xfrm>
                  <a:off x="3678" y="2222"/>
                  <a:ext cx="145" cy="29"/>
                </a:xfrm>
                <a:custGeom>
                  <a:avLst/>
                  <a:gdLst>
                    <a:gd name="T0" fmla="*/ 144 w 145"/>
                    <a:gd name="T1" fmla="*/ 28 h 29"/>
                    <a:gd name="T2" fmla="*/ 144 w 145"/>
                    <a:gd name="T3" fmla="*/ 0 h 29"/>
                    <a:gd name="T4" fmla="*/ 0 w 145"/>
                    <a:gd name="T5" fmla="*/ 0 h 29"/>
                    <a:gd name="T6" fmla="*/ 0 w 145"/>
                    <a:gd name="T7" fmla="*/ 28 h 29"/>
                    <a:gd name="T8" fmla="*/ 144 w 145"/>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9">
                      <a:moveTo>
                        <a:pt x="144" y="28"/>
                      </a:moveTo>
                      <a:lnTo>
                        <a:pt x="144" y="0"/>
                      </a:lnTo>
                      <a:lnTo>
                        <a:pt x="0" y="0"/>
                      </a:lnTo>
                      <a:lnTo>
                        <a:pt x="0" y="28"/>
                      </a:lnTo>
                      <a:lnTo>
                        <a:pt x="144"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9" name="Freeform 59"/>
                <p:cNvSpPr>
                  <a:spLocks/>
                </p:cNvSpPr>
                <p:nvPr/>
              </p:nvSpPr>
              <p:spPr bwMode="auto">
                <a:xfrm>
                  <a:off x="3684" y="2225"/>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4" name="Group 60"/>
              <p:cNvGrpSpPr>
                <a:grpSpLocks/>
              </p:cNvGrpSpPr>
              <p:nvPr/>
            </p:nvGrpSpPr>
            <p:grpSpPr bwMode="auto">
              <a:xfrm>
                <a:off x="4569" y="2511"/>
                <a:ext cx="65" cy="45"/>
                <a:chOff x="3852" y="2100"/>
                <a:chExt cx="39" cy="33"/>
              </a:xfrm>
            </p:grpSpPr>
            <p:sp>
              <p:nvSpPr>
                <p:cNvPr id="66696" name="Freeform 61"/>
                <p:cNvSpPr>
                  <a:spLocks/>
                </p:cNvSpPr>
                <p:nvPr/>
              </p:nvSpPr>
              <p:spPr bwMode="auto">
                <a:xfrm>
                  <a:off x="3852" y="2100"/>
                  <a:ext cx="32" cy="31"/>
                </a:xfrm>
                <a:custGeom>
                  <a:avLst/>
                  <a:gdLst>
                    <a:gd name="T0" fmla="*/ 31 w 32"/>
                    <a:gd name="T1" fmla="*/ 30 h 31"/>
                    <a:gd name="T2" fmla="*/ 31 w 32"/>
                    <a:gd name="T3" fmla="*/ 0 h 31"/>
                    <a:gd name="T4" fmla="*/ 0 w 32"/>
                    <a:gd name="T5" fmla="*/ 0 h 31"/>
                    <a:gd name="T6" fmla="*/ 0 w 32"/>
                    <a:gd name="T7" fmla="*/ 30 h 31"/>
                    <a:gd name="T8" fmla="*/ 31 w 32"/>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1">
                      <a:moveTo>
                        <a:pt x="31" y="30"/>
                      </a:moveTo>
                      <a:lnTo>
                        <a:pt x="31" y="0"/>
                      </a:lnTo>
                      <a:lnTo>
                        <a:pt x="0" y="0"/>
                      </a:lnTo>
                      <a:lnTo>
                        <a:pt x="0" y="30"/>
                      </a:lnTo>
                      <a:lnTo>
                        <a:pt x="31"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7" name="Freeform 62"/>
                <p:cNvSpPr>
                  <a:spLocks/>
                </p:cNvSpPr>
                <p:nvPr/>
              </p:nvSpPr>
              <p:spPr bwMode="auto">
                <a:xfrm>
                  <a:off x="3856" y="2103"/>
                  <a:ext cx="35" cy="30"/>
                </a:xfrm>
                <a:custGeom>
                  <a:avLst/>
                  <a:gdLst>
                    <a:gd name="T0" fmla="*/ 34 w 35"/>
                    <a:gd name="T1" fmla="*/ 29 h 30"/>
                    <a:gd name="T2" fmla="*/ 34 w 35"/>
                    <a:gd name="T3" fmla="*/ 0 h 30"/>
                    <a:gd name="T4" fmla="*/ 0 w 35"/>
                    <a:gd name="T5" fmla="*/ 0 h 30"/>
                    <a:gd name="T6" fmla="*/ 0 w 35"/>
                    <a:gd name="T7" fmla="*/ 29 h 30"/>
                    <a:gd name="T8" fmla="*/ 34 w 35"/>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4" y="29"/>
                      </a:moveTo>
                      <a:lnTo>
                        <a:pt x="34" y="0"/>
                      </a:lnTo>
                      <a:lnTo>
                        <a:pt x="0" y="0"/>
                      </a:lnTo>
                      <a:lnTo>
                        <a:pt x="0" y="29"/>
                      </a:lnTo>
                      <a:lnTo>
                        <a:pt x="34" y="2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5" name="Group 63"/>
              <p:cNvGrpSpPr>
                <a:grpSpLocks/>
              </p:cNvGrpSpPr>
              <p:nvPr/>
            </p:nvGrpSpPr>
            <p:grpSpPr bwMode="auto">
              <a:xfrm>
                <a:off x="4516" y="2103"/>
                <a:ext cx="63" cy="56"/>
                <a:chOff x="3821" y="1807"/>
                <a:chExt cx="38" cy="40"/>
              </a:xfrm>
            </p:grpSpPr>
            <p:sp>
              <p:nvSpPr>
                <p:cNvPr id="66694" name="Freeform 64"/>
                <p:cNvSpPr>
                  <a:spLocks/>
                </p:cNvSpPr>
                <p:nvPr/>
              </p:nvSpPr>
              <p:spPr bwMode="auto">
                <a:xfrm>
                  <a:off x="3821" y="1807"/>
                  <a:ext cx="34" cy="34"/>
                </a:xfrm>
                <a:custGeom>
                  <a:avLst/>
                  <a:gdLst>
                    <a:gd name="T0" fmla="*/ 33 w 34"/>
                    <a:gd name="T1" fmla="*/ 33 h 34"/>
                    <a:gd name="T2" fmla="*/ 33 w 34"/>
                    <a:gd name="T3" fmla="*/ 0 h 34"/>
                    <a:gd name="T4" fmla="*/ 0 w 34"/>
                    <a:gd name="T5" fmla="*/ 0 h 34"/>
                    <a:gd name="T6" fmla="*/ 0 w 34"/>
                    <a:gd name="T7" fmla="*/ 33 h 34"/>
                    <a:gd name="T8" fmla="*/ 33 w 34"/>
                    <a:gd name="T9" fmla="*/ 33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33"/>
                      </a:moveTo>
                      <a:lnTo>
                        <a:pt x="33" y="0"/>
                      </a:lnTo>
                      <a:lnTo>
                        <a:pt x="0" y="0"/>
                      </a:lnTo>
                      <a:lnTo>
                        <a:pt x="0" y="33"/>
                      </a:lnTo>
                      <a:lnTo>
                        <a:pt x="33" y="3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Freeform 65"/>
                <p:cNvSpPr>
                  <a:spLocks/>
                </p:cNvSpPr>
                <p:nvPr/>
              </p:nvSpPr>
              <p:spPr bwMode="auto">
                <a:xfrm>
                  <a:off x="3827" y="1812"/>
                  <a:ext cx="32" cy="35"/>
                </a:xfrm>
                <a:custGeom>
                  <a:avLst/>
                  <a:gdLst>
                    <a:gd name="T0" fmla="*/ 31 w 32"/>
                    <a:gd name="T1" fmla="*/ 34 h 35"/>
                    <a:gd name="T2" fmla="*/ 31 w 32"/>
                    <a:gd name="T3" fmla="*/ 0 h 35"/>
                    <a:gd name="T4" fmla="*/ 0 w 32"/>
                    <a:gd name="T5" fmla="*/ 0 h 35"/>
                    <a:gd name="T6" fmla="*/ 0 w 32"/>
                    <a:gd name="T7" fmla="*/ 34 h 35"/>
                    <a:gd name="T8" fmla="*/ 31 w 32"/>
                    <a:gd name="T9" fmla="*/ 3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1" y="34"/>
                      </a:moveTo>
                      <a:lnTo>
                        <a:pt x="31" y="0"/>
                      </a:lnTo>
                      <a:lnTo>
                        <a:pt x="0" y="0"/>
                      </a:lnTo>
                      <a:lnTo>
                        <a:pt x="0" y="34"/>
                      </a:lnTo>
                      <a:lnTo>
                        <a:pt x="31" y="3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6" name="Group 66"/>
              <p:cNvGrpSpPr>
                <a:grpSpLocks/>
              </p:cNvGrpSpPr>
              <p:nvPr/>
            </p:nvGrpSpPr>
            <p:grpSpPr bwMode="auto">
              <a:xfrm>
                <a:off x="4359" y="1994"/>
                <a:ext cx="49" cy="73"/>
                <a:chOff x="3728" y="1728"/>
                <a:chExt cx="29" cy="53"/>
              </a:xfrm>
            </p:grpSpPr>
            <p:sp>
              <p:nvSpPr>
                <p:cNvPr id="66692" name="Freeform 67"/>
                <p:cNvSpPr>
                  <a:spLocks/>
                </p:cNvSpPr>
                <p:nvPr/>
              </p:nvSpPr>
              <p:spPr bwMode="auto">
                <a:xfrm>
                  <a:off x="3728"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Freeform 68"/>
                <p:cNvSpPr>
                  <a:spLocks/>
                </p:cNvSpPr>
                <p:nvPr/>
              </p:nvSpPr>
              <p:spPr bwMode="auto">
                <a:xfrm>
                  <a:off x="3733" y="1732"/>
                  <a:ext cx="24" cy="49"/>
                </a:xfrm>
                <a:custGeom>
                  <a:avLst/>
                  <a:gdLst>
                    <a:gd name="T0" fmla="*/ 23 w 24"/>
                    <a:gd name="T1" fmla="*/ 48 h 49"/>
                    <a:gd name="T2" fmla="*/ 23 w 24"/>
                    <a:gd name="T3" fmla="*/ 0 h 49"/>
                    <a:gd name="T4" fmla="*/ 0 w 24"/>
                    <a:gd name="T5" fmla="*/ 0 h 49"/>
                    <a:gd name="T6" fmla="*/ 0 w 24"/>
                    <a:gd name="T7" fmla="*/ 48 h 49"/>
                    <a:gd name="T8" fmla="*/ 23 w 24"/>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9">
                      <a:moveTo>
                        <a:pt x="23" y="48"/>
                      </a:moveTo>
                      <a:lnTo>
                        <a:pt x="23" y="0"/>
                      </a:lnTo>
                      <a:lnTo>
                        <a:pt x="0" y="0"/>
                      </a:lnTo>
                      <a:lnTo>
                        <a:pt x="0" y="48"/>
                      </a:lnTo>
                      <a:lnTo>
                        <a:pt x="23"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7" name="Group 69"/>
              <p:cNvGrpSpPr>
                <a:grpSpLocks/>
              </p:cNvGrpSpPr>
              <p:nvPr/>
            </p:nvGrpSpPr>
            <p:grpSpPr bwMode="auto">
              <a:xfrm>
                <a:off x="4285" y="1994"/>
                <a:ext cx="49" cy="73"/>
                <a:chOff x="3684" y="1728"/>
                <a:chExt cx="29" cy="53"/>
              </a:xfrm>
            </p:grpSpPr>
            <p:sp>
              <p:nvSpPr>
                <p:cNvPr id="66690" name="Freeform 70"/>
                <p:cNvSpPr>
                  <a:spLocks/>
                </p:cNvSpPr>
                <p:nvPr/>
              </p:nvSpPr>
              <p:spPr bwMode="auto">
                <a:xfrm>
                  <a:off x="3684"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1" name="Freeform 71"/>
                <p:cNvSpPr>
                  <a:spLocks/>
                </p:cNvSpPr>
                <p:nvPr/>
              </p:nvSpPr>
              <p:spPr bwMode="auto">
                <a:xfrm>
                  <a:off x="3690" y="1732"/>
                  <a:ext cx="23" cy="49"/>
                </a:xfrm>
                <a:custGeom>
                  <a:avLst/>
                  <a:gdLst>
                    <a:gd name="T0" fmla="*/ 22 w 23"/>
                    <a:gd name="T1" fmla="*/ 48 h 49"/>
                    <a:gd name="T2" fmla="*/ 22 w 23"/>
                    <a:gd name="T3" fmla="*/ 0 h 49"/>
                    <a:gd name="T4" fmla="*/ 0 w 23"/>
                    <a:gd name="T5" fmla="*/ 0 h 49"/>
                    <a:gd name="T6" fmla="*/ 0 w 23"/>
                    <a:gd name="T7" fmla="*/ 48 h 49"/>
                    <a:gd name="T8" fmla="*/ 22 w 23"/>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9">
                      <a:moveTo>
                        <a:pt x="22" y="48"/>
                      </a:moveTo>
                      <a:lnTo>
                        <a:pt x="22" y="0"/>
                      </a:lnTo>
                      <a:lnTo>
                        <a:pt x="0" y="0"/>
                      </a:lnTo>
                      <a:lnTo>
                        <a:pt x="0" y="48"/>
                      </a:lnTo>
                      <a:lnTo>
                        <a:pt x="22"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8" name="Group 72"/>
              <p:cNvGrpSpPr>
                <a:grpSpLocks/>
              </p:cNvGrpSpPr>
              <p:nvPr/>
            </p:nvGrpSpPr>
            <p:grpSpPr bwMode="auto">
              <a:xfrm>
                <a:off x="4354" y="1573"/>
                <a:ext cx="293" cy="271"/>
                <a:chOff x="3691" y="1371"/>
                <a:chExt cx="239" cy="217"/>
              </a:xfrm>
            </p:grpSpPr>
            <p:grpSp>
              <p:nvGrpSpPr>
                <p:cNvPr id="66682" name="Group 73"/>
                <p:cNvGrpSpPr>
                  <a:grpSpLocks/>
                </p:cNvGrpSpPr>
                <p:nvPr/>
              </p:nvGrpSpPr>
              <p:grpSpPr bwMode="auto">
                <a:xfrm>
                  <a:off x="3768" y="1461"/>
                  <a:ext cx="100" cy="127"/>
                  <a:chOff x="3768" y="1461"/>
                  <a:chExt cx="100" cy="127"/>
                </a:xfrm>
              </p:grpSpPr>
              <p:sp>
                <p:nvSpPr>
                  <p:cNvPr id="66687" name="Rectangle 74"/>
                  <p:cNvSpPr>
                    <a:spLocks noChangeArrowheads="1"/>
                  </p:cNvSpPr>
                  <p:nvPr/>
                </p:nvSpPr>
                <p:spPr bwMode="auto">
                  <a:xfrm>
                    <a:off x="3777" y="1471"/>
                    <a:ext cx="84" cy="9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8" name="Rectangle 75"/>
                  <p:cNvSpPr>
                    <a:spLocks noChangeArrowheads="1"/>
                  </p:cNvSpPr>
                  <p:nvPr/>
                </p:nvSpPr>
                <p:spPr bwMode="auto">
                  <a:xfrm>
                    <a:off x="3770" y="1461"/>
                    <a:ext cx="98" cy="3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9" name="Rectangle 76"/>
                  <p:cNvSpPr>
                    <a:spLocks noChangeArrowheads="1"/>
                  </p:cNvSpPr>
                  <p:nvPr/>
                </p:nvSpPr>
                <p:spPr bwMode="auto">
                  <a:xfrm>
                    <a:off x="3768" y="1558"/>
                    <a:ext cx="98" cy="30"/>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66683" name="Group 77"/>
                <p:cNvGrpSpPr>
                  <a:grpSpLocks/>
                </p:cNvGrpSpPr>
                <p:nvPr/>
              </p:nvGrpSpPr>
              <p:grpSpPr bwMode="auto">
                <a:xfrm>
                  <a:off x="3691" y="1371"/>
                  <a:ext cx="239" cy="127"/>
                  <a:chOff x="3691" y="1371"/>
                  <a:chExt cx="239" cy="127"/>
                </a:xfrm>
              </p:grpSpPr>
              <p:sp>
                <p:nvSpPr>
                  <p:cNvPr id="66684" name="Rectangle 78"/>
                  <p:cNvSpPr>
                    <a:spLocks noChangeArrowheads="1"/>
                  </p:cNvSpPr>
                  <p:nvPr/>
                </p:nvSpPr>
                <p:spPr bwMode="auto">
                  <a:xfrm>
                    <a:off x="3738" y="1382"/>
                    <a:ext cx="175" cy="106"/>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5" name="Rectangle 79"/>
                  <p:cNvSpPr>
                    <a:spLocks noChangeArrowheads="1"/>
                  </p:cNvSpPr>
                  <p:nvPr/>
                </p:nvSpPr>
                <p:spPr bwMode="auto">
                  <a:xfrm>
                    <a:off x="3867" y="1373"/>
                    <a:ext cx="63" cy="125"/>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6" name="Rectangle 80"/>
                  <p:cNvSpPr>
                    <a:spLocks noChangeArrowheads="1"/>
                  </p:cNvSpPr>
                  <p:nvPr/>
                </p:nvSpPr>
                <p:spPr bwMode="auto">
                  <a:xfrm>
                    <a:off x="3691" y="1371"/>
                    <a:ext cx="61" cy="124"/>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grpSp>
            <p:nvGrpSpPr>
              <p:cNvPr id="66679" name="Group 81"/>
              <p:cNvGrpSpPr>
                <a:grpSpLocks/>
              </p:cNvGrpSpPr>
              <p:nvPr/>
            </p:nvGrpSpPr>
            <p:grpSpPr bwMode="auto">
              <a:xfrm>
                <a:off x="4466" y="1879"/>
                <a:ext cx="93" cy="98"/>
                <a:chOff x="3543" y="912"/>
                <a:chExt cx="93" cy="98"/>
              </a:xfrm>
            </p:grpSpPr>
            <p:sp>
              <p:nvSpPr>
                <p:cNvPr id="66680" name="Freeform 82"/>
                <p:cNvSpPr>
                  <a:spLocks/>
                </p:cNvSpPr>
                <p:nvPr/>
              </p:nvSpPr>
              <p:spPr bwMode="auto">
                <a:xfrm>
                  <a:off x="3552" y="912"/>
                  <a:ext cx="77" cy="98"/>
                </a:xfrm>
                <a:custGeom>
                  <a:avLst/>
                  <a:gdLst>
                    <a:gd name="T0" fmla="*/ 2147483647 w 28"/>
                    <a:gd name="T1" fmla="*/ 2147483647 h 36"/>
                    <a:gd name="T2" fmla="*/ 2147483647 w 28"/>
                    <a:gd name="T3" fmla="*/ 0 h 36"/>
                    <a:gd name="T4" fmla="*/ 0 w 28"/>
                    <a:gd name="T5" fmla="*/ 0 h 36"/>
                    <a:gd name="T6" fmla="*/ 0 w 28"/>
                    <a:gd name="T7" fmla="*/ 2147483647 h 36"/>
                    <a:gd name="T8" fmla="*/ 2147483647 w 28"/>
                    <a:gd name="T9" fmla="*/ 2147483647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6">
                      <a:moveTo>
                        <a:pt x="27" y="35"/>
                      </a:moveTo>
                      <a:lnTo>
                        <a:pt x="27" y="0"/>
                      </a:lnTo>
                      <a:lnTo>
                        <a:pt x="0" y="0"/>
                      </a:lnTo>
                      <a:lnTo>
                        <a:pt x="0" y="35"/>
                      </a:lnTo>
                      <a:lnTo>
                        <a:pt x="27"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81" name="Line 83"/>
                <p:cNvSpPr>
                  <a:spLocks noChangeShapeType="1"/>
                </p:cNvSpPr>
                <p:nvPr/>
              </p:nvSpPr>
              <p:spPr bwMode="auto">
                <a:xfrm>
                  <a:off x="3543" y="939"/>
                  <a:ext cx="9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909396" name="Rectangle 84"/>
          <p:cNvSpPr>
            <a:spLocks noGrp="1" noChangeArrowheads="1"/>
          </p:cNvSpPr>
          <p:nvPr>
            <p:ph type="body" idx="1"/>
          </p:nvPr>
        </p:nvSpPr>
        <p:spPr>
          <a:xfrm>
            <a:off x="684213" y="1739900"/>
            <a:ext cx="4967287" cy="1976438"/>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细缆以太网（</a:t>
            </a:r>
            <a:r>
              <a:rPr lang="en-US" altLang="zh-CN" sz="2400" smtClean="0">
                <a:solidFill>
                  <a:srgbClr val="FF0000"/>
                </a:solidFill>
                <a:effectLst>
                  <a:outerShdw blurRad="38100" dist="38100" dir="2700000" algn="tl">
                    <a:srgbClr val="C0C0C0"/>
                  </a:outerShdw>
                </a:effectLst>
              </a:rPr>
              <a:t>10BASE-2</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细同轴电缆，可靠性稍差； </a:t>
            </a:r>
          </a:p>
          <a:p>
            <a:pPr lvl="1" eaLnBrk="1" hangingPunct="1">
              <a:defRPr/>
            </a:pPr>
            <a:r>
              <a:rPr lang="zh-CN" altLang="en-US" sz="2000" smtClean="0"/>
              <a:t>无外置收发器 ；</a:t>
            </a:r>
          </a:p>
          <a:p>
            <a:pPr lvl="1" eaLnBrk="1" hangingPunct="1">
              <a:defRPr/>
            </a:pPr>
            <a:r>
              <a:rPr lang="zh-CN" altLang="en-US" sz="2000" smtClean="0"/>
              <a:t>轻便、灵活、成本较低；</a:t>
            </a:r>
          </a:p>
          <a:p>
            <a:pPr lvl="1" eaLnBrk="1" hangingPunct="1">
              <a:defRPr/>
            </a:pPr>
            <a:r>
              <a:rPr lang="zh-CN" altLang="en-US" sz="2000" smtClean="0"/>
              <a:t>总线型拓扑。</a:t>
            </a:r>
          </a:p>
        </p:txBody>
      </p:sp>
      <p:sp>
        <p:nvSpPr>
          <p:cNvPr id="66567" name="Line 85"/>
          <p:cNvSpPr>
            <a:spLocks noChangeShapeType="1"/>
          </p:cNvSpPr>
          <p:nvPr/>
        </p:nvSpPr>
        <p:spPr bwMode="auto">
          <a:xfrm flipH="1">
            <a:off x="908050" y="4521200"/>
            <a:ext cx="4306888" cy="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Rectangle 86"/>
          <p:cNvSpPr>
            <a:spLocks noChangeArrowheads="1"/>
          </p:cNvSpPr>
          <p:nvPr/>
        </p:nvSpPr>
        <p:spPr bwMode="auto">
          <a:xfrm>
            <a:off x="5200650" y="4448175"/>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69" name="Rectangle 87"/>
          <p:cNvSpPr>
            <a:spLocks noChangeArrowheads="1"/>
          </p:cNvSpPr>
          <p:nvPr/>
        </p:nvSpPr>
        <p:spPr bwMode="auto">
          <a:xfrm>
            <a:off x="809625" y="445135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0" name="Line 88"/>
          <p:cNvSpPr>
            <a:spLocks noChangeShapeType="1"/>
          </p:cNvSpPr>
          <p:nvPr/>
        </p:nvSpPr>
        <p:spPr bwMode="auto">
          <a:xfrm flipH="1">
            <a:off x="8667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1" name="Line 89"/>
          <p:cNvSpPr>
            <a:spLocks noChangeShapeType="1"/>
          </p:cNvSpPr>
          <p:nvPr/>
        </p:nvSpPr>
        <p:spPr bwMode="auto">
          <a:xfrm>
            <a:off x="52863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2" name="Rectangle 90"/>
          <p:cNvSpPr>
            <a:spLocks noChangeArrowheads="1"/>
          </p:cNvSpPr>
          <p:nvPr/>
        </p:nvSpPr>
        <p:spPr bwMode="auto">
          <a:xfrm>
            <a:off x="1838325" y="3789363"/>
            <a:ext cx="2427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每段最大长度 </a:t>
            </a:r>
            <a:r>
              <a:rPr lang="en-US" altLang="zh-CN" sz="2000">
                <a:solidFill>
                  <a:schemeClr val="tx1"/>
                </a:solidFill>
              </a:rPr>
              <a:t>185m</a:t>
            </a:r>
          </a:p>
          <a:p>
            <a:pPr algn="ctr">
              <a:spcBef>
                <a:spcPct val="0"/>
              </a:spcBef>
              <a:buClrTx/>
              <a:buFontTx/>
              <a:buNone/>
            </a:pPr>
            <a:r>
              <a:rPr lang="zh-CN" altLang="en-US" sz="2000">
                <a:solidFill>
                  <a:schemeClr val="tx1"/>
                </a:solidFill>
              </a:rPr>
              <a:t>每段最多站点数 </a:t>
            </a:r>
            <a:r>
              <a:rPr lang="en-US" altLang="zh-CN" sz="2000">
                <a:solidFill>
                  <a:schemeClr val="tx1"/>
                </a:solidFill>
              </a:rPr>
              <a:t>32</a:t>
            </a:r>
          </a:p>
        </p:txBody>
      </p:sp>
      <p:sp>
        <p:nvSpPr>
          <p:cNvPr id="66573" name="Rectangle 91"/>
          <p:cNvSpPr>
            <a:spLocks noChangeArrowheads="1"/>
          </p:cNvSpPr>
          <p:nvPr/>
        </p:nvSpPr>
        <p:spPr bwMode="auto">
          <a:xfrm>
            <a:off x="1258888" y="5300663"/>
            <a:ext cx="11922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0.5 m</a:t>
            </a:r>
          </a:p>
        </p:txBody>
      </p:sp>
      <p:sp>
        <p:nvSpPr>
          <p:cNvPr id="66574" name="Line 92"/>
          <p:cNvSpPr>
            <a:spLocks noChangeShapeType="1"/>
          </p:cNvSpPr>
          <p:nvPr/>
        </p:nvSpPr>
        <p:spPr bwMode="auto">
          <a:xfrm flipH="1">
            <a:off x="4211638" y="5018088"/>
            <a:ext cx="2562225"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5" name="Rectangle 93"/>
          <p:cNvSpPr>
            <a:spLocks noChangeArrowheads="1"/>
          </p:cNvSpPr>
          <p:nvPr/>
        </p:nvSpPr>
        <p:spPr bwMode="auto">
          <a:xfrm>
            <a:off x="6751638" y="494823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6" name="Rectangle 94"/>
          <p:cNvSpPr>
            <a:spLocks noChangeArrowheads="1"/>
          </p:cNvSpPr>
          <p:nvPr/>
        </p:nvSpPr>
        <p:spPr bwMode="auto">
          <a:xfrm>
            <a:off x="4184650" y="495300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7" name="Line 95"/>
          <p:cNvSpPr>
            <a:spLocks noChangeShapeType="1"/>
          </p:cNvSpPr>
          <p:nvPr/>
        </p:nvSpPr>
        <p:spPr bwMode="auto">
          <a:xfrm>
            <a:off x="893763" y="5988050"/>
            <a:ext cx="0" cy="257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Line 96"/>
          <p:cNvSpPr>
            <a:spLocks noChangeShapeType="1"/>
          </p:cNvSpPr>
          <p:nvPr/>
        </p:nvSpPr>
        <p:spPr bwMode="auto">
          <a:xfrm>
            <a:off x="6837363" y="5940425"/>
            <a:ext cx="0" cy="3048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Line 97"/>
          <p:cNvSpPr>
            <a:spLocks noChangeShapeType="1"/>
          </p:cNvSpPr>
          <p:nvPr/>
        </p:nvSpPr>
        <p:spPr bwMode="auto">
          <a:xfrm>
            <a:off x="1327150" y="51943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Line 98"/>
          <p:cNvSpPr>
            <a:spLocks noChangeShapeType="1"/>
          </p:cNvSpPr>
          <p:nvPr/>
        </p:nvSpPr>
        <p:spPr bwMode="auto">
          <a:xfrm>
            <a:off x="2466975" y="51974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Line 99"/>
          <p:cNvSpPr>
            <a:spLocks noChangeShapeType="1"/>
          </p:cNvSpPr>
          <p:nvPr/>
        </p:nvSpPr>
        <p:spPr bwMode="auto">
          <a:xfrm>
            <a:off x="1323975" y="5313363"/>
            <a:ext cx="114300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Line 100"/>
          <p:cNvSpPr>
            <a:spLocks noChangeShapeType="1"/>
          </p:cNvSpPr>
          <p:nvPr/>
        </p:nvSpPr>
        <p:spPr bwMode="auto">
          <a:xfrm flipV="1">
            <a:off x="866775" y="4017963"/>
            <a:ext cx="1066800"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Line 101"/>
          <p:cNvSpPr>
            <a:spLocks noChangeShapeType="1"/>
          </p:cNvSpPr>
          <p:nvPr/>
        </p:nvSpPr>
        <p:spPr bwMode="auto">
          <a:xfrm flipH="1" flipV="1">
            <a:off x="4295775" y="4017963"/>
            <a:ext cx="990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Line 102"/>
          <p:cNvSpPr>
            <a:spLocks noChangeShapeType="1"/>
          </p:cNvSpPr>
          <p:nvPr/>
        </p:nvSpPr>
        <p:spPr bwMode="auto">
          <a:xfrm flipV="1">
            <a:off x="866775" y="4246563"/>
            <a:ext cx="10668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Line 103"/>
          <p:cNvSpPr>
            <a:spLocks noChangeShapeType="1"/>
          </p:cNvSpPr>
          <p:nvPr/>
        </p:nvSpPr>
        <p:spPr bwMode="auto">
          <a:xfrm flipH="1">
            <a:off x="4371975" y="4246563"/>
            <a:ext cx="9144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Rectangle 104"/>
          <p:cNvSpPr>
            <a:spLocks noChangeArrowheads="1"/>
          </p:cNvSpPr>
          <p:nvPr/>
        </p:nvSpPr>
        <p:spPr bwMode="auto">
          <a:xfrm>
            <a:off x="2339975" y="5884863"/>
            <a:ext cx="263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925 m </a:t>
            </a:r>
          </a:p>
        </p:txBody>
      </p:sp>
      <p:sp>
        <p:nvSpPr>
          <p:cNvPr id="66587" name="Line 105"/>
          <p:cNvSpPr>
            <a:spLocks noChangeShapeType="1"/>
          </p:cNvSpPr>
          <p:nvPr/>
        </p:nvSpPr>
        <p:spPr bwMode="auto">
          <a:xfrm>
            <a:off x="893763" y="6092825"/>
            <a:ext cx="1524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8" name="Line 106"/>
          <p:cNvSpPr>
            <a:spLocks noChangeShapeType="1"/>
          </p:cNvSpPr>
          <p:nvPr/>
        </p:nvSpPr>
        <p:spPr bwMode="auto">
          <a:xfrm flipH="1">
            <a:off x="4932363" y="6092825"/>
            <a:ext cx="1905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9" name="Freeform 107"/>
          <p:cNvSpPr>
            <a:spLocks/>
          </p:cNvSpPr>
          <p:nvPr/>
        </p:nvSpPr>
        <p:spPr bwMode="auto">
          <a:xfrm>
            <a:off x="1246188" y="4467225"/>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Freeform 108"/>
          <p:cNvSpPr>
            <a:spLocks/>
          </p:cNvSpPr>
          <p:nvPr/>
        </p:nvSpPr>
        <p:spPr bwMode="auto">
          <a:xfrm>
            <a:off x="2368550" y="4470400"/>
            <a:ext cx="220663"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1" name="Freeform 109"/>
          <p:cNvSpPr>
            <a:spLocks/>
          </p:cNvSpPr>
          <p:nvPr/>
        </p:nvSpPr>
        <p:spPr bwMode="auto">
          <a:xfrm>
            <a:off x="3336925" y="446881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2" name="Freeform 110"/>
          <p:cNvSpPr>
            <a:spLocks/>
          </p:cNvSpPr>
          <p:nvPr/>
        </p:nvSpPr>
        <p:spPr bwMode="auto">
          <a:xfrm>
            <a:off x="4494213" y="4483100"/>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6593" name="Picture 11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3375" y="4651375"/>
            <a:ext cx="936625" cy="2206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94" name="Rectangle 112"/>
          <p:cNvSpPr>
            <a:spLocks noChangeArrowheads="1"/>
          </p:cNvSpPr>
          <p:nvPr/>
        </p:nvSpPr>
        <p:spPr bwMode="auto">
          <a:xfrm>
            <a:off x="3776663" y="5465763"/>
            <a:ext cx="2173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6595" name="Line 113"/>
          <p:cNvSpPr>
            <a:spLocks noChangeShapeType="1"/>
          </p:cNvSpPr>
          <p:nvPr/>
        </p:nvSpPr>
        <p:spPr bwMode="auto">
          <a:xfrm flipV="1">
            <a:off x="4829175" y="5084763"/>
            <a:ext cx="304800" cy="4572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6596" name="Freeform 114"/>
          <p:cNvSpPr>
            <a:spLocks/>
          </p:cNvSpPr>
          <p:nvPr/>
        </p:nvSpPr>
        <p:spPr bwMode="auto">
          <a:xfrm>
            <a:off x="6035675" y="49577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chemeClr val="folHlink"/>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7" name="Freeform 115"/>
          <p:cNvSpPr>
            <a:spLocks/>
          </p:cNvSpPr>
          <p:nvPr/>
        </p:nvSpPr>
        <p:spPr bwMode="auto">
          <a:xfrm flipV="1">
            <a:off x="4498975" y="48942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8" name="Rectangle 116"/>
          <p:cNvSpPr>
            <a:spLocks noChangeArrowheads="1"/>
          </p:cNvSpPr>
          <p:nvPr/>
        </p:nvSpPr>
        <p:spPr bwMode="auto">
          <a:xfrm>
            <a:off x="6227763" y="55165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 </a:t>
            </a:r>
          </a:p>
        </p:txBody>
      </p:sp>
      <p:sp>
        <p:nvSpPr>
          <p:cNvPr id="66599" name="Line 117"/>
          <p:cNvSpPr>
            <a:spLocks noChangeShapeType="1"/>
          </p:cNvSpPr>
          <p:nvPr/>
        </p:nvSpPr>
        <p:spPr bwMode="auto">
          <a:xfrm flipH="1" flipV="1">
            <a:off x="6886575" y="5084763"/>
            <a:ext cx="133350" cy="4318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66600" name="Group 118"/>
          <p:cNvGrpSpPr>
            <a:grpSpLocks/>
          </p:cNvGrpSpPr>
          <p:nvPr/>
        </p:nvGrpSpPr>
        <p:grpSpPr bwMode="auto">
          <a:xfrm>
            <a:off x="1133475" y="4625975"/>
            <a:ext cx="433388" cy="431800"/>
            <a:chOff x="4661" y="2952"/>
            <a:chExt cx="273" cy="201"/>
          </a:xfrm>
        </p:grpSpPr>
        <p:sp>
          <p:nvSpPr>
            <p:cNvPr id="66642" name="Freeform 119"/>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43" name="Line 120"/>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4" name="Line 121"/>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5" name="Line 122"/>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6" name="Rectangle 123"/>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7" name="Rectangle 124"/>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8" name="Line 125"/>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9" name="Line 126"/>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0" name="Line 127"/>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1" name="Freeform 128"/>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52" name="Freeform 129"/>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1" name="Group 130"/>
          <p:cNvGrpSpPr>
            <a:grpSpLocks/>
          </p:cNvGrpSpPr>
          <p:nvPr/>
        </p:nvGrpSpPr>
        <p:grpSpPr bwMode="auto">
          <a:xfrm>
            <a:off x="2251075" y="4625975"/>
            <a:ext cx="433388" cy="431800"/>
            <a:chOff x="4661" y="2952"/>
            <a:chExt cx="273" cy="201"/>
          </a:xfrm>
        </p:grpSpPr>
        <p:sp>
          <p:nvSpPr>
            <p:cNvPr id="66631" name="Freeform 131"/>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32" name="Line 132"/>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3" name="Line 133"/>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4" name="Line 134"/>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5" name="Rectangle 135"/>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6" name="Rectangle 136"/>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7" name="Line 137"/>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8" name="Line 138"/>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9" name="Line 139"/>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0" name="Freeform 140"/>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41" name="Freeform 141"/>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2" name="Group 142"/>
          <p:cNvGrpSpPr>
            <a:grpSpLocks/>
          </p:cNvGrpSpPr>
          <p:nvPr/>
        </p:nvGrpSpPr>
        <p:grpSpPr bwMode="auto">
          <a:xfrm>
            <a:off x="3228975" y="4625975"/>
            <a:ext cx="433388" cy="431800"/>
            <a:chOff x="4661" y="2952"/>
            <a:chExt cx="273" cy="201"/>
          </a:xfrm>
        </p:grpSpPr>
        <p:sp>
          <p:nvSpPr>
            <p:cNvPr id="66620" name="Freeform 143"/>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21" name="Line 144"/>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Line 145"/>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Line 146"/>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Rectangle 147"/>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5" name="Rectangle 148"/>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6" name="Line 149"/>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7" name="Line 150"/>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8" name="Line 151"/>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9" name="Freeform 152"/>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30" name="Freeform 153"/>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3" name="Group 154"/>
          <p:cNvGrpSpPr>
            <a:grpSpLocks/>
          </p:cNvGrpSpPr>
          <p:nvPr/>
        </p:nvGrpSpPr>
        <p:grpSpPr bwMode="auto">
          <a:xfrm>
            <a:off x="5921375" y="5121275"/>
            <a:ext cx="433388" cy="431800"/>
            <a:chOff x="4661" y="2952"/>
            <a:chExt cx="273" cy="201"/>
          </a:xfrm>
        </p:grpSpPr>
        <p:sp>
          <p:nvSpPr>
            <p:cNvPr id="66609" name="Freeform 155"/>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10" name="Line 156"/>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Line 157"/>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Line 158"/>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Rectangle 159"/>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4" name="Rectangle 160"/>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5" name="Line 161"/>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Line 162"/>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Line 163"/>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64"/>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19" name="Freeform 165"/>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pic>
        <p:nvPicPr>
          <p:cNvPr id="909478" name="Picture 166" descr="ww0203120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5157788"/>
            <a:ext cx="12715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9479" name="Group 167"/>
          <p:cNvGrpSpPr>
            <a:grpSpLocks/>
          </p:cNvGrpSpPr>
          <p:nvPr/>
        </p:nvGrpSpPr>
        <p:grpSpPr bwMode="auto">
          <a:xfrm>
            <a:off x="5940425" y="1700213"/>
            <a:ext cx="2781300" cy="982662"/>
            <a:chOff x="3696" y="336"/>
            <a:chExt cx="1752" cy="619"/>
          </a:xfrm>
        </p:grpSpPr>
        <p:pic>
          <p:nvPicPr>
            <p:cNvPr id="66607" name="Picture 168" descr="ww0203120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6" y="336"/>
              <a:ext cx="840"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8" name="Picture 169" descr="ww0203120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6" y="336"/>
              <a:ext cx="912"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606" name="Rectangle 170"/>
          <p:cNvSpPr>
            <a:spLocks noChangeArrowheads="1"/>
          </p:cNvSpPr>
          <p:nvPr/>
        </p:nvSpPr>
        <p:spPr bwMode="auto">
          <a:xfrm>
            <a:off x="5003800" y="4581525"/>
            <a:ext cx="101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 </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09318"/>
                                        </p:tgtEl>
                                        <p:attrNameLst>
                                          <p:attrName>style.visibility</p:attrName>
                                        </p:attrNameLst>
                                      </p:cBhvr>
                                      <p:to>
                                        <p:strVal val="visible"/>
                                      </p:to>
                                    </p:set>
                                    <p:animEffect transition="in" filter="wipe(down)">
                                      <p:cBhvr>
                                        <p:cTn id="7" dur="1000"/>
                                        <p:tgtEl>
                                          <p:spTgt spid="909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909479"/>
                                        </p:tgtEl>
                                        <p:attrNameLst>
                                          <p:attrName>style.visibility</p:attrName>
                                        </p:attrNameLst>
                                      </p:cBhvr>
                                      <p:to>
                                        <p:strVal val="visible"/>
                                      </p:to>
                                    </p:set>
                                    <p:anim calcmode="lin" valueType="num">
                                      <p:cBhvr>
                                        <p:cTn id="12" dur="500" fill="hold"/>
                                        <p:tgtEl>
                                          <p:spTgt spid="909479"/>
                                        </p:tgtEl>
                                        <p:attrNameLst>
                                          <p:attrName>ppt_w</p:attrName>
                                        </p:attrNameLst>
                                      </p:cBhvr>
                                      <p:tavLst>
                                        <p:tav tm="0">
                                          <p:val>
                                            <p:fltVal val="0"/>
                                          </p:val>
                                        </p:tav>
                                        <p:tav tm="100000">
                                          <p:val>
                                            <p:strVal val="#ppt_w"/>
                                          </p:val>
                                        </p:tav>
                                      </p:tavLst>
                                    </p:anim>
                                    <p:anim calcmode="lin" valueType="num">
                                      <p:cBhvr>
                                        <p:cTn id="13" dur="500" fill="hold"/>
                                        <p:tgtEl>
                                          <p:spTgt spid="90947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909478"/>
                                        </p:tgtEl>
                                        <p:attrNameLst>
                                          <p:attrName>style.visibility</p:attrName>
                                        </p:attrNameLst>
                                      </p:cBhvr>
                                      <p:to>
                                        <p:strVal val="visible"/>
                                      </p:to>
                                    </p:set>
                                    <p:anim calcmode="lin" valueType="num">
                                      <p:cBhvr>
                                        <p:cTn id="18" dur="500" fill="hold"/>
                                        <p:tgtEl>
                                          <p:spTgt spid="909478"/>
                                        </p:tgtEl>
                                        <p:attrNameLst>
                                          <p:attrName>ppt_w</p:attrName>
                                        </p:attrNameLst>
                                      </p:cBhvr>
                                      <p:tavLst>
                                        <p:tav tm="0">
                                          <p:val>
                                            <p:fltVal val="0"/>
                                          </p:val>
                                        </p:tav>
                                        <p:tav tm="100000">
                                          <p:val>
                                            <p:strVal val="#ppt_w"/>
                                          </p:val>
                                        </p:tav>
                                      </p:tavLst>
                                    </p:anim>
                                    <p:anim calcmode="lin" valueType="num">
                                      <p:cBhvr>
                                        <p:cTn id="19" dur="500" fill="hold"/>
                                        <p:tgtEl>
                                          <p:spTgt spid="9094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75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0341" name="Rectangle 5"/>
          <p:cNvSpPr>
            <a:spLocks noGrp="1" noChangeArrowheads="1"/>
          </p:cNvSpPr>
          <p:nvPr>
            <p:ph type="body" idx="1"/>
          </p:nvPr>
        </p:nvSpPr>
        <p:spPr/>
        <p:txBody>
          <a:bodyPr/>
          <a:lstStyle/>
          <a:p>
            <a:pPr eaLnBrk="1" hangingPunct="1">
              <a:defRPr/>
            </a:pPr>
            <a:r>
              <a:rPr lang="zh-CN" altLang="en-US" sz="2400" smtClean="0">
                <a:solidFill>
                  <a:srgbClr val="FF0000"/>
                </a:solidFill>
                <a:effectLst>
                  <a:outerShdw blurRad="38100" dist="38100" dir="2700000" algn="tl">
                    <a:srgbClr val="C0C0C0"/>
                  </a:outerShdw>
                </a:effectLst>
              </a:rPr>
              <a:t>计算机</a:t>
            </a:r>
          </a:p>
          <a:p>
            <a:pPr lvl="1" eaLnBrk="1" hangingPunct="1">
              <a:defRPr/>
            </a:pPr>
            <a:r>
              <a:rPr lang="zh-CN" altLang="en-US" sz="2000" smtClean="0"/>
              <a:t>网络服务的提供者，也是网络服务的使用者。</a:t>
            </a:r>
          </a:p>
          <a:p>
            <a:pPr eaLnBrk="1" hangingPunct="1">
              <a:defRPr/>
            </a:pPr>
            <a:r>
              <a:rPr lang="zh-CN" altLang="en-US" sz="2400" smtClean="0">
                <a:solidFill>
                  <a:srgbClr val="FF0000"/>
                </a:solidFill>
                <a:effectLst>
                  <a:outerShdw blurRad="38100" dist="38100" dir="2700000" algn="tl">
                    <a:srgbClr val="C0C0C0"/>
                  </a:outerShdw>
                </a:effectLst>
              </a:rPr>
              <a:t>网卡（带有</a:t>
            </a:r>
            <a:r>
              <a:rPr lang="en-US" altLang="zh-CN" sz="2400" smtClean="0">
                <a:solidFill>
                  <a:srgbClr val="FF0000"/>
                </a:solidFill>
                <a:effectLst>
                  <a:outerShdw blurRad="38100" dist="38100" dir="2700000" algn="tl">
                    <a:srgbClr val="C0C0C0"/>
                  </a:outerShdw>
                </a:effectLst>
              </a:rPr>
              <a:t>BNC</a:t>
            </a:r>
            <a:r>
              <a:rPr lang="zh-CN" altLang="en-US" sz="2400" smtClean="0">
                <a:solidFill>
                  <a:srgbClr val="FF0000"/>
                </a:solidFill>
                <a:effectLst>
                  <a:outerShdw blurRad="38100" dist="38100" dir="2700000" algn="tl">
                    <a:srgbClr val="C0C0C0"/>
                  </a:outerShdw>
                </a:effectLst>
              </a:rPr>
              <a:t>接口）</a:t>
            </a:r>
          </a:p>
          <a:p>
            <a:pPr lvl="1" eaLnBrk="1" hangingPunct="1">
              <a:defRPr/>
            </a:pPr>
            <a:r>
              <a:rPr lang="zh-CN" altLang="en-US" sz="2000" smtClean="0"/>
              <a:t>插入主机的扩展槽中，同时具有</a:t>
            </a:r>
            <a:r>
              <a:rPr lang="en-US" altLang="zh-CN" sz="2000" smtClean="0"/>
              <a:t>10BASE-5</a:t>
            </a:r>
            <a:r>
              <a:rPr lang="zh-CN" altLang="en-US" sz="2000" smtClean="0"/>
              <a:t>中网卡和收发器的功能。</a:t>
            </a:r>
          </a:p>
          <a:p>
            <a:pPr eaLnBrk="1" hangingPunct="1">
              <a:defRPr/>
            </a:pPr>
            <a:r>
              <a:rPr lang="zh-CN" altLang="en-US" sz="2400" smtClean="0">
                <a:solidFill>
                  <a:srgbClr val="FF0000"/>
                </a:solidFill>
                <a:effectLst>
                  <a:outerShdw blurRad="38100" dist="38100" dir="2700000" algn="tl">
                    <a:srgbClr val="C0C0C0"/>
                  </a:outerShdw>
                </a:effectLst>
              </a:rPr>
              <a:t>同轴电缆</a:t>
            </a:r>
          </a:p>
          <a:p>
            <a:pPr lvl="1" eaLnBrk="1" hangingPunct="1">
              <a:defRPr/>
            </a:pPr>
            <a:r>
              <a:rPr lang="zh-CN" altLang="en-US" sz="2000" smtClean="0"/>
              <a:t>采用</a:t>
            </a:r>
            <a:r>
              <a:rPr lang="en-US" altLang="zh-CN" sz="2000" smtClean="0"/>
              <a:t>50Ω</a:t>
            </a:r>
            <a:r>
              <a:rPr lang="zh-CN" altLang="en-US" sz="2000" smtClean="0"/>
              <a:t>细同轴电缆（比粗缆便宜，易于转弯）。</a:t>
            </a:r>
          </a:p>
          <a:p>
            <a:pPr eaLnBrk="1" hangingPunct="1">
              <a:defRPr/>
            </a:pPr>
            <a:r>
              <a:rPr lang="zh-CN" altLang="en-US" sz="2400" smtClean="0">
                <a:solidFill>
                  <a:srgbClr val="FF0000"/>
                </a:solidFill>
                <a:effectLst>
                  <a:outerShdw blurRad="38100" dist="38100" dir="2700000" algn="tl">
                    <a:srgbClr val="C0C0C0"/>
                  </a:outerShdw>
                </a:effectLst>
              </a:rPr>
              <a:t>无源的</a:t>
            </a:r>
            <a:r>
              <a:rPr lang="en-US" altLang="zh-CN" sz="2400" smtClean="0">
                <a:solidFill>
                  <a:srgbClr val="FF0000"/>
                </a:solidFill>
                <a:effectLst>
                  <a:outerShdw blurRad="38100" dist="38100" dir="2700000" algn="tl">
                    <a:srgbClr val="C0C0C0"/>
                  </a:outerShdw>
                </a:effectLst>
              </a:rPr>
              <a:t>BNC T</a:t>
            </a:r>
            <a:r>
              <a:rPr lang="zh-CN" altLang="en-US" sz="2400" smtClean="0">
                <a:solidFill>
                  <a:srgbClr val="FF0000"/>
                </a:solidFill>
                <a:effectLst>
                  <a:outerShdw blurRad="38100" dist="38100" dir="2700000" algn="tl">
                    <a:srgbClr val="C0C0C0"/>
                  </a:outerShdw>
                </a:effectLst>
              </a:rPr>
              <a:t>型接头</a:t>
            </a:r>
          </a:p>
          <a:p>
            <a:pPr lvl="1" eaLnBrk="1" hangingPunct="1">
              <a:defRPr/>
            </a:pPr>
            <a:r>
              <a:rPr lang="zh-CN" altLang="en-US" sz="2000" smtClean="0"/>
              <a:t>需切断电缆。</a:t>
            </a:r>
          </a:p>
          <a:p>
            <a:pPr eaLnBrk="1" hangingPunct="1">
              <a:defRPr/>
            </a:pPr>
            <a:r>
              <a:rPr lang="zh-CN" altLang="en-US" sz="2400" smtClean="0">
                <a:solidFill>
                  <a:srgbClr val="FF0000"/>
                </a:solidFill>
                <a:effectLst>
                  <a:outerShdw blurRad="38100" dist="38100" dir="2700000" algn="tl">
                    <a:srgbClr val="C0C0C0"/>
                  </a:outerShdw>
                </a:effectLst>
              </a:rPr>
              <a:t>中继器</a:t>
            </a:r>
          </a:p>
          <a:p>
            <a:pPr lvl="1" eaLnBrk="1" hangingPunct="1">
              <a:defRPr/>
            </a:pPr>
            <a:r>
              <a:rPr lang="zh-CN" altLang="en-US" sz="2000" smtClean="0"/>
              <a:t>延伸网段和改变传输媒体，从而实现信息的转发。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86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861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37989"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en-US" altLang="zh-CN" sz="2800" smtClean="0">
                <a:solidFill>
                  <a:srgbClr val="FF0000"/>
                </a:solidFill>
                <a:effectLst>
                  <a:outerShdw blurRad="38100" dist="38100" dir="2700000" algn="tl">
                    <a:srgbClr val="C0C0C0"/>
                  </a:outerShdw>
                </a:effectLst>
              </a:rPr>
              <a:t>5-4-3</a:t>
            </a:r>
            <a:r>
              <a:rPr lang="zh-CN" altLang="en-US" sz="2800" smtClean="0">
                <a:solidFill>
                  <a:srgbClr val="FF0000"/>
                </a:solidFill>
                <a:effectLst>
                  <a:outerShdw blurRad="38100" dist="38100" dir="2700000" algn="tl">
                    <a:srgbClr val="C0C0C0"/>
                  </a:outerShdw>
                </a:effectLst>
              </a:rPr>
              <a:t>规则</a:t>
            </a:r>
          </a:p>
          <a:p>
            <a:pPr lvl="1" eaLnBrk="1" hangingPunct="1">
              <a:lnSpc>
                <a:spcPct val="110000"/>
              </a:lnSpc>
              <a:defRPr/>
            </a:pPr>
            <a:r>
              <a:rPr lang="zh-CN" altLang="en-US" sz="2400" smtClean="0"/>
              <a:t>源和目的间的任意路径要满足以下条件：</a:t>
            </a:r>
            <a:r>
              <a:rPr lang="zh-CN" altLang="en-US" sz="2400" smtClean="0">
                <a:solidFill>
                  <a:schemeClr val="tx2"/>
                </a:solidFill>
              </a:rPr>
              <a:t>最多经过</a:t>
            </a:r>
            <a:r>
              <a:rPr lang="en-US" altLang="zh-CN" sz="2400" smtClean="0">
                <a:solidFill>
                  <a:schemeClr val="tx2"/>
                </a:solidFill>
              </a:rPr>
              <a:t>5</a:t>
            </a:r>
            <a:r>
              <a:rPr lang="zh-CN" altLang="en-US" sz="2400" smtClean="0">
                <a:solidFill>
                  <a:schemeClr val="tx2"/>
                </a:solidFill>
              </a:rPr>
              <a:t>个网络段</a:t>
            </a:r>
            <a:r>
              <a:rPr lang="zh-CN" altLang="en-US" sz="2400" smtClean="0"/>
              <a:t>，</a:t>
            </a:r>
            <a:r>
              <a:rPr lang="zh-CN" altLang="en-US" sz="2400" smtClean="0">
                <a:solidFill>
                  <a:schemeClr val="tx2"/>
                </a:solidFill>
              </a:rPr>
              <a:t>最多经过</a:t>
            </a:r>
            <a:r>
              <a:rPr lang="en-US" altLang="zh-CN" sz="2400" smtClean="0">
                <a:solidFill>
                  <a:schemeClr val="tx2"/>
                </a:solidFill>
              </a:rPr>
              <a:t>4</a:t>
            </a:r>
            <a:r>
              <a:rPr lang="zh-CN" altLang="en-US" sz="2400" smtClean="0">
                <a:solidFill>
                  <a:schemeClr val="tx2"/>
                </a:solidFill>
              </a:rPr>
              <a:t>个中继器进行连接</a:t>
            </a:r>
            <a:r>
              <a:rPr lang="zh-CN" altLang="en-US" sz="2400" smtClean="0"/>
              <a:t>，</a:t>
            </a:r>
            <a:r>
              <a:rPr lang="zh-CN" altLang="en-US" sz="2400" smtClean="0">
                <a:solidFill>
                  <a:schemeClr val="tx2"/>
                </a:solidFill>
              </a:rPr>
              <a:t>最多经过</a:t>
            </a:r>
            <a:r>
              <a:rPr lang="en-US" altLang="zh-CN" sz="2400" smtClean="0">
                <a:solidFill>
                  <a:schemeClr val="tx2"/>
                </a:solidFill>
              </a:rPr>
              <a:t>3</a:t>
            </a:r>
            <a:r>
              <a:rPr lang="zh-CN" altLang="en-US" sz="2400" smtClean="0">
                <a:solidFill>
                  <a:schemeClr val="tx2"/>
                </a:solidFill>
              </a:rPr>
              <a:t>个含有工作站的网络段</a:t>
            </a:r>
            <a:r>
              <a:rPr lang="zh-CN" altLang="en-US" sz="2400" smtClean="0"/>
              <a:t>。</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每个网络段不能超过185m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整个网络长度不能超过925m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两个相邻BNC T型接头之间的距离应是0.5m的整数倍，最小距离为0.5m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网络段最多只能连入32个节点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eaLnBrk="1" hangingPunct="1">
              <a:defRPr/>
            </a:pPr>
            <a:r>
              <a:rPr lang="en-US" altLang="zh-CN" b="1" smtClean="0"/>
              <a:t>10BASE-T</a:t>
            </a:r>
            <a:br>
              <a:rPr lang="en-US" altLang="zh-CN" b="1" smtClean="0"/>
            </a:br>
            <a:r>
              <a:rPr lang="zh-CN" altLang="en-US" sz="2800" b="1" smtClean="0"/>
              <a:t>（</a:t>
            </a:r>
            <a:r>
              <a:rPr lang="en-US" altLang="zh-CN" sz="2800" b="1" smtClean="0"/>
              <a:t>802.3i</a:t>
            </a:r>
            <a:r>
              <a:rPr lang="zh-CN" altLang="en-US" sz="2800" b="1" smtClean="0"/>
              <a:t>）</a:t>
            </a:r>
          </a:p>
        </p:txBody>
      </p:sp>
      <p:sp>
        <p:nvSpPr>
          <p:cNvPr id="6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963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9013" name="Rectangle 5"/>
          <p:cNvSpPr>
            <a:spLocks noGrp="1" noChangeArrowheads="1"/>
          </p:cNvSpPr>
          <p:nvPr>
            <p:ph type="body" idx="1"/>
          </p:nvPr>
        </p:nvSpPr>
        <p:spPr>
          <a:xfrm>
            <a:off x="755650" y="4076700"/>
            <a:ext cx="7958138" cy="2303463"/>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T</a:t>
            </a:r>
            <a:r>
              <a:rPr lang="zh-CN" altLang="en-US" sz="2800" smtClean="0">
                <a:solidFill>
                  <a:srgbClr val="FF0000"/>
                </a:solidFill>
                <a:effectLst>
                  <a:outerShdw blurRad="38100" dist="38100" dir="2700000" algn="tl">
                    <a:srgbClr val="C0C0C0"/>
                  </a:outerShdw>
                </a:effectLst>
              </a:rPr>
              <a:t>：</a:t>
            </a:r>
            <a:r>
              <a:rPr lang="zh-CN" altLang="en-US" sz="2800" smtClean="0"/>
              <a:t>表示采用双绞线进行组网。</a:t>
            </a:r>
          </a:p>
        </p:txBody>
      </p:sp>
      <p:sp>
        <p:nvSpPr>
          <p:cNvPr id="6963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963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964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964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T</a:t>
            </a:r>
          </a:p>
        </p:txBody>
      </p:sp>
      <p:sp>
        <p:nvSpPr>
          <p:cNvPr id="6964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644" name="Group 12"/>
          <p:cNvGrpSpPr>
            <a:grpSpLocks/>
          </p:cNvGrpSpPr>
          <p:nvPr/>
        </p:nvGrpSpPr>
        <p:grpSpPr bwMode="auto">
          <a:xfrm>
            <a:off x="1868488" y="2324100"/>
            <a:ext cx="914400" cy="519113"/>
            <a:chOff x="1200" y="1200"/>
            <a:chExt cx="576" cy="327"/>
          </a:xfrm>
        </p:grpSpPr>
        <p:sp>
          <p:nvSpPr>
            <p:cNvPr id="6964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4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7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06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12389" name="Rectangle 5"/>
          <p:cNvSpPr>
            <a:spLocks noGrp="1" noChangeArrowheads="1"/>
          </p:cNvSpPr>
          <p:nvPr>
            <p:ph type="body" idx="1"/>
          </p:nvPr>
        </p:nvSpPr>
        <p:spPr>
          <a:xfrm>
            <a:off x="809625" y="1773238"/>
            <a:ext cx="3330575" cy="4608512"/>
          </a:xfrm>
        </p:spPr>
        <p:txBody>
          <a:bodyPr/>
          <a:lstStyle/>
          <a:p>
            <a:pPr marL="361950" indent="-361950" eaLnBrk="1" hangingPunct="1">
              <a:lnSpc>
                <a:spcPct val="120000"/>
              </a:lnSpc>
              <a:defRPr/>
            </a:pPr>
            <a:r>
              <a:rPr lang="zh-CN" altLang="en-US" sz="2800" dirty="0" smtClean="0">
                <a:solidFill>
                  <a:srgbClr val="FF0000"/>
                </a:solidFill>
                <a:effectLst>
                  <a:outerShdw blurRad="38100" dist="38100" dir="2700000" algn="tl">
                    <a:srgbClr val="C0C0C0"/>
                  </a:outerShdw>
                </a:effectLst>
              </a:rPr>
              <a:t>双绞线以太网</a:t>
            </a:r>
          </a:p>
          <a:p>
            <a:pPr marL="361950" indent="-361950" eaLnBrk="1" hangingPunct="1">
              <a:lnSpc>
                <a:spcPct val="120000"/>
              </a:lnSpc>
              <a:buFont typeface="Wingdings" pitchFamily="2" charset="2"/>
              <a:buNone/>
              <a:defRPr/>
            </a:pPr>
            <a:r>
              <a:rPr lang="en-US" altLang="zh-CN" sz="2800" dirty="0" smtClean="0">
                <a:solidFill>
                  <a:srgbClr val="FF0000"/>
                </a:solidFill>
                <a:effectLst>
                  <a:outerShdw blurRad="38100" dist="38100" dir="2700000" algn="tl">
                    <a:srgbClr val="C0C0C0"/>
                  </a:outerShdw>
                </a:effectLst>
              </a:rPr>
              <a:t>    (10BASE-T)</a:t>
            </a:r>
          </a:p>
          <a:p>
            <a:pPr marL="827088" lvl="1" eaLnBrk="1" hangingPunct="1">
              <a:lnSpc>
                <a:spcPct val="120000"/>
              </a:lnSpc>
              <a:defRPr/>
            </a:pPr>
            <a:r>
              <a:rPr lang="en-US" altLang="zh-CN" sz="2400" dirty="0" smtClean="0"/>
              <a:t>3</a:t>
            </a:r>
            <a:r>
              <a:rPr lang="zh-CN" altLang="en-US" sz="2400" dirty="0" smtClean="0"/>
              <a:t>类</a:t>
            </a:r>
            <a:r>
              <a:rPr lang="en-US" altLang="zh-CN" sz="2400" dirty="0" smtClean="0"/>
              <a:t>UTP</a:t>
            </a:r>
            <a:r>
              <a:rPr lang="zh-CN" altLang="en-US" sz="2400" dirty="0" smtClean="0"/>
              <a:t>； </a:t>
            </a:r>
          </a:p>
          <a:p>
            <a:pPr marL="827088" lvl="1" eaLnBrk="1" hangingPunct="1">
              <a:lnSpc>
                <a:spcPct val="120000"/>
              </a:lnSpc>
              <a:defRPr/>
            </a:pPr>
            <a:r>
              <a:rPr lang="zh-CN" altLang="en-US" sz="2400" dirty="0" smtClean="0"/>
              <a:t>所有站点都与</a:t>
            </a:r>
            <a:r>
              <a:rPr lang="en-US" altLang="zh-CN" sz="2400" dirty="0" smtClean="0"/>
              <a:t>Hub </a:t>
            </a:r>
            <a:r>
              <a:rPr lang="zh-CN" altLang="en-US" sz="2400" dirty="0" smtClean="0"/>
              <a:t>相连接；</a:t>
            </a:r>
          </a:p>
          <a:p>
            <a:pPr marL="827088" lvl="1" eaLnBrk="1" hangingPunct="1">
              <a:lnSpc>
                <a:spcPct val="120000"/>
              </a:lnSpc>
              <a:defRPr/>
            </a:pPr>
            <a:r>
              <a:rPr kumimoji="0" lang="zh-CN" altLang="en-US" sz="2400" dirty="0" smtClean="0"/>
              <a:t>物理星</a:t>
            </a:r>
            <a:r>
              <a:rPr lang="zh-CN" altLang="en-US" sz="2400" dirty="0" smtClean="0"/>
              <a:t>形拓扑，逻辑总线结构；</a:t>
            </a:r>
          </a:p>
          <a:p>
            <a:pPr marL="827088" lvl="1" eaLnBrk="1" hangingPunct="1">
              <a:lnSpc>
                <a:spcPct val="120000"/>
              </a:lnSpc>
              <a:defRPr/>
            </a:pPr>
            <a:r>
              <a:rPr lang="zh-CN" altLang="en-US" sz="2400" dirty="0" smtClean="0"/>
              <a:t>轻便、安装密度高、便于维护。</a:t>
            </a:r>
          </a:p>
        </p:txBody>
      </p:sp>
      <p:sp>
        <p:nvSpPr>
          <p:cNvPr id="70662" name="Rectangle 6"/>
          <p:cNvSpPr>
            <a:spLocks noChangeArrowheads="1"/>
          </p:cNvSpPr>
          <p:nvPr/>
        </p:nvSpPr>
        <p:spPr bwMode="auto">
          <a:xfrm>
            <a:off x="5216525" y="4418013"/>
            <a:ext cx="622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NIC</a:t>
            </a:r>
          </a:p>
        </p:txBody>
      </p:sp>
      <p:pic>
        <p:nvPicPr>
          <p:cNvPr id="70663"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7900" y="3141663"/>
            <a:ext cx="30146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4" name="Rectangle 8"/>
          <p:cNvSpPr>
            <a:spLocks noChangeArrowheads="1"/>
          </p:cNvSpPr>
          <p:nvPr/>
        </p:nvSpPr>
        <p:spPr bwMode="auto">
          <a:xfrm>
            <a:off x="6872288" y="2689225"/>
            <a:ext cx="68608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dirty="0" smtClean="0">
                <a:solidFill>
                  <a:schemeClr val="tx1"/>
                </a:solidFill>
              </a:rPr>
              <a:t>Hub</a:t>
            </a:r>
            <a:endParaRPr lang="en-US" altLang="zh-CN" sz="2000" dirty="0">
              <a:solidFill>
                <a:schemeClr val="tx1"/>
              </a:solidFill>
            </a:endParaRPr>
          </a:p>
        </p:txBody>
      </p:sp>
      <p:sp>
        <p:nvSpPr>
          <p:cNvPr id="70665" name="Line 9"/>
          <p:cNvSpPr>
            <a:spLocks noChangeShapeType="1"/>
          </p:cNvSpPr>
          <p:nvPr/>
        </p:nvSpPr>
        <p:spPr bwMode="auto">
          <a:xfrm flipV="1">
            <a:off x="7910513" y="3497263"/>
            <a:ext cx="414337" cy="15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6" name="Rectangle 10"/>
          <p:cNvSpPr>
            <a:spLocks noChangeArrowheads="1"/>
          </p:cNvSpPr>
          <p:nvPr/>
        </p:nvSpPr>
        <p:spPr bwMode="auto">
          <a:xfrm>
            <a:off x="7304088" y="4057650"/>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每段最大长度</a:t>
            </a:r>
          </a:p>
          <a:p>
            <a:pPr algn="ctr" eaLnBrk="1" hangingPunct="1">
              <a:spcBef>
                <a:spcPct val="0"/>
              </a:spcBef>
              <a:buClrTx/>
              <a:buFontTx/>
              <a:buNone/>
            </a:pPr>
            <a:r>
              <a:rPr lang="zh-CN" altLang="en-US" sz="2000">
                <a:solidFill>
                  <a:schemeClr val="tx1"/>
                </a:solidFill>
              </a:rPr>
              <a:t> </a:t>
            </a:r>
            <a:r>
              <a:rPr lang="en-US" altLang="zh-CN" sz="2000">
                <a:solidFill>
                  <a:schemeClr val="tx1"/>
                </a:solidFill>
              </a:rPr>
              <a:t>100m</a:t>
            </a:r>
          </a:p>
        </p:txBody>
      </p:sp>
      <p:sp>
        <p:nvSpPr>
          <p:cNvPr id="70667" name="Line 11"/>
          <p:cNvSpPr>
            <a:spLocks noChangeShapeType="1"/>
          </p:cNvSpPr>
          <p:nvPr/>
        </p:nvSpPr>
        <p:spPr bwMode="auto">
          <a:xfrm flipH="1">
            <a:off x="8134350" y="3502025"/>
            <a:ext cx="4763" cy="61277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2"/>
          <p:cNvSpPr>
            <a:spLocks noChangeShapeType="1"/>
          </p:cNvSpPr>
          <p:nvPr/>
        </p:nvSpPr>
        <p:spPr bwMode="auto">
          <a:xfrm flipV="1">
            <a:off x="8115300" y="4751388"/>
            <a:ext cx="4763" cy="60642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Line 13"/>
          <p:cNvSpPr>
            <a:spLocks noChangeShapeType="1"/>
          </p:cNvSpPr>
          <p:nvPr/>
        </p:nvSpPr>
        <p:spPr bwMode="auto">
          <a:xfrm flipV="1">
            <a:off x="7856538" y="5341938"/>
            <a:ext cx="414337" cy="3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670" name="Group 14"/>
          <p:cNvGrpSpPr>
            <a:grpSpLocks/>
          </p:cNvGrpSpPr>
          <p:nvPr/>
        </p:nvGrpSpPr>
        <p:grpSpPr bwMode="auto">
          <a:xfrm>
            <a:off x="4437063" y="3514725"/>
            <a:ext cx="1554162" cy="2598738"/>
            <a:chOff x="2179" y="2395"/>
            <a:chExt cx="979" cy="1637"/>
          </a:xfrm>
        </p:grpSpPr>
        <p:grpSp>
          <p:nvGrpSpPr>
            <p:cNvPr id="70800" name="Group 15"/>
            <p:cNvGrpSpPr>
              <a:grpSpLocks/>
            </p:cNvGrpSpPr>
            <p:nvPr/>
          </p:nvGrpSpPr>
          <p:grpSpPr bwMode="auto">
            <a:xfrm>
              <a:off x="2179" y="3213"/>
              <a:ext cx="591" cy="280"/>
              <a:chOff x="2801" y="2891"/>
              <a:chExt cx="412" cy="210"/>
            </a:xfrm>
          </p:grpSpPr>
          <p:sp>
            <p:nvSpPr>
              <p:cNvPr id="70803" name="Freeform 16"/>
              <p:cNvSpPr>
                <a:spLocks/>
              </p:cNvSpPr>
              <p:nvPr/>
            </p:nvSpPr>
            <p:spPr bwMode="auto">
              <a:xfrm>
                <a:off x="2904" y="3063"/>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4" name="Group 17"/>
              <p:cNvGrpSpPr>
                <a:grpSpLocks/>
              </p:cNvGrpSpPr>
              <p:nvPr/>
            </p:nvGrpSpPr>
            <p:grpSpPr bwMode="auto">
              <a:xfrm>
                <a:off x="2922" y="3067"/>
                <a:ext cx="189" cy="18"/>
                <a:chOff x="2922" y="3067"/>
                <a:chExt cx="189" cy="18"/>
              </a:xfrm>
            </p:grpSpPr>
            <p:sp>
              <p:nvSpPr>
                <p:cNvPr id="70846" name="Line 18"/>
                <p:cNvSpPr>
                  <a:spLocks noChangeShapeType="1"/>
                </p:cNvSpPr>
                <p:nvPr/>
              </p:nvSpPr>
              <p:spPr bwMode="auto">
                <a:xfrm>
                  <a:off x="31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7" name="Line 19"/>
                <p:cNvSpPr>
                  <a:spLocks noChangeShapeType="1"/>
                </p:cNvSpPr>
                <p:nvPr/>
              </p:nvSpPr>
              <p:spPr bwMode="auto">
                <a:xfrm>
                  <a:off x="30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8" name="Line 20"/>
                <p:cNvSpPr>
                  <a:spLocks noChangeShapeType="1"/>
                </p:cNvSpPr>
                <p:nvPr/>
              </p:nvSpPr>
              <p:spPr bwMode="auto">
                <a:xfrm>
                  <a:off x="3086"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9" name="Line 21"/>
                <p:cNvSpPr>
                  <a:spLocks noChangeShapeType="1"/>
                </p:cNvSpPr>
                <p:nvPr/>
              </p:nvSpPr>
              <p:spPr bwMode="auto">
                <a:xfrm>
                  <a:off x="307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0" name="Line 22"/>
                <p:cNvSpPr>
                  <a:spLocks noChangeShapeType="1"/>
                </p:cNvSpPr>
                <p:nvPr/>
              </p:nvSpPr>
              <p:spPr bwMode="auto">
                <a:xfrm>
                  <a:off x="30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1" name="Line 23"/>
                <p:cNvSpPr>
                  <a:spLocks noChangeShapeType="1"/>
                </p:cNvSpPr>
                <p:nvPr/>
              </p:nvSpPr>
              <p:spPr bwMode="auto">
                <a:xfrm>
                  <a:off x="304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2" name="Line 24"/>
                <p:cNvSpPr>
                  <a:spLocks noChangeShapeType="1"/>
                </p:cNvSpPr>
                <p:nvPr/>
              </p:nvSpPr>
              <p:spPr bwMode="auto">
                <a:xfrm>
                  <a:off x="3035"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3" name="Line 25"/>
                <p:cNvSpPr>
                  <a:spLocks noChangeShapeType="1"/>
                </p:cNvSpPr>
                <p:nvPr/>
              </p:nvSpPr>
              <p:spPr bwMode="auto">
                <a:xfrm>
                  <a:off x="302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4" name="Line 26"/>
                <p:cNvSpPr>
                  <a:spLocks noChangeShapeType="1"/>
                </p:cNvSpPr>
                <p:nvPr/>
              </p:nvSpPr>
              <p:spPr bwMode="auto">
                <a:xfrm>
                  <a:off x="30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5" name="Line 27"/>
                <p:cNvSpPr>
                  <a:spLocks noChangeShapeType="1"/>
                </p:cNvSpPr>
                <p:nvPr/>
              </p:nvSpPr>
              <p:spPr bwMode="auto">
                <a:xfrm>
                  <a:off x="29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6" name="Line 28"/>
                <p:cNvSpPr>
                  <a:spLocks noChangeShapeType="1"/>
                </p:cNvSpPr>
                <p:nvPr/>
              </p:nvSpPr>
              <p:spPr bwMode="auto">
                <a:xfrm>
                  <a:off x="298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7" name="Line 29"/>
                <p:cNvSpPr>
                  <a:spLocks noChangeShapeType="1"/>
                </p:cNvSpPr>
                <p:nvPr/>
              </p:nvSpPr>
              <p:spPr bwMode="auto">
                <a:xfrm>
                  <a:off x="297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8" name="Line 30"/>
                <p:cNvSpPr>
                  <a:spLocks noChangeShapeType="1"/>
                </p:cNvSpPr>
                <p:nvPr/>
              </p:nvSpPr>
              <p:spPr bwMode="auto">
                <a:xfrm>
                  <a:off x="29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9" name="Line 31"/>
                <p:cNvSpPr>
                  <a:spLocks noChangeShapeType="1"/>
                </p:cNvSpPr>
                <p:nvPr/>
              </p:nvSpPr>
              <p:spPr bwMode="auto">
                <a:xfrm>
                  <a:off x="2947"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0" name="Line 32"/>
                <p:cNvSpPr>
                  <a:spLocks noChangeShapeType="1"/>
                </p:cNvSpPr>
                <p:nvPr/>
              </p:nvSpPr>
              <p:spPr bwMode="auto">
                <a:xfrm>
                  <a:off x="293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1" name="Line 33"/>
                <p:cNvSpPr>
                  <a:spLocks noChangeShapeType="1"/>
                </p:cNvSpPr>
                <p:nvPr/>
              </p:nvSpPr>
              <p:spPr bwMode="auto">
                <a:xfrm>
                  <a:off x="292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805" name="Rectangle 34"/>
              <p:cNvSpPr>
                <a:spLocks noChangeArrowheads="1"/>
              </p:cNvSpPr>
              <p:nvPr/>
            </p:nvSpPr>
            <p:spPr bwMode="auto">
              <a:xfrm>
                <a:off x="2845" y="2891"/>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806" name="Freeform 35"/>
              <p:cNvSpPr>
                <a:spLocks/>
              </p:cNvSpPr>
              <p:nvPr/>
            </p:nvSpPr>
            <p:spPr bwMode="auto">
              <a:xfrm>
                <a:off x="2813" y="2895"/>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7" name="Group 36"/>
              <p:cNvGrpSpPr>
                <a:grpSpLocks/>
              </p:cNvGrpSpPr>
              <p:nvPr/>
            </p:nvGrpSpPr>
            <p:grpSpPr bwMode="auto">
              <a:xfrm>
                <a:off x="2801" y="2935"/>
                <a:ext cx="32" cy="23"/>
                <a:chOff x="2801" y="2935"/>
                <a:chExt cx="32" cy="23"/>
              </a:xfrm>
            </p:grpSpPr>
            <p:sp>
              <p:nvSpPr>
                <p:cNvPr id="70844" name="Freeform 37"/>
                <p:cNvSpPr>
                  <a:spLocks/>
                </p:cNvSpPr>
                <p:nvPr/>
              </p:nvSpPr>
              <p:spPr bwMode="auto">
                <a:xfrm>
                  <a:off x="2801" y="2940"/>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5" name="Freeform 38"/>
                <p:cNvSpPr>
                  <a:spLocks/>
                </p:cNvSpPr>
                <p:nvPr/>
              </p:nvSpPr>
              <p:spPr bwMode="auto">
                <a:xfrm>
                  <a:off x="2816" y="2935"/>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8" name="Group 39"/>
              <p:cNvGrpSpPr>
                <a:grpSpLocks/>
              </p:cNvGrpSpPr>
              <p:nvPr/>
            </p:nvGrpSpPr>
            <p:grpSpPr bwMode="auto">
              <a:xfrm>
                <a:off x="3048" y="2940"/>
                <a:ext cx="62" cy="54"/>
                <a:chOff x="3048" y="2940"/>
                <a:chExt cx="62" cy="54"/>
              </a:xfrm>
            </p:grpSpPr>
            <p:sp>
              <p:nvSpPr>
                <p:cNvPr id="70842" name="Freeform 40"/>
                <p:cNvSpPr>
                  <a:spLocks/>
                </p:cNvSpPr>
                <p:nvPr/>
              </p:nvSpPr>
              <p:spPr bwMode="auto">
                <a:xfrm>
                  <a:off x="3048" y="2944"/>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3" name="Freeform 41"/>
                <p:cNvSpPr>
                  <a:spLocks/>
                </p:cNvSpPr>
                <p:nvPr/>
              </p:nvSpPr>
              <p:spPr bwMode="auto">
                <a:xfrm>
                  <a:off x="3050" y="2940"/>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9" name="Group 42"/>
              <p:cNvGrpSpPr>
                <a:grpSpLocks/>
              </p:cNvGrpSpPr>
              <p:nvPr/>
            </p:nvGrpSpPr>
            <p:grpSpPr bwMode="auto">
              <a:xfrm>
                <a:off x="2939" y="2989"/>
                <a:ext cx="79" cy="70"/>
                <a:chOff x="2939" y="2989"/>
                <a:chExt cx="79" cy="70"/>
              </a:xfrm>
            </p:grpSpPr>
            <p:sp>
              <p:nvSpPr>
                <p:cNvPr id="70840" name="Freeform 43"/>
                <p:cNvSpPr>
                  <a:spLocks/>
                </p:cNvSpPr>
                <p:nvPr/>
              </p:nvSpPr>
              <p:spPr bwMode="auto">
                <a:xfrm>
                  <a:off x="2939" y="2993"/>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1" name="Freeform 44"/>
                <p:cNvSpPr>
                  <a:spLocks/>
                </p:cNvSpPr>
                <p:nvPr/>
              </p:nvSpPr>
              <p:spPr bwMode="auto">
                <a:xfrm>
                  <a:off x="2942" y="2989"/>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0" name="Group 45"/>
              <p:cNvGrpSpPr>
                <a:grpSpLocks/>
              </p:cNvGrpSpPr>
              <p:nvPr/>
            </p:nvGrpSpPr>
            <p:grpSpPr bwMode="auto">
              <a:xfrm>
                <a:off x="3186" y="2940"/>
                <a:ext cx="20" cy="82"/>
                <a:chOff x="3186" y="2940"/>
                <a:chExt cx="20" cy="82"/>
              </a:xfrm>
            </p:grpSpPr>
            <p:sp>
              <p:nvSpPr>
                <p:cNvPr id="70838" name="Freeform 46"/>
                <p:cNvSpPr>
                  <a:spLocks/>
                </p:cNvSpPr>
                <p:nvPr/>
              </p:nvSpPr>
              <p:spPr bwMode="auto">
                <a:xfrm>
                  <a:off x="3186" y="2944"/>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9" name="Freeform 47"/>
                <p:cNvSpPr>
                  <a:spLocks/>
                </p:cNvSpPr>
                <p:nvPr/>
              </p:nvSpPr>
              <p:spPr bwMode="auto">
                <a:xfrm>
                  <a:off x="3188"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1" name="Group 48"/>
              <p:cNvGrpSpPr>
                <a:grpSpLocks/>
              </p:cNvGrpSpPr>
              <p:nvPr/>
            </p:nvGrpSpPr>
            <p:grpSpPr bwMode="auto">
              <a:xfrm>
                <a:off x="3168" y="3028"/>
                <a:ext cx="28" cy="21"/>
                <a:chOff x="3168" y="3028"/>
                <a:chExt cx="28" cy="21"/>
              </a:xfrm>
            </p:grpSpPr>
            <p:sp>
              <p:nvSpPr>
                <p:cNvPr id="70836" name="Freeform 49"/>
                <p:cNvSpPr>
                  <a:spLocks/>
                </p:cNvSpPr>
                <p:nvPr/>
              </p:nvSpPr>
              <p:spPr bwMode="auto">
                <a:xfrm>
                  <a:off x="3168" y="3032"/>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7" name="Freeform 50"/>
                <p:cNvSpPr>
                  <a:spLocks/>
                </p:cNvSpPr>
                <p:nvPr/>
              </p:nvSpPr>
              <p:spPr bwMode="auto">
                <a:xfrm>
                  <a:off x="3170" y="3028"/>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2" name="Group 51"/>
              <p:cNvGrpSpPr>
                <a:grpSpLocks/>
              </p:cNvGrpSpPr>
              <p:nvPr/>
            </p:nvGrpSpPr>
            <p:grpSpPr bwMode="auto">
              <a:xfrm>
                <a:off x="3126" y="2942"/>
                <a:ext cx="20" cy="37"/>
                <a:chOff x="3126" y="2942"/>
                <a:chExt cx="20" cy="37"/>
              </a:xfrm>
            </p:grpSpPr>
            <p:sp>
              <p:nvSpPr>
                <p:cNvPr id="70834" name="Freeform 52"/>
                <p:cNvSpPr>
                  <a:spLocks/>
                </p:cNvSpPr>
                <p:nvPr/>
              </p:nvSpPr>
              <p:spPr bwMode="auto">
                <a:xfrm>
                  <a:off x="3126" y="2945"/>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5" name="Freeform 53"/>
                <p:cNvSpPr>
                  <a:spLocks/>
                </p:cNvSpPr>
                <p:nvPr/>
              </p:nvSpPr>
              <p:spPr bwMode="auto">
                <a:xfrm>
                  <a:off x="3128" y="2942"/>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3" name="Group 54"/>
              <p:cNvGrpSpPr>
                <a:grpSpLocks/>
              </p:cNvGrpSpPr>
              <p:nvPr/>
            </p:nvGrpSpPr>
            <p:grpSpPr bwMode="auto">
              <a:xfrm>
                <a:off x="3125" y="2978"/>
                <a:ext cx="20" cy="37"/>
                <a:chOff x="3125" y="2978"/>
                <a:chExt cx="20" cy="37"/>
              </a:xfrm>
            </p:grpSpPr>
            <p:sp>
              <p:nvSpPr>
                <p:cNvPr id="70832" name="Freeform 55"/>
                <p:cNvSpPr>
                  <a:spLocks/>
                </p:cNvSpPr>
                <p:nvPr/>
              </p:nvSpPr>
              <p:spPr bwMode="auto">
                <a:xfrm>
                  <a:off x="3125" y="2981"/>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3" name="Freeform 56"/>
                <p:cNvSpPr>
                  <a:spLocks/>
                </p:cNvSpPr>
                <p:nvPr/>
              </p:nvSpPr>
              <p:spPr bwMode="auto">
                <a:xfrm>
                  <a:off x="3127" y="2978"/>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4" name="Group 57"/>
              <p:cNvGrpSpPr>
                <a:grpSpLocks/>
              </p:cNvGrpSpPr>
              <p:nvPr/>
            </p:nvGrpSpPr>
            <p:grpSpPr bwMode="auto">
              <a:xfrm>
                <a:off x="3025" y="2940"/>
                <a:ext cx="19" cy="31"/>
                <a:chOff x="3025" y="2940"/>
                <a:chExt cx="19" cy="31"/>
              </a:xfrm>
            </p:grpSpPr>
            <p:sp>
              <p:nvSpPr>
                <p:cNvPr id="70830" name="Freeform 58"/>
                <p:cNvSpPr>
                  <a:spLocks/>
                </p:cNvSpPr>
                <p:nvPr/>
              </p:nvSpPr>
              <p:spPr bwMode="auto">
                <a:xfrm>
                  <a:off x="3025" y="2944"/>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1" name="Freeform 59"/>
                <p:cNvSpPr>
                  <a:spLocks/>
                </p:cNvSpPr>
                <p:nvPr/>
              </p:nvSpPr>
              <p:spPr bwMode="auto">
                <a:xfrm>
                  <a:off x="3027" y="2940"/>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5" name="Group 60"/>
              <p:cNvGrpSpPr>
                <a:grpSpLocks/>
              </p:cNvGrpSpPr>
              <p:nvPr/>
            </p:nvGrpSpPr>
            <p:grpSpPr bwMode="auto">
              <a:xfrm>
                <a:off x="3161" y="2940"/>
                <a:ext cx="19" cy="82"/>
                <a:chOff x="3161" y="2940"/>
                <a:chExt cx="19" cy="82"/>
              </a:xfrm>
            </p:grpSpPr>
            <p:sp>
              <p:nvSpPr>
                <p:cNvPr id="70828" name="Freeform 61"/>
                <p:cNvSpPr>
                  <a:spLocks/>
                </p:cNvSpPr>
                <p:nvPr/>
              </p:nvSpPr>
              <p:spPr bwMode="auto">
                <a:xfrm>
                  <a:off x="3161" y="2944"/>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9" name="Freeform 62"/>
                <p:cNvSpPr>
                  <a:spLocks/>
                </p:cNvSpPr>
                <p:nvPr/>
              </p:nvSpPr>
              <p:spPr bwMode="auto">
                <a:xfrm>
                  <a:off x="3162"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6" name="Group 63"/>
              <p:cNvGrpSpPr>
                <a:grpSpLocks/>
              </p:cNvGrpSpPr>
              <p:nvPr/>
            </p:nvGrpSpPr>
            <p:grpSpPr bwMode="auto">
              <a:xfrm>
                <a:off x="3085" y="2907"/>
                <a:ext cx="21" cy="21"/>
                <a:chOff x="3085" y="2907"/>
                <a:chExt cx="21" cy="21"/>
              </a:xfrm>
            </p:grpSpPr>
            <p:sp>
              <p:nvSpPr>
                <p:cNvPr id="70826" name="Freeform 64"/>
                <p:cNvSpPr>
                  <a:spLocks/>
                </p:cNvSpPr>
                <p:nvPr/>
              </p:nvSpPr>
              <p:spPr bwMode="auto">
                <a:xfrm>
                  <a:off x="3085" y="2911"/>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7" name="Freeform 65"/>
                <p:cNvSpPr>
                  <a:spLocks/>
                </p:cNvSpPr>
                <p:nvPr/>
              </p:nvSpPr>
              <p:spPr bwMode="auto">
                <a:xfrm>
                  <a:off x="3087" y="2907"/>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7" name="Group 66"/>
              <p:cNvGrpSpPr>
                <a:grpSpLocks/>
              </p:cNvGrpSpPr>
              <p:nvPr/>
            </p:nvGrpSpPr>
            <p:grpSpPr bwMode="auto">
              <a:xfrm>
                <a:off x="2904" y="2924"/>
                <a:ext cx="24" cy="21"/>
                <a:chOff x="2904" y="2924"/>
                <a:chExt cx="24" cy="21"/>
              </a:xfrm>
            </p:grpSpPr>
            <p:sp>
              <p:nvSpPr>
                <p:cNvPr id="70824" name="Freeform 67"/>
                <p:cNvSpPr>
                  <a:spLocks/>
                </p:cNvSpPr>
                <p:nvPr/>
              </p:nvSpPr>
              <p:spPr bwMode="auto">
                <a:xfrm>
                  <a:off x="2904" y="2926"/>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5" name="Freeform 68"/>
                <p:cNvSpPr>
                  <a:spLocks/>
                </p:cNvSpPr>
                <p:nvPr/>
              </p:nvSpPr>
              <p:spPr bwMode="auto">
                <a:xfrm>
                  <a:off x="2906" y="2924"/>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8" name="Group 69"/>
              <p:cNvGrpSpPr>
                <a:grpSpLocks/>
              </p:cNvGrpSpPr>
              <p:nvPr/>
            </p:nvGrpSpPr>
            <p:grpSpPr bwMode="auto">
              <a:xfrm>
                <a:off x="2854" y="2979"/>
                <a:ext cx="34" cy="20"/>
                <a:chOff x="2854" y="2979"/>
                <a:chExt cx="34" cy="20"/>
              </a:xfrm>
            </p:grpSpPr>
            <p:sp>
              <p:nvSpPr>
                <p:cNvPr id="70822" name="Freeform 70"/>
                <p:cNvSpPr>
                  <a:spLocks/>
                </p:cNvSpPr>
                <p:nvPr/>
              </p:nvSpPr>
              <p:spPr bwMode="auto">
                <a:xfrm>
                  <a:off x="2854" y="2982"/>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3" name="Freeform 71"/>
                <p:cNvSpPr>
                  <a:spLocks/>
                </p:cNvSpPr>
                <p:nvPr/>
              </p:nvSpPr>
              <p:spPr bwMode="auto">
                <a:xfrm>
                  <a:off x="2857" y="2979"/>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9" name="Group 72"/>
              <p:cNvGrpSpPr>
                <a:grpSpLocks/>
              </p:cNvGrpSpPr>
              <p:nvPr/>
            </p:nvGrpSpPr>
            <p:grpSpPr bwMode="auto">
              <a:xfrm>
                <a:off x="2854" y="3003"/>
                <a:ext cx="34" cy="20"/>
                <a:chOff x="2854" y="3003"/>
                <a:chExt cx="34" cy="20"/>
              </a:xfrm>
            </p:grpSpPr>
            <p:sp>
              <p:nvSpPr>
                <p:cNvPr id="70820" name="Freeform 73"/>
                <p:cNvSpPr>
                  <a:spLocks/>
                </p:cNvSpPr>
                <p:nvPr/>
              </p:nvSpPr>
              <p:spPr bwMode="auto">
                <a:xfrm>
                  <a:off x="2854" y="3006"/>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1" name="Freeform 74"/>
                <p:cNvSpPr>
                  <a:spLocks/>
                </p:cNvSpPr>
                <p:nvPr/>
              </p:nvSpPr>
              <p:spPr bwMode="auto">
                <a:xfrm>
                  <a:off x="2857" y="3003"/>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801" name="Line 75"/>
            <p:cNvSpPr>
              <a:spLocks noChangeShapeType="1"/>
            </p:cNvSpPr>
            <p:nvPr/>
          </p:nvSpPr>
          <p:spPr bwMode="auto">
            <a:xfrm flipH="1">
              <a:off x="2450" y="2395"/>
              <a:ext cx="708" cy="794"/>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802" name="Picture 7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08"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1" name="Group 77"/>
          <p:cNvGrpSpPr>
            <a:grpSpLocks/>
          </p:cNvGrpSpPr>
          <p:nvPr/>
        </p:nvGrpSpPr>
        <p:grpSpPr bwMode="auto">
          <a:xfrm>
            <a:off x="5648325" y="3552825"/>
            <a:ext cx="1120775" cy="2560638"/>
            <a:chOff x="2942" y="2419"/>
            <a:chExt cx="706" cy="1613"/>
          </a:xfrm>
        </p:grpSpPr>
        <p:sp>
          <p:nvSpPr>
            <p:cNvPr id="70738" name="Line 78"/>
            <p:cNvSpPr>
              <a:spLocks noChangeShapeType="1"/>
            </p:cNvSpPr>
            <p:nvPr/>
          </p:nvSpPr>
          <p:spPr bwMode="auto">
            <a:xfrm flipH="1">
              <a:off x="3324" y="2419"/>
              <a:ext cx="132" cy="797"/>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739" name="Group 79"/>
            <p:cNvGrpSpPr>
              <a:grpSpLocks/>
            </p:cNvGrpSpPr>
            <p:nvPr/>
          </p:nvGrpSpPr>
          <p:grpSpPr bwMode="auto">
            <a:xfrm>
              <a:off x="2942" y="3225"/>
              <a:ext cx="590" cy="280"/>
              <a:chOff x="3333" y="2900"/>
              <a:chExt cx="412" cy="210"/>
            </a:xfrm>
          </p:grpSpPr>
          <p:sp>
            <p:nvSpPr>
              <p:cNvPr id="70741" name="Freeform 80"/>
              <p:cNvSpPr>
                <a:spLocks/>
              </p:cNvSpPr>
              <p:nvPr/>
            </p:nvSpPr>
            <p:spPr bwMode="auto">
              <a:xfrm>
                <a:off x="3436"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2" name="Group 81"/>
              <p:cNvGrpSpPr>
                <a:grpSpLocks/>
              </p:cNvGrpSpPr>
              <p:nvPr/>
            </p:nvGrpSpPr>
            <p:grpSpPr bwMode="auto">
              <a:xfrm>
                <a:off x="3454" y="3076"/>
                <a:ext cx="189" cy="18"/>
                <a:chOff x="3454" y="3076"/>
                <a:chExt cx="189" cy="18"/>
              </a:xfrm>
            </p:grpSpPr>
            <p:sp>
              <p:nvSpPr>
                <p:cNvPr id="70784" name="Line 82"/>
                <p:cNvSpPr>
                  <a:spLocks noChangeShapeType="1"/>
                </p:cNvSpPr>
                <p:nvPr/>
              </p:nvSpPr>
              <p:spPr bwMode="auto">
                <a:xfrm>
                  <a:off x="36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5" name="Line 83"/>
                <p:cNvSpPr>
                  <a:spLocks noChangeShapeType="1"/>
                </p:cNvSpPr>
                <p:nvPr/>
              </p:nvSpPr>
              <p:spPr bwMode="auto">
                <a:xfrm>
                  <a:off x="36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6" name="Line 84"/>
                <p:cNvSpPr>
                  <a:spLocks noChangeShapeType="1"/>
                </p:cNvSpPr>
                <p:nvPr/>
              </p:nvSpPr>
              <p:spPr bwMode="auto">
                <a:xfrm>
                  <a:off x="36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7" name="Line 85"/>
                <p:cNvSpPr>
                  <a:spLocks noChangeShapeType="1"/>
                </p:cNvSpPr>
                <p:nvPr/>
              </p:nvSpPr>
              <p:spPr bwMode="auto">
                <a:xfrm>
                  <a:off x="36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8" name="Line 86"/>
                <p:cNvSpPr>
                  <a:spLocks noChangeShapeType="1"/>
                </p:cNvSpPr>
                <p:nvPr/>
              </p:nvSpPr>
              <p:spPr bwMode="auto">
                <a:xfrm>
                  <a:off x="35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9" name="Line 87"/>
                <p:cNvSpPr>
                  <a:spLocks noChangeShapeType="1"/>
                </p:cNvSpPr>
                <p:nvPr/>
              </p:nvSpPr>
              <p:spPr bwMode="auto">
                <a:xfrm>
                  <a:off x="358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0" name="Line 88"/>
                <p:cNvSpPr>
                  <a:spLocks noChangeShapeType="1"/>
                </p:cNvSpPr>
                <p:nvPr/>
              </p:nvSpPr>
              <p:spPr bwMode="auto">
                <a:xfrm>
                  <a:off x="356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1" name="Line 89"/>
                <p:cNvSpPr>
                  <a:spLocks noChangeShapeType="1"/>
                </p:cNvSpPr>
                <p:nvPr/>
              </p:nvSpPr>
              <p:spPr bwMode="auto">
                <a:xfrm>
                  <a:off x="355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2" name="Line 90"/>
                <p:cNvSpPr>
                  <a:spLocks noChangeShapeType="1"/>
                </p:cNvSpPr>
                <p:nvPr/>
              </p:nvSpPr>
              <p:spPr bwMode="auto">
                <a:xfrm>
                  <a:off x="35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3" name="Line 91"/>
                <p:cNvSpPr>
                  <a:spLocks noChangeShapeType="1"/>
                </p:cNvSpPr>
                <p:nvPr/>
              </p:nvSpPr>
              <p:spPr bwMode="auto">
                <a:xfrm>
                  <a:off x="35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4" name="Line 92"/>
                <p:cNvSpPr>
                  <a:spLocks noChangeShapeType="1"/>
                </p:cNvSpPr>
                <p:nvPr/>
              </p:nvSpPr>
              <p:spPr bwMode="auto">
                <a:xfrm>
                  <a:off x="351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5" name="Line 93"/>
                <p:cNvSpPr>
                  <a:spLocks noChangeShapeType="1"/>
                </p:cNvSpPr>
                <p:nvPr/>
              </p:nvSpPr>
              <p:spPr bwMode="auto">
                <a:xfrm>
                  <a:off x="35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6" name="Line 94"/>
                <p:cNvSpPr>
                  <a:spLocks noChangeShapeType="1"/>
                </p:cNvSpPr>
                <p:nvPr/>
              </p:nvSpPr>
              <p:spPr bwMode="auto">
                <a:xfrm>
                  <a:off x="34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7" name="Line 95"/>
                <p:cNvSpPr>
                  <a:spLocks noChangeShapeType="1"/>
                </p:cNvSpPr>
                <p:nvPr/>
              </p:nvSpPr>
              <p:spPr bwMode="auto">
                <a:xfrm>
                  <a:off x="3479"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8" name="Line 96"/>
                <p:cNvSpPr>
                  <a:spLocks noChangeShapeType="1"/>
                </p:cNvSpPr>
                <p:nvPr/>
              </p:nvSpPr>
              <p:spPr bwMode="auto">
                <a:xfrm>
                  <a:off x="346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9" name="Line 97"/>
                <p:cNvSpPr>
                  <a:spLocks noChangeShapeType="1"/>
                </p:cNvSpPr>
                <p:nvPr/>
              </p:nvSpPr>
              <p:spPr bwMode="auto">
                <a:xfrm>
                  <a:off x="34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743" name="Rectangle 98"/>
              <p:cNvSpPr>
                <a:spLocks noChangeArrowheads="1"/>
              </p:cNvSpPr>
              <p:nvPr/>
            </p:nvSpPr>
            <p:spPr bwMode="auto">
              <a:xfrm>
                <a:off x="3377"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744" name="Freeform 99"/>
              <p:cNvSpPr>
                <a:spLocks/>
              </p:cNvSpPr>
              <p:nvPr/>
            </p:nvSpPr>
            <p:spPr bwMode="auto">
              <a:xfrm>
                <a:off x="3345"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5" name="Group 100"/>
              <p:cNvGrpSpPr>
                <a:grpSpLocks/>
              </p:cNvGrpSpPr>
              <p:nvPr/>
            </p:nvGrpSpPr>
            <p:grpSpPr bwMode="auto">
              <a:xfrm>
                <a:off x="3333" y="2944"/>
                <a:ext cx="32" cy="23"/>
                <a:chOff x="3333" y="2944"/>
                <a:chExt cx="32" cy="23"/>
              </a:xfrm>
            </p:grpSpPr>
            <p:sp>
              <p:nvSpPr>
                <p:cNvPr id="70782" name="Freeform 101"/>
                <p:cNvSpPr>
                  <a:spLocks/>
                </p:cNvSpPr>
                <p:nvPr/>
              </p:nvSpPr>
              <p:spPr bwMode="auto">
                <a:xfrm>
                  <a:off x="3333"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3" name="Freeform 102"/>
                <p:cNvSpPr>
                  <a:spLocks/>
                </p:cNvSpPr>
                <p:nvPr/>
              </p:nvSpPr>
              <p:spPr bwMode="auto">
                <a:xfrm>
                  <a:off x="3348"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6" name="Group 103"/>
              <p:cNvGrpSpPr>
                <a:grpSpLocks/>
              </p:cNvGrpSpPr>
              <p:nvPr/>
            </p:nvGrpSpPr>
            <p:grpSpPr bwMode="auto">
              <a:xfrm>
                <a:off x="3580" y="2949"/>
                <a:ext cx="62" cy="54"/>
                <a:chOff x="3580" y="2949"/>
                <a:chExt cx="62" cy="54"/>
              </a:xfrm>
            </p:grpSpPr>
            <p:sp>
              <p:nvSpPr>
                <p:cNvPr id="70780" name="Freeform 104"/>
                <p:cNvSpPr>
                  <a:spLocks/>
                </p:cNvSpPr>
                <p:nvPr/>
              </p:nvSpPr>
              <p:spPr bwMode="auto">
                <a:xfrm>
                  <a:off x="3580"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1" name="Freeform 105"/>
                <p:cNvSpPr>
                  <a:spLocks/>
                </p:cNvSpPr>
                <p:nvPr/>
              </p:nvSpPr>
              <p:spPr bwMode="auto">
                <a:xfrm>
                  <a:off x="3582"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7" name="Group 106"/>
              <p:cNvGrpSpPr>
                <a:grpSpLocks/>
              </p:cNvGrpSpPr>
              <p:nvPr/>
            </p:nvGrpSpPr>
            <p:grpSpPr bwMode="auto">
              <a:xfrm>
                <a:off x="3471" y="2998"/>
                <a:ext cx="79" cy="70"/>
                <a:chOff x="3471" y="2998"/>
                <a:chExt cx="79" cy="70"/>
              </a:xfrm>
            </p:grpSpPr>
            <p:sp>
              <p:nvSpPr>
                <p:cNvPr id="70778" name="Freeform 107"/>
                <p:cNvSpPr>
                  <a:spLocks/>
                </p:cNvSpPr>
                <p:nvPr/>
              </p:nvSpPr>
              <p:spPr bwMode="auto">
                <a:xfrm>
                  <a:off x="3471"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9" name="Freeform 108"/>
                <p:cNvSpPr>
                  <a:spLocks/>
                </p:cNvSpPr>
                <p:nvPr/>
              </p:nvSpPr>
              <p:spPr bwMode="auto">
                <a:xfrm>
                  <a:off x="3474"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8" name="Group 109"/>
              <p:cNvGrpSpPr>
                <a:grpSpLocks/>
              </p:cNvGrpSpPr>
              <p:nvPr/>
            </p:nvGrpSpPr>
            <p:grpSpPr bwMode="auto">
              <a:xfrm>
                <a:off x="3718" y="2949"/>
                <a:ext cx="20" cy="82"/>
                <a:chOff x="3718" y="2949"/>
                <a:chExt cx="20" cy="82"/>
              </a:xfrm>
            </p:grpSpPr>
            <p:sp>
              <p:nvSpPr>
                <p:cNvPr id="70776" name="Freeform 110"/>
                <p:cNvSpPr>
                  <a:spLocks/>
                </p:cNvSpPr>
                <p:nvPr/>
              </p:nvSpPr>
              <p:spPr bwMode="auto">
                <a:xfrm>
                  <a:off x="3718"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7" name="Freeform 111"/>
                <p:cNvSpPr>
                  <a:spLocks/>
                </p:cNvSpPr>
                <p:nvPr/>
              </p:nvSpPr>
              <p:spPr bwMode="auto">
                <a:xfrm>
                  <a:off x="3720"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9" name="Group 112"/>
              <p:cNvGrpSpPr>
                <a:grpSpLocks/>
              </p:cNvGrpSpPr>
              <p:nvPr/>
            </p:nvGrpSpPr>
            <p:grpSpPr bwMode="auto">
              <a:xfrm>
                <a:off x="3700" y="3037"/>
                <a:ext cx="28" cy="21"/>
                <a:chOff x="3700" y="3037"/>
                <a:chExt cx="28" cy="21"/>
              </a:xfrm>
            </p:grpSpPr>
            <p:sp>
              <p:nvSpPr>
                <p:cNvPr id="70774" name="Freeform 113"/>
                <p:cNvSpPr>
                  <a:spLocks/>
                </p:cNvSpPr>
                <p:nvPr/>
              </p:nvSpPr>
              <p:spPr bwMode="auto">
                <a:xfrm>
                  <a:off x="3700"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5" name="Freeform 114"/>
                <p:cNvSpPr>
                  <a:spLocks/>
                </p:cNvSpPr>
                <p:nvPr/>
              </p:nvSpPr>
              <p:spPr bwMode="auto">
                <a:xfrm>
                  <a:off x="3702"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0" name="Group 115"/>
              <p:cNvGrpSpPr>
                <a:grpSpLocks/>
              </p:cNvGrpSpPr>
              <p:nvPr/>
            </p:nvGrpSpPr>
            <p:grpSpPr bwMode="auto">
              <a:xfrm>
                <a:off x="3658" y="2951"/>
                <a:ext cx="20" cy="37"/>
                <a:chOff x="3658" y="2951"/>
                <a:chExt cx="20" cy="37"/>
              </a:xfrm>
            </p:grpSpPr>
            <p:sp>
              <p:nvSpPr>
                <p:cNvPr id="70772" name="Freeform 116"/>
                <p:cNvSpPr>
                  <a:spLocks/>
                </p:cNvSpPr>
                <p:nvPr/>
              </p:nvSpPr>
              <p:spPr bwMode="auto">
                <a:xfrm>
                  <a:off x="3658"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3" name="Freeform 117"/>
                <p:cNvSpPr>
                  <a:spLocks/>
                </p:cNvSpPr>
                <p:nvPr/>
              </p:nvSpPr>
              <p:spPr bwMode="auto">
                <a:xfrm>
                  <a:off x="3660"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1" name="Group 118"/>
              <p:cNvGrpSpPr>
                <a:grpSpLocks/>
              </p:cNvGrpSpPr>
              <p:nvPr/>
            </p:nvGrpSpPr>
            <p:grpSpPr bwMode="auto">
              <a:xfrm>
                <a:off x="3657" y="2987"/>
                <a:ext cx="20" cy="37"/>
                <a:chOff x="3657" y="2987"/>
                <a:chExt cx="20" cy="37"/>
              </a:xfrm>
            </p:grpSpPr>
            <p:sp>
              <p:nvSpPr>
                <p:cNvPr id="70770" name="Freeform 119"/>
                <p:cNvSpPr>
                  <a:spLocks/>
                </p:cNvSpPr>
                <p:nvPr/>
              </p:nvSpPr>
              <p:spPr bwMode="auto">
                <a:xfrm>
                  <a:off x="3657"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1" name="Freeform 120"/>
                <p:cNvSpPr>
                  <a:spLocks/>
                </p:cNvSpPr>
                <p:nvPr/>
              </p:nvSpPr>
              <p:spPr bwMode="auto">
                <a:xfrm>
                  <a:off x="3659"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2" name="Group 121"/>
              <p:cNvGrpSpPr>
                <a:grpSpLocks/>
              </p:cNvGrpSpPr>
              <p:nvPr/>
            </p:nvGrpSpPr>
            <p:grpSpPr bwMode="auto">
              <a:xfrm>
                <a:off x="3557" y="2949"/>
                <a:ext cx="19" cy="31"/>
                <a:chOff x="3557" y="2949"/>
                <a:chExt cx="19" cy="31"/>
              </a:xfrm>
            </p:grpSpPr>
            <p:sp>
              <p:nvSpPr>
                <p:cNvPr id="70768" name="Freeform 122"/>
                <p:cNvSpPr>
                  <a:spLocks/>
                </p:cNvSpPr>
                <p:nvPr/>
              </p:nvSpPr>
              <p:spPr bwMode="auto">
                <a:xfrm>
                  <a:off x="3557"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9" name="Freeform 123"/>
                <p:cNvSpPr>
                  <a:spLocks/>
                </p:cNvSpPr>
                <p:nvPr/>
              </p:nvSpPr>
              <p:spPr bwMode="auto">
                <a:xfrm>
                  <a:off x="3559"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3" name="Group 124"/>
              <p:cNvGrpSpPr>
                <a:grpSpLocks/>
              </p:cNvGrpSpPr>
              <p:nvPr/>
            </p:nvGrpSpPr>
            <p:grpSpPr bwMode="auto">
              <a:xfrm>
                <a:off x="3693" y="2949"/>
                <a:ext cx="19" cy="82"/>
                <a:chOff x="3693" y="2949"/>
                <a:chExt cx="19" cy="82"/>
              </a:xfrm>
            </p:grpSpPr>
            <p:sp>
              <p:nvSpPr>
                <p:cNvPr id="70766" name="Freeform 125"/>
                <p:cNvSpPr>
                  <a:spLocks/>
                </p:cNvSpPr>
                <p:nvPr/>
              </p:nvSpPr>
              <p:spPr bwMode="auto">
                <a:xfrm>
                  <a:off x="3693"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7" name="Freeform 126"/>
                <p:cNvSpPr>
                  <a:spLocks/>
                </p:cNvSpPr>
                <p:nvPr/>
              </p:nvSpPr>
              <p:spPr bwMode="auto">
                <a:xfrm>
                  <a:off x="3694"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4" name="Group 127"/>
              <p:cNvGrpSpPr>
                <a:grpSpLocks/>
              </p:cNvGrpSpPr>
              <p:nvPr/>
            </p:nvGrpSpPr>
            <p:grpSpPr bwMode="auto">
              <a:xfrm>
                <a:off x="3617" y="2916"/>
                <a:ext cx="21" cy="21"/>
                <a:chOff x="3617" y="2916"/>
                <a:chExt cx="21" cy="21"/>
              </a:xfrm>
            </p:grpSpPr>
            <p:sp>
              <p:nvSpPr>
                <p:cNvPr id="70764" name="Freeform 128"/>
                <p:cNvSpPr>
                  <a:spLocks/>
                </p:cNvSpPr>
                <p:nvPr/>
              </p:nvSpPr>
              <p:spPr bwMode="auto">
                <a:xfrm>
                  <a:off x="3617"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5" name="Freeform 129"/>
                <p:cNvSpPr>
                  <a:spLocks/>
                </p:cNvSpPr>
                <p:nvPr/>
              </p:nvSpPr>
              <p:spPr bwMode="auto">
                <a:xfrm>
                  <a:off x="3619"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5" name="Group 130"/>
              <p:cNvGrpSpPr>
                <a:grpSpLocks/>
              </p:cNvGrpSpPr>
              <p:nvPr/>
            </p:nvGrpSpPr>
            <p:grpSpPr bwMode="auto">
              <a:xfrm>
                <a:off x="3436" y="2933"/>
                <a:ext cx="24" cy="21"/>
                <a:chOff x="3436" y="2933"/>
                <a:chExt cx="24" cy="21"/>
              </a:xfrm>
            </p:grpSpPr>
            <p:sp>
              <p:nvSpPr>
                <p:cNvPr id="70762" name="Freeform 131"/>
                <p:cNvSpPr>
                  <a:spLocks/>
                </p:cNvSpPr>
                <p:nvPr/>
              </p:nvSpPr>
              <p:spPr bwMode="auto">
                <a:xfrm>
                  <a:off x="3436"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3" name="Freeform 132"/>
                <p:cNvSpPr>
                  <a:spLocks/>
                </p:cNvSpPr>
                <p:nvPr/>
              </p:nvSpPr>
              <p:spPr bwMode="auto">
                <a:xfrm>
                  <a:off x="3438"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6" name="Group 133"/>
              <p:cNvGrpSpPr>
                <a:grpSpLocks/>
              </p:cNvGrpSpPr>
              <p:nvPr/>
            </p:nvGrpSpPr>
            <p:grpSpPr bwMode="auto">
              <a:xfrm>
                <a:off x="3386" y="2988"/>
                <a:ext cx="34" cy="20"/>
                <a:chOff x="3386" y="2988"/>
                <a:chExt cx="34" cy="20"/>
              </a:xfrm>
            </p:grpSpPr>
            <p:sp>
              <p:nvSpPr>
                <p:cNvPr id="70760" name="Freeform 134"/>
                <p:cNvSpPr>
                  <a:spLocks/>
                </p:cNvSpPr>
                <p:nvPr/>
              </p:nvSpPr>
              <p:spPr bwMode="auto">
                <a:xfrm>
                  <a:off x="3386"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1" name="Freeform 135"/>
                <p:cNvSpPr>
                  <a:spLocks/>
                </p:cNvSpPr>
                <p:nvPr/>
              </p:nvSpPr>
              <p:spPr bwMode="auto">
                <a:xfrm>
                  <a:off x="3389"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7" name="Group 136"/>
              <p:cNvGrpSpPr>
                <a:grpSpLocks/>
              </p:cNvGrpSpPr>
              <p:nvPr/>
            </p:nvGrpSpPr>
            <p:grpSpPr bwMode="auto">
              <a:xfrm>
                <a:off x="3386" y="3012"/>
                <a:ext cx="34" cy="20"/>
                <a:chOff x="3386" y="3012"/>
                <a:chExt cx="34" cy="20"/>
              </a:xfrm>
            </p:grpSpPr>
            <p:sp>
              <p:nvSpPr>
                <p:cNvPr id="70758" name="Freeform 137"/>
                <p:cNvSpPr>
                  <a:spLocks/>
                </p:cNvSpPr>
                <p:nvPr/>
              </p:nvSpPr>
              <p:spPr bwMode="auto">
                <a:xfrm>
                  <a:off x="3386"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59" name="Freeform 138"/>
                <p:cNvSpPr>
                  <a:spLocks/>
                </p:cNvSpPr>
                <p:nvPr/>
              </p:nvSpPr>
              <p:spPr bwMode="auto">
                <a:xfrm>
                  <a:off x="3389"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pic>
          <p:nvPicPr>
            <p:cNvPr id="70740" name="Picture 13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2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2" name="Group 140"/>
          <p:cNvGrpSpPr>
            <a:grpSpLocks/>
          </p:cNvGrpSpPr>
          <p:nvPr/>
        </p:nvGrpSpPr>
        <p:grpSpPr bwMode="auto">
          <a:xfrm>
            <a:off x="6842125" y="3533775"/>
            <a:ext cx="1069975" cy="2579688"/>
            <a:chOff x="3694" y="2407"/>
            <a:chExt cx="674" cy="1625"/>
          </a:xfrm>
        </p:grpSpPr>
        <p:grpSp>
          <p:nvGrpSpPr>
            <p:cNvPr id="70676" name="Group 141"/>
            <p:cNvGrpSpPr>
              <a:grpSpLocks/>
            </p:cNvGrpSpPr>
            <p:nvPr/>
          </p:nvGrpSpPr>
          <p:grpSpPr bwMode="auto">
            <a:xfrm>
              <a:off x="3713" y="3225"/>
              <a:ext cx="591" cy="280"/>
              <a:chOff x="3871" y="2900"/>
              <a:chExt cx="412" cy="210"/>
            </a:xfrm>
          </p:grpSpPr>
          <p:sp>
            <p:nvSpPr>
              <p:cNvPr id="70679" name="Freeform 142"/>
              <p:cNvSpPr>
                <a:spLocks/>
              </p:cNvSpPr>
              <p:nvPr/>
            </p:nvSpPr>
            <p:spPr bwMode="auto">
              <a:xfrm>
                <a:off x="3974"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0" name="Group 143"/>
              <p:cNvGrpSpPr>
                <a:grpSpLocks/>
              </p:cNvGrpSpPr>
              <p:nvPr/>
            </p:nvGrpSpPr>
            <p:grpSpPr bwMode="auto">
              <a:xfrm>
                <a:off x="3992" y="3076"/>
                <a:ext cx="189" cy="18"/>
                <a:chOff x="3992" y="3076"/>
                <a:chExt cx="189" cy="18"/>
              </a:xfrm>
            </p:grpSpPr>
            <p:sp>
              <p:nvSpPr>
                <p:cNvPr id="70722" name="Line 144"/>
                <p:cNvSpPr>
                  <a:spLocks noChangeShapeType="1"/>
                </p:cNvSpPr>
                <p:nvPr/>
              </p:nvSpPr>
              <p:spPr bwMode="auto">
                <a:xfrm>
                  <a:off x="41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3" name="Line 145"/>
                <p:cNvSpPr>
                  <a:spLocks noChangeShapeType="1"/>
                </p:cNvSpPr>
                <p:nvPr/>
              </p:nvSpPr>
              <p:spPr bwMode="auto">
                <a:xfrm>
                  <a:off x="41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4" name="Line 146"/>
                <p:cNvSpPr>
                  <a:spLocks noChangeShapeType="1"/>
                </p:cNvSpPr>
                <p:nvPr/>
              </p:nvSpPr>
              <p:spPr bwMode="auto">
                <a:xfrm>
                  <a:off x="415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Line 147"/>
                <p:cNvSpPr>
                  <a:spLocks noChangeShapeType="1"/>
                </p:cNvSpPr>
                <p:nvPr/>
              </p:nvSpPr>
              <p:spPr bwMode="auto">
                <a:xfrm>
                  <a:off x="41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6" name="Line 148"/>
                <p:cNvSpPr>
                  <a:spLocks noChangeShapeType="1"/>
                </p:cNvSpPr>
                <p:nvPr/>
              </p:nvSpPr>
              <p:spPr bwMode="auto">
                <a:xfrm>
                  <a:off x="41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7" name="Line 149"/>
                <p:cNvSpPr>
                  <a:spLocks noChangeShapeType="1"/>
                </p:cNvSpPr>
                <p:nvPr/>
              </p:nvSpPr>
              <p:spPr bwMode="auto">
                <a:xfrm>
                  <a:off x="41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8" name="Line 150"/>
                <p:cNvSpPr>
                  <a:spLocks noChangeShapeType="1"/>
                </p:cNvSpPr>
                <p:nvPr/>
              </p:nvSpPr>
              <p:spPr bwMode="auto">
                <a:xfrm>
                  <a:off x="41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9" name="Line 151"/>
                <p:cNvSpPr>
                  <a:spLocks noChangeShapeType="1"/>
                </p:cNvSpPr>
                <p:nvPr/>
              </p:nvSpPr>
              <p:spPr bwMode="auto">
                <a:xfrm>
                  <a:off x="409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0" name="Line 152"/>
                <p:cNvSpPr>
                  <a:spLocks noChangeShapeType="1"/>
                </p:cNvSpPr>
                <p:nvPr/>
              </p:nvSpPr>
              <p:spPr bwMode="auto">
                <a:xfrm>
                  <a:off x="40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1" name="Line 153"/>
                <p:cNvSpPr>
                  <a:spLocks noChangeShapeType="1"/>
                </p:cNvSpPr>
                <p:nvPr/>
              </p:nvSpPr>
              <p:spPr bwMode="auto">
                <a:xfrm>
                  <a:off x="40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2" name="Line 154"/>
                <p:cNvSpPr>
                  <a:spLocks noChangeShapeType="1"/>
                </p:cNvSpPr>
                <p:nvPr/>
              </p:nvSpPr>
              <p:spPr bwMode="auto">
                <a:xfrm>
                  <a:off x="40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3" name="Line 155"/>
                <p:cNvSpPr>
                  <a:spLocks noChangeShapeType="1"/>
                </p:cNvSpPr>
                <p:nvPr/>
              </p:nvSpPr>
              <p:spPr bwMode="auto">
                <a:xfrm>
                  <a:off x="404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4" name="Line 156"/>
                <p:cNvSpPr>
                  <a:spLocks noChangeShapeType="1"/>
                </p:cNvSpPr>
                <p:nvPr/>
              </p:nvSpPr>
              <p:spPr bwMode="auto">
                <a:xfrm>
                  <a:off x="40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5" name="Line 157"/>
                <p:cNvSpPr>
                  <a:spLocks noChangeShapeType="1"/>
                </p:cNvSpPr>
                <p:nvPr/>
              </p:nvSpPr>
              <p:spPr bwMode="auto">
                <a:xfrm>
                  <a:off x="401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6" name="Line 158"/>
                <p:cNvSpPr>
                  <a:spLocks noChangeShapeType="1"/>
                </p:cNvSpPr>
                <p:nvPr/>
              </p:nvSpPr>
              <p:spPr bwMode="auto">
                <a:xfrm>
                  <a:off x="40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7" name="Line 159"/>
                <p:cNvSpPr>
                  <a:spLocks noChangeShapeType="1"/>
                </p:cNvSpPr>
                <p:nvPr/>
              </p:nvSpPr>
              <p:spPr bwMode="auto">
                <a:xfrm>
                  <a:off x="39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681" name="Rectangle 160"/>
              <p:cNvSpPr>
                <a:spLocks noChangeArrowheads="1"/>
              </p:cNvSpPr>
              <p:nvPr/>
            </p:nvSpPr>
            <p:spPr bwMode="auto">
              <a:xfrm>
                <a:off x="3915"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682" name="Freeform 161"/>
              <p:cNvSpPr>
                <a:spLocks/>
              </p:cNvSpPr>
              <p:nvPr/>
            </p:nvSpPr>
            <p:spPr bwMode="auto">
              <a:xfrm>
                <a:off x="3883"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3" name="Group 162"/>
              <p:cNvGrpSpPr>
                <a:grpSpLocks/>
              </p:cNvGrpSpPr>
              <p:nvPr/>
            </p:nvGrpSpPr>
            <p:grpSpPr bwMode="auto">
              <a:xfrm>
                <a:off x="3871" y="2944"/>
                <a:ext cx="32" cy="23"/>
                <a:chOff x="3871" y="2944"/>
                <a:chExt cx="32" cy="23"/>
              </a:xfrm>
            </p:grpSpPr>
            <p:sp>
              <p:nvSpPr>
                <p:cNvPr id="70720" name="Freeform 163"/>
                <p:cNvSpPr>
                  <a:spLocks/>
                </p:cNvSpPr>
                <p:nvPr/>
              </p:nvSpPr>
              <p:spPr bwMode="auto">
                <a:xfrm>
                  <a:off x="3871"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21" name="Freeform 164"/>
                <p:cNvSpPr>
                  <a:spLocks/>
                </p:cNvSpPr>
                <p:nvPr/>
              </p:nvSpPr>
              <p:spPr bwMode="auto">
                <a:xfrm>
                  <a:off x="3886"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4" name="Group 165"/>
              <p:cNvGrpSpPr>
                <a:grpSpLocks/>
              </p:cNvGrpSpPr>
              <p:nvPr/>
            </p:nvGrpSpPr>
            <p:grpSpPr bwMode="auto">
              <a:xfrm>
                <a:off x="4118" y="2949"/>
                <a:ext cx="62" cy="54"/>
                <a:chOff x="4118" y="2949"/>
                <a:chExt cx="62" cy="54"/>
              </a:xfrm>
            </p:grpSpPr>
            <p:sp>
              <p:nvSpPr>
                <p:cNvPr id="70718" name="Freeform 166"/>
                <p:cNvSpPr>
                  <a:spLocks/>
                </p:cNvSpPr>
                <p:nvPr/>
              </p:nvSpPr>
              <p:spPr bwMode="auto">
                <a:xfrm>
                  <a:off x="4118"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9" name="Freeform 167"/>
                <p:cNvSpPr>
                  <a:spLocks/>
                </p:cNvSpPr>
                <p:nvPr/>
              </p:nvSpPr>
              <p:spPr bwMode="auto">
                <a:xfrm>
                  <a:off x="4120"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5" name="Group 168"/>
              <p:cNvGrpSpPr>
                <a:grpSpLocks/>
              </p:cNvGrpSpPr>
              <p:nvPr/>
            </p:nvGrpSpPr>
            <p:grpSpPr bwMode="auto">
              <a:xfrm>
                <a:off x="4009" y="2998"/>
                <a:ext cx="79" cy="70"/>
                <a:chOff x="4009" y="2998"/>
                <a:chExt cx="79" cy="70"/>
              </a:xfrm>
            </p:grpSpPr>
            <p:sp>
              <p:nvSpPr>
                <p:cNvPr id="70716" name="Freeform 169"/>
                <p:cNvSpPr>
                  <a:spLocks/>
                </p:cNvSpPr>
                <p:nvPr/>
              </p:nvSpPr>
              <p:spPr bwMode="auto">
                <a:xfrm>
                  <a:off x="4009"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Freeform 170"/>
                <p:cNvSpPr>
                  <a:spLocks/>
                </p:cNvSpPr>
                <p:nvPr/>
              </p:nvSpPr>
              <p:spPr bwMode="auto">
                <a:xfrm>
                  <a:off x="4012"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6" name="Group 171"/>
              <p:cNvGrpSpPr>
                <a:grpSpLocks/>
              </p:cNvGrpSpPr>
              <p:nvPr/>
            </p:nvGrpSpPr>
            <p:grpSpPr bwMode="auto">
              <a:xfrm>
                <a:off x="4256" y="2949"/>
                <a:ext cx="20" cy="82"/>
                <a:chOff x="4256" y="2949"/>
                <a:chExt cx="20" cy="82"/>
              </a:xfrm>
            </p:grpSpPr>
            <p:sp>
              <p:nvSpPr>
                <p:cNvPr id="70714" name="Freeform 172"/>
                <p:cNvSpPr>
                  <a:spLocks/>
                </p:cNvSpPr>
                <p:nvPr/>
              </p:nvSpPr>
              <p:spPr bwMode="auto">
                <a:xfrm>
                  <a:off x="4256"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5" name="Freeform 173"/>
                <p:cNvSpPr>
                  <a:spLocks/>
                </p:cNvSpPr>
                <p:nvPr/>
              </p:nvSpPr>
              <p:spPr bwMode="auto">
                <a:xfrm>
                  <a:off x="4258"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7" name="Group 174"/>
              <p:cNvGrpSpPr>
                <a:grpSpLocks/>
              </p:cNvGrpSpPr>
              <p:nvPr/>
            </p:nvGrpSpPr>
            <p:grpSpPr bwMode="auto">
              <a:xfrm>
                <a:off x="4238" y="3037"/>
                <a:ext cx="28" cy="21"/>
                <a:chOff x="4238" y="3037"/>
                <a:chExt cx="28" cy="21"/>
              </a:xfrm>
            </p:grpSpPr>
            <p:sp>
              <p:nvSpPr>
                <p:cNvPr id="70712" name="Freeform 175"/>
                <p:cNvSpPr>
                  <a:spLocks/>
                </p:cNvSpPr>
                <p:nvPr/>
              </p:nvSpPr>
              <p:spPr bwMode="auto">
                <a:xfrm>
                  <a:off x="4238"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3" name="Freeform 176"/>
                <p:cNvSpPr>
                  <a:spLocks/>
                </p:cNvSpPr>
                <p:nvPr/>
              </p:nvSpPr>
              <p:spPr bwMode="auto">
                <a:xfrm>
                  <a:off x="4240"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8" name="Group 177"/>
              <p:cNvGrpSpPr>
                <a:grpSpLocks/>
              </p:cNvGrpSpPr>
              <p:nvPr/>
            </p:nvGrpSpPr>
            <p:grpSpPr bwMode="auto">
              <a:xfrm>
                <a:off x="4196" y="2951"/>
                <a:ext cx="20" cy="37"/>
                <a:chOff x="4196" y="2951"/>
                <a:chExt cx="20" cy="37"/>
              </a:xfrm>
            </p:grpSpPr>
            <p:sp>
              <p:nvSpPr>
                <p:cNvPr id="70710" name="Freeform 178"/>
                <p:cNvSpPr>
                  <a:spLocks/>
                </p:cNvSpPr>
                <p:nvPr/>
              </p:nvSpPr>
              <p:spPr bwMode="auto">
                <a:xfrm>
                  <a:off x="4196"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Freeform 179"/>
                <p:cNvSpPr>
                  <a:spLocks/>
                </p:cNvSpPr>
                <p:nvPr/>
              </p:nvSpPr>
              <p:spPr bwMode="auto">
                <a:xfrm>
                  <a:off x="4198"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9" name="Group 180"/>
              <p:cNvGrpSpPr>
                <a:grpSpLocks/>
              </p:cNvGrpSpPr>
              <p:nvPr/>
            </p:nvGrpSpPr>
            <p:grpSpPr bwMode="auto">
              <a:xfrm>
                <a:off x="4195" y="2987"/>
                <a:ext cx="20" cy="37"/>
                <a:chOff x="4195" y="2987"/>
                <a:chExt cx="20" cy="37"/>
              </a:xfrm>
            </p:grpSpPr>
            <p:sp>
              <p:nvSpPr>
                <p:cNvPr id="70708" name="Freeform 181"/>
                <p:cNvSpPr>
                  <a:spLocks/>
                </p:cNvSpPr>
                <p:nvPr/>
              </p:nvSpPr>
              <p:spPr bwMode="auto">
                <a:xfrm>
                  <a:off x="4195"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Freeform 182"/>
                <p:cNvSpPr>
                  <a:spLocks/>
                </p:cNvSpPr>
                <p:nvPr/>
              </p:nvSpPr>
              <p:spPr bwMode="auto">
                <a:xfrm>
                  <a:off x="4197"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0" name="Group 183"/>
              <p:cNvGrpSpPr>
                <a:grpSpLocks/>
              </p:cNvGrpSpPr>
              <p:nvPr/>
            </p:nvGrpSpPr>
            <p:grpSpPr bwMode="auto">
              <a:xfrm>
                <a:off x="4095" y="2949"/>
                <a:ext cx="19" cy="31"/>
                <a:chOff x="4095" y="2949"/>
                <a:chExt cx="19" cy="31"/>
              </a:xfrm>
            </p:grpSpPr>
            <p:sp>
              <p:nvSpPr>
                <p:cNvPr id="70706" name="Freeform 184"/>
                <p:cNvSpPr>
                  <a:spLocks/>
                </p:cNvSpPr>
                <p:nvPr/>
              </p:nvSpPr>
              <p:spPr bwMode="auto">
                <a:xfrm>
                  <a:off x="4095"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7" name="Freeform 185"/>
                <p:cNvSpPr>
                  <a:spLocks/>
                </p:cNvSpPr>
                <p:nvPr/>
              </p:nvSpPr>
              <p:spPr bwMode="auto">
                <a:xfrm>
                  <a:off x="4097"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1" name="Group 186"/>
              <p:cNvGrpSpPr>
                <a:grpSpLocks/>
              </p:cNvGrpSpPr>
              <p:nvPr/>
            </p:nvGrpSpPr>
            <p:grpSpPr bwMode="auto">
              <a:xfrm>
                <a:off x="4231" y="2949"/>
                <a:ext cx="19" cy="82"/>
                <a:chOff x="4231" y="2949"/>
                <a:chExt cx="19" cy="82"/>
              </a:xfrm>
            </p:grpSpPr>
            <p:sp>
              <p:nvSpPr>
                <p:cNvPr id="70704" name="Freeform 187"/>
                <p:cNvSpPr>
                  <a:spLocks/>
                </p:cNvSpPr>
                <p:nvPr/>
              </p:nvSpPr>
              <p:spPr bwMode="auto">
                <a:xfrm>
                  <a:off x="4231"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5" name="Freeform 188"/>
                <p:cNvSpPr>
                  <a:spLocks/>
                </p:cNvSpPr>
                <p:nvPr/>
              </p:nvSpPr>
              <p:spPr bwMode="auto">
                <a:xfrm>
                  <a:off x="4232"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2" name="Group 189"/>
              <p:cNvGrpSpPr>
                <a:grpSpLocks/>
              </p:cNvGrpSpPr>
              <p:nvPr/>
            </p:nvGrpSpPr>
            <p:grpSpPr bwMode="auto">
              <a:xfrm>
                <a:off x="4155" y="2916"/>
                <a:ext cx="21" cy="21"/>
                <a:chOff x="4155" y="2916"/>
                <a:chExt cx="21" cy="21"/>
              </a:xfrm>
            </p:grpSpPr>
            <p:sp>
              <p:nvSpPr>
                <p:cNvPr id="70702" name="Freeform 190"/>
                <p:cNvSpPr>
                  <a:spLocks/>
                </p:cNvSpPr>
                <p:nvPr/>
              </p:nvSpPr>
              <p:spPr bwMode="auto">
                <a:xfrm>
                  <a:off x="4155"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Freeform 191"/>
                <p:cNvSpPr>
                  <a:spLocks/>
                </p:cNvSpPr>
                <p:nvPr/>
              </p:nvSpPr>
              <p:spPr bwMode="auto">
                <a:xfrm>
                  <a:off x="4157"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192"/>
              <p:cNvGrpSpPr>
                <a:grpSpLocks/>
              </p:cNvGrpSpPr>
              <p:nvPr/>
            </p:nvGrpSpPr>
            <p:grpSpPr bwMode="auto">
              <a:xfrm>
                <a:off x="3974" y="2933"/>
                <a:ext cx="24" cy="21"/>
                <a:chOff x="3974" y="2933"/>
                <a:chExt cx="24" cy="21"/>
              </a:xfrm>
            </p:grpSpPr>
            <p:sp>
              <p:nvSpPr>
                <p:cNvPr id="70700" name="Freeform 193"/>
                <p:cNvSpPr>
                  <a:spLocks/>
                </p:cNvSpPr>
                <p:nvPr/>
              </p:nvSpPr>
              <p:spPr bwMode="auto">
                <a:xfrm>
                  <a:off x="3974"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1" name="Freeform 194"/>
                <p:cNvSpPr>
                  <a:spLocks/>
                </p:cNvSpPr>
                <p:nvPr/>
              </p:nvSpPr>
              <p:spPr bwMode="auto">
                <a:xfrm>
                  <a:off x="3976"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195"/>
              <p:cNvGrpSpPr>
                <a:grpSpLocks/>
              </p:cNvGrpSpPr>
              <p:nvPr/>
            </p:nvGrpSpPr>
            <p:grpSpPr bwMode="auto">
              <a:xfrm>
                <a:off x="3924" y="2988"/>
                <a:ext cx="34" cy="20"/>
                <a:chOff x="3924" y="2988"/>
                <a:chExt cx="34" cy="20"/>
              </a:xfrm>
            </p:grpSpPr>
            <p:sp>
              <p:nvSpPr>
                <p:cNvPr id="70698" name="Freeform 196"/>
                <p:cNvSpPr>
                  <a:spLocks/>
                </p:cNvSpPr>
                <p:nvPr/>
              </p:nvSpPr>
              <p:spPr bwMode="auto">
                <a:xfrm>
                  <a:off x="3924"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Freeform 197"/>
                <p:cNvSpPr>
                  <a:spLocks/>
                </p:cNvSpPr>
                <p:nvPr/>
              </p:nvSpPr>
              <p:spPr bwMode="auto">
                <a:xfrm>
                  <a:off x="3927"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5" name="Group 198"/>
              <p:cNvGrpSpPr>
                <a:grpSpLocks/>
              </p:cNvGrpSpPr>
              <p:nvPr/>
            </p:nvGrpSpPr>
            <p:grpSpPr bwMode="auto">
              <a:xfrm>
                <a:off x="3924" y="3012"/>
                <a:ext cx="34" cy="20"/>
                <a:chOff x="3924" y="3012"/>
                <a:chExt cx="34" cy="20"/>
              </a:xfrm>
            </p:grpSpPr>
            <p:sp>
              <p:nvSpPr>
                <p:cNvPr id="70696" name="Freeform 199"/>
                <p:cNvSpPr>
                  <a:spLocks/>
                </p:cNvSpPr>
                <p:nvPr/>
              </p:nvSpPr>
              <p:spPr bwMode="auto">
                <a:xfrm>
                  <a:off x="3924"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200"/>
                <p:cNvSpPr>
                  <a:spLocks/>
                </p:cNvSpPr>
                <p:nvPr/>
              </p:nvSpPr>
              <p:spPr bwMode="auto">
                <a:xfrm>
                  <a:off x="3927"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677" name="Line 201"/>
            <p:cNvSpPr>
              <a:spLocks noChangeShapeType="1"/>
            </p:cNvSpPr>
            <p:nvPr/>
          </p:nvSpPr>
          <p:spPr bwMode="auto">
            <a:xfrm>
              <a:off x="3694" y="2407"/>
              <a:ext cx="309" cy="791"/>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678" name="Picture 20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673" name="Text Box 203"/>
          <p:cNvSpPr txBox="1">
            <a:spLocks noChangeArrowheads="1"/>
          </p:cNvSpPr>
          <p:nvPr/>
        </p:nvSpPr>
        <p:spPr bwMode="auto">
          <a:xfrm>
            <a:off x="4495800" y="1897063"/>
            <a:ext cx="22637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000" dirty="0">
                <a:solidFill>
                  <a:schemeClr val="tx1"/>
                </a:solidFill>
              </a:rPr>
              <a:t>多台</a:t>
            </a:r>
            <a:r>
              <a:rPr kumimoji="0" lang="en-US" altLang="zh-CN" sz="2000" dirty="0" smtClean="0">
                <a:solidFill>
                  <a:schemeClr val="tx1"/>
                </a:solidFill>
              </a:rPr>
              <a:t>Hub</a:t>
            </a:r>
            <a:r>
              <a:rPr kumimoji="0" lang="zh-CN" altLang="en-US" sz="2000" dirty="0" smtClean="0">
                <a:solidFill>
                  <a:schemeClr val="tx1"/>
                </a:solidFill>
              </a:rPr>
              <a:t>级</a:t>
            </a:r>
            <a:r>
              <a:rPr kumimoji="0" lang="zh-CN" altLang="en-US" sz="2000" dirty="0">
                <a:solidFill>
                  <a:schemeClr val="tx1"/>
                </a:solidFill>
              </a:rPr>
              <a:t>连</a:t>
            </a:r>
          </a:p>
          <a:p>
            <a:pPr algn="ctr" eaLnBrk="1" hangingPunct="1">
              <a:spcBef>
                <a:spcPct val="0"/>
              </a:spcBef>
              <a:buClrTx/>
              <a:buFontTx/>
              <a:buNone/>
            </a:pPr>
            <a:r>
              <a:rPr kumimoji="0" lang="zh-CN" altLang="en-US" sz="2000" dirty="0">
                <a:solidFill>
                  <a:schemeClr val="tx1"/>
                </a:solidFill>
              </a:rPr>
              <a:t>可以支持更多站点</a:t>
            </a:r>
          </a:p>
        </p:txBody>
      </p:sp>
      <p:sp>
        <p:nvSpPr>
          <p:cNvPr id="70674" name="Line 204"/>
          <p:cNvSpPr>
            <a:spLocks noChangeShapeType="1"/>
          </p:cNvSpPr>
          <p:nvPr/>
        </p:nvSpPr>
        <p:spPr bwMode="auto">
          <a:xfrm>
            <a:off x="5719763" y="2617788"/>
            <a:ext cx="188912" cy="51911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70675" name="Rectangle 205"/>
          <p:cNvSpPr>
            <a:spLocks noChangeArrowheads="1"/>
          </p:cNvSpPr>
          <p:nvPr/>
        </p:nvSpPr>
        <p:spPr bwMode="auto">
          <a:xfrm>
            <a:off x="6369050" y="3913188"/>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UTP</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7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16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3413" name="Rectangle 5"/>
          <p:cNvSpPr>
            <a:spLocks noGrp="1" noChangeArrowheads="1"/>
          </p:cNvSpPr>
          <p:nvPr>
            <p:ph type="body" idx="1"/>
          </p:nvPr>
        </p:nvSpPr>
        <p:spPr>
          <a:xfrm>
            <a:off x="809625" y="1773238"/>
            <a:ext cx="7958138" cy="4679950"/>
          </a:xfrm>
        </p:spPr>
        <p:txBody>
          <a:bodyPr/>
          <a:lstStyle/>
          <a:p>
            <a:pPr eaLnBrk="1" hangingPunct="1">
              <a:buClr>
                <a:srgbClr val="FF0000"/>
              </a:buClr>
              <a:defRPr/>
            </a:pPr>
            <a:r>
              <a:rPr lang="zh-CN" altLang="en-US" sz="2800" dirty="0" smtClean="0">
                <a:solidFill>
                  <a:srgbClr val="FF0000"/>
                </a:solidFill>
                <a:effectLst>
                  <a:outerShdw blurRad="38100" dist="38100" dir="2700000" algn="tl">
                    <a:srgbClr val="C0C0C0"/>
                  </a:outerShdw>
                </a:effectLst>
              </a:rPr>
              <a:t>计算机</a:t>
            </a:r>
          </a:p>
          <a:p>
            <a:pPr lvl="1" eaLnBrk="1" hangingPunct="1">
              <a:defRPr/>
            </a:pPr>
            <a:r>
              <a:rPr lang="zh-CN" altLang="en-US" sz="2400" dirty="0" smtClean="0"/>
              <a:t>网络服务的提供者，也是网络服务的使用者。</a:t>
            </a:r>
          </a:p>
          <a:p>
            <a:pPr eaLnBrk="1" hangingPunct="1">
              <a:buClr>
                <a:srgbClr val="FF0000"/>
              </a:buClr>
              <a:defRPr/>
            </a:pPr>
            <a:r>
              <a:rPr lang="zh-CN" altLang="en-US" sz="2800" dirty="0" smtClean="0">
                <a:solidFill>
                  <a:srgbClr val="FF0000"/>
                </a:solidFill>
                <a:effectLst>
                  <a:outerShdw blurRad="38100" dist="38100" dir="2700000" algn="tl">
                    <a:srgbClr val="C0C0C0"/>
                  </a:outerShdw>
                </a:effectLst>
              </a:rPr>
              <a:t>双绞线</a:t>
            </a:r>
          </a:p>
          <a:p>
            <a:pPr lvl="1" eaLnBrk="1" hangingPunct="1">
              <a:buClr>
                <a:srgbClr val="FF0000"/>
              </a:buClr>
              <a:defRPr/>
            </a:pPr>
            <a:r>
              <a:rPr lang="en-US" altLang="zh-CN" sz="2400" dirty="0" smtClean="0">
                <a:effectLst>
                  <a:outerShdw blurRad="38100" dist="38100" dir="2700000" algn="tl">
                    <a:srgbClr val="C0C0C0"/>
                  </a:outerShdw>
                </a:effectLst>
              </a:rPr>
              <a:t>3</a:t>
            </a:r>
            <a:r>
              <a:rPr lang="zh-CN" altLang="en-US" sz="2400" dirty="0" smtClean="0">
                <a:effectLst>
                  <a:outerShdw blurRad="38100" dist="38100" dir="2700000" algn="tl">
                    <a:srgbClr val="C0C0C0"/>
                  </a:outerShdw>
                </a:effectLst>
              </a:rPr>
              <a:t>类</a:t>
            </a:r>
            <a:r>
              <a:rPr lang="en-US" altLang="zh-CN" sz="2400" dirty="0" smtClean="0">
                <a:effectLst>
                  <a:outerShdw blurRad="38100" dist="38100" dir="2700000" algn="tl">
                    <a:srgbClr val="C0C0C0"/>
                  </a:outerShdw>
                </a:effectLst>
              </a:rPr>
              <a:t>UTP</a:t>
            </a:r>
            <a:r>
              <a:rPr lang="zh-CN" altLang="en-US" sz="2400" dirty="0" smtClean="0">
                <a:effectLst>
                  <a:outerShdw blurRad="38100" dist="38100" dir="2700000" algn="tl">
                    <a:srgbClr val="C0C0C0"/>
                  </a:outerShdw>
                </a:effectLst>
              </a:rPr>
              <a:t>。</a:t>
            </a:r>
          </a:p>
          <a:p>
            <a:pPr eaLnBrk="1" hangingPunct="1">
              <a:buClr>
                <a:srgbClr val="FF0000"/>
              </a:buClr>
              <a:defRPr/>
            </a:pPr>
            <a:r>
              <a:rPr lang="zh-CN" altLang="en-US" sz="2800" dirty="0" smtClean="0">
                <a:solidFill>
                  <a:srgbClr val="FF0000"/>
                </a:solidFill>
                <a:effectLst>
                  <a:outerShdw blurRad="38100" dist="38100" dir="2700000" algn="tl">
                    <a:srgbClr val="C0C0C0"/>
                  </a:outerShdw>
                </a:effectLst>
              </a:rPr>
              <a:t>网卡（带有</a:t>
            </a:r>
            <a:r>
              <a:rPr lang="en-US" altLang="zh-CN" sz="2800" dirty="0" smtClean="0">
                <a:solidFill>
                  <a:srgbClr val="FF0000"/>
                </a:solidFill>
                <a:effectLst>
                  <a:outerShdw blurRad="38100" dist="38100" dir="2700000" algn="tl">
                    <a:srgbClr val="C0C0C0"/>
                  </a:outerShdw>
                </a:effectLst>
              </a:rPr>
              <a:t>RJ-45</a:t>
            </a:r>
            <a:r>
              <a:rPr lang="zh-CN" altLang="en-US" sz="2800" dirty="0" smtClean="0">
                <a:solidFill>
                  <a:srgbClr val="FF0000"/>
                </a:solidFill>
                <a:effectLst>
                  <a:outerShdw blurRad="38100" dist="38100" dir="2700000" algn="tl">
                    <a:srgbClr val="C0C0C0"/>
                  </a:outerShdw>
                </a:effectLst>
              </a:rPr>
              <a:t>接口）</a:t>
            </a:r>
          </a:p>
          <a:p>
            <a:pPr lvl="1" eaLnBrk="1" hangingPunct="1">
              <a:defRPr/>
            </a:pPr>
            <a:r>
              <a:rPr lang="zh-CN" altLang="en-US" sz="2400" dirty="0" smtClean="0"/>
              <a:t>前已介绍，略。</a:t>
            </a:r>
          </a:p>
          <a:p>
            <a:pPr eaLnBrk="1" hangingPunct="1">
              <a:buClr>
                <a:srgbClr val="FF0000"/>
              </a:buClr>
              <a:defRPr/>
            </a:pPr>
            <a:r>
              <a:rPr lang="zh-CN" altLang="en-US" sz="2800" dirty="0" smtClean="0">
                <a:solidFill>
                  <a:srgbClr val="FF0000"/>
                </a:solidFill>
                <a:effectLst>
                  <a:outerShdw blurRad="38100" dist="38100" dir="2700000" algn="tl">
                    <a:srgbClr val="C0C0C0"/>
                  </a:outerShdw>
                </a:effectLst>
              </a:rPr>
              <a:t>集线器（</a:t>
            </a:r>
            <a:r>
              <a:rPr lang="en-US" altLang="zh-CN" sz="2800" dirty="0" smtClean="0">
                <a:solidFill>
                  <a:srgbClr val="FF0000"/>
                </a:solidFill>
                <a:effectLst>
                  <a:outerShdw blurRad="38100" dist="38100" dir="2700000" algn="tl">
                    <a:srgbClr val="C0C0C0"/>
                  </a:outerShdw>
                </a:effectLst>
              </a:rPr>
              <a:t>Hub</a:t>
            </a:r>
            <a:r>
              <a:rPr lang="zh-CN" altLang="en-US" sz="2800" dirty="0" smtClean="0">
                <a:solidFill>
                  <a:srgbClr val="FF0000"/>
                </a:solidFill>
                <a:effectLst>
                  <a:outerShdw blurRad="38100" dist="38100" dir="2700000" algn="tl">
                    <a:srgbClr val="C0C0C0"/>
                  </a:outerShdw>
                </a:effectLst>
              </a:rPr>
              <a:t>）</a:t>
            </a:r>
          </a:p>
          <a:p>
            <a:pPr lvl="1" eaLnBrk="1" hangingPunct="1">
              <a:defRPr/>
            </a:pPr>
            <a:r>
              <a:rPr lang="zh-CN" altLang="en-US" sz="2400" dirty="0" smtClean="0"/>
              <a:t>集线器作为以太网的集中连接点，它放大接收到的信号并进行广播传输，无过滤、路径检测和交换功能，不同速率的集线器不能级联。</a:t>
            </a:r>
          </a:p>
        </p:txBody>
      </p:sp>
      <p:pic>
        <p:nvPicPr>
          <p:cNvPr id="6" name="图片 5">
            <a:extLst>
              <a:ext uri="{FF2B5EF4-FFF2-40B4-BE49-F238E27FC236}">
                <a16:creationId xmlns:a16="http://schemas.microsoft.com/office/drawing/2014/main" xmlns="" id="{89BB03CD-9101-4869-BF9C-17A9A0BE314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139952" y="4436963"/>
            <a:ext cx="1512168" cy="677451"/>
          </a:xfrm>
          <a:prstGeom prst="rect">
            <a:avLst/>
          </a:prstGeom>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pPr eaLnBrk="1" hangingPunct="1">
              <a:defRPr/>
            </a:pPr>
            <a:r>
              <a:rPr lang="zh-CN" altLang="en-US" smtClean="0"/>
              <a:t>性能的定量分析</a:t>
            </a:r>
          </a:p>
        </p:txBody>
      </p:sp>
      <p:sp>
        <p:nvSpPr>
          <p:cNvPr id="921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9220"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221" name="Rectangle 6"/>
          <p:cNvSpPr>
            <a:spLocks noGrp="1" noChangeArrowheads="1"/>
          </p:cNvSpPr>
          <p:nvPr>
            <p:ph type="body" idx="1"/>
          </p:nvPr>
        </p:nvSpPr>
        <p:spPr/>
        <p:txBody>
          <a:bodyPr/>
          <a:lstStyle/>
          <a:p>
            <a:pPr marL="0" indent="0" eaLnBrk="1" hangingPunct="1">
              <a:lnSpc>
                <a:spcPct val="105000"/>
              </a:lnSpc>
              <a:buFont typeface="Wingdings" pitchFamily="2" charset="2"/>
              <a:buNone/>
            </a:pPr>
            <a:r>
              <a:rPr lang="zh-CN" altLang="en-US" sz="2400" dirty="0" smtClean="0"/>
              <a:t>       以</a:t>
            </a:r>
            <a:r>
              <a:rPr lang="en-US" altLang="zh-CN" sz="2400" dirty="0" smtClean="0"/>
              <a:t>FDM</a:t>
            </a:r>
            <a:r>
              <a:rPr lang="zh-CN" altLang="en-US" sz="2400" dirty="0" smtClean="0"/>
              <a:t>为例，设信道容量为 </a:t>
            </a:r>
            <a:r>
              <a:rPr lang="en-US" altLang="zh-CN" sz="2400" dirty="0" smtClean="0"/>
              <a:t>C</a:t>
            </a:r>
            <a:r>
              <a:rPr lang="zh-CN" altLang="en-US" sz="2400" dirty="0" smtClean="0"/>
              <a:t>（</a:t>
            </a:r>
            <a:r>
              <a:rPr lang="en-US" altLang="zh-CN" sz="2400" dirty="0" smtClean="0"/>
              <a:t>bps</a:t>
            </a:r>
            <a:r>
              <a:rPr lang="zh-CN" altLang="en-US" sz="2400" dirty="0" smtClean="0"/>
              <a:t>），信道数据到达率为 </a:t>
            </a:r>
            <a:r>
              <a:rPr lang="zh-CN" altLang="en-US" sz="2400" dirty="0" smtClean="0">
                <a:sym typeface="Symbol" pitchFamily="18" charset="2"/>
              </a:rPr>
              <a:t> </a:t>
            </a:r>
            <a:r>
              <a:rPr lang="zh-CN" altLang="en-US" sz="2400" dirty="0" smtClean="0"/>
              <a:t>帧</a:t>
            </a:r>
            <a:r>
              <a:rPr lang="en-US" altLang="zh-CN" sz="2400" dirty="0" smtClean="0"/>
              <a:t>/s</a:t>
            </a:r>
            <a:r>
              <a:rPr lang="zh-CN" altLang="en-US" sz="2400" dirty="0" smtClean="0"/>
              <a:t>，每帧的长度服从指数概率密度函数分布，其平均值为 </a:t>
            </a:r>
            <a:r>
              <a:rPr lang="en-US" altLang="zh-CN" sz="2400" dirty="0" smtClean="0"/>
              <a:t>1/</a:t>
            </a:r>
            <a:r>
              <a:rPr lang="en-US" altLang="zh-CN" sz="2400" dirty="0" smtClean="0">
                <a:sym typeface="Symbol" pitchFamily="18" charset="2"/>
              </a:rPr>
              <a:t> </a:t>
            </a:r>
            <a:r>
              <a:rPr lang="en-US" altLang="zh-CN" sz="2400" dirty="0" smtClean="0"/>
              <a:t>bit/</a:t>
            </a:r>
            <a:r>
              <a:rPr lang="zh-CN" altLang="en-US" sz="2400" dirty="0" smtClean="0"/>
              <a:t>帧，则平均延时 </a:t>
            </a:r>
            <a:r>
              <a:rPr lang="en-US" altLang="zh-CN" sz="2400" dirty="0" smtClean="0"/>
              <a:t>T </a:t>
            </a:r>
            <a:r>
              <a:rPr lang="zh-CN" altLang="en-US" sz="2400" dirty="0" smtClean="0"/>
              <a:t>由</a:t>
            </a:r>
            <a:r>
              <a:rPr lang="zh-CN" altLang="en-US" sz="2400" dirty="0" smtClean="0">
                <a:solidFill>
                  <a:srgbClr val="0000FF"/>
                </a:solidFill>
              </a:rPr>
              <a:t>排队论</a:t>
            </a:r>
            <a:r>
              <a:rPr lang="zh-CN" altLang="en-US" sz="2400" dirty="0" smtClean="0"/>
              <a:t>（见补充资料）可知：</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t>若信道分成</a:t>
            </a:r>
            <a:r>
              <a:rPr lang="en-US" altLang="zh-CN" sz="2400" dirty="0" smtClean="0"/>
              <a:t>N</a:t>
            </a:r>
            <a:r>
              <a:rPr lang="zh-CN" altLang="en-US" sz="2400" dirty="0" smtClean="0"/>
              <a:t>份，则：</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solidFill>
                  <a:srgbClr val="FF0000"/>
                </a:solidFill>
              </a:rPr>
              <a:t>结论</a:t>
            </a:r>
            <a:r>
              <a:rPr lang="zh-CN" altLang="en-US" sz="2400" dirty="0" smtClean="0"/>
              <a:t>：</a:t>
            </a:r>
            <a:r>
              <a:rPr lang="zh-CN" altLang="en-US" sz="2400" dirty="0" smtClean="0">
                <a:solidFill>
                  <a:srgbClr val="0000FF"/>
                </a:solidFill>
              </a:rPr>
              <a:t>平均时延较长，不能有效地处理通信的突发性</a:t>
            </a:r>
            <a:r>
              <a:rPr lang="zh-CN" altLang="en-US" sz="2400" dirty="0" smtClean="0"/>
              <a:t>。</a:t>
            </a:r>
          </a:p>
        </p:txBody>
      </p:sp>
      <p:sp>
        <p:nvSpPr>
          <p:cNvPr id="9222" name="Rectangle 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3" name="Object 7"/>
          <p:cNvGraphicFramePr>
            <a:graphicFrameLocks noChangeAspect="1"/>
          </p:cNvGraphicFramePr>
          <p:nvPr/>
        </p:nvGraphicFramePr>
        <p:xfrm>
          <a:off x="3995738" y="3500438"/>
          <a:ext cx="1223962" cy="673100"/>
        </p:xfrm>
        <a:graphic>
          <a:graphicData uri="http://schemas.openxmlformats.org/presentationml/2006/ole">
            <mc:AlternateContent xmlns:mc="http://schemas.openxmlformats.org/markup-compatibility/2006">
              <mc:Choice xmlns:v="urn:schemas-microsoft-com:vml" Requires="v">
                <p:oleObj spid="_x0000_s9458" name="公式" r:id="rId8" imgW="761669" imgH="418918" progId="Equation.3">
                  <p:embed/>
                </p:oleObj>
              </mc:Choice>
              <mc:Fallback>
                <p:oleObj name="公式" r:id="rId8" imgW="761669" imgH="418918"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8" y="3500438"/>
                        <a:ext cx="12239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10"/>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5" name="Object 9"/>
          <p:cNvGraphicFramePr>
            <a:graphicFrameLocks noChangeAspect="1"/>
          </p:cNvGraphicFramePr>
          <p:nvPr/>
        </p:nvGraphicFramePr>
        <p:xfrm>
          <a:off x="2700338" y="4868863"/>
          <a:ext cx="3816350" cy="635000"/>
        </p:xfrm>
        <a:graphic>
          <a:graphicData uri="http://schemas.openxmlformats.org/presentationml/2006/ole">
            <mc:AlternateContent xmlns:mc="http://schemas.openxmlformats.org/markup-compatibility/2006">
              <mc:Choice xmlns:v="urn:schemas-microsoft-com:vml" Requires="v">
                <p:oleObj spid="_x0000_s9459" name="公式" r:id="rId10" imgW="2527300" imgH="419100" progId="Equation.3">
                  <p:embed/>
                </p:oleObj>
              </mc:Choice>
              <mc:Fallback>
                <p:oleObj name="公式" r:id="rId10" imgW="2527300" imgH="4191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4868863"/>
                        <a:ext cx="38163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集线器</a:t>
            </a:r>
            <a:br>
              <a:rPr lang="zh-CN" altLang="en-US" smtClean="0">
                <a:latin typeface="华文新魏" pitchFamily="2" charset="-122"/>
              </a:rPr>
            </a:br>
            <a:r>
              <a:rPr lang="zh-CN" altLang="en-US" sz="2800" b="1" smtClean="0"/>
              <a:t>（</a:t>
            </a:r>
            <a:r>
              <a:rPr lang="en-US" altLang="zh-CN" sz="2800" b="1" smtClean="0"/>
              <a:t>Hub</a:t>
            </a:r>
            <a:r>
              <a:rPr lang="zh-CN" altLang="en-US" sz="2800" b="1" smtClean="0"/>
              <a:t>）</a:t>
            </a:r>
          </a:p>
        </p:txBody>
      </p:sp>
      <p:sp>
        <p:nvSpPr>
          <p:cNvPr id="7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27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72709" name="Rectangle 5"/>
          <p:cNvSpPr>
            <a:spLocks noGrp="1" noChangeArrowheads="1"/>
          </p:cNvSpPr>
          <p:nvPr>
            <p:ph type="body" idx="1"/>
          </p:nvPr>
        </p:nvSpPr>
        <p:spPr>
          <a:xfrm>
            <a:off x="809625" y="1773238"/>
            <a:ext cx="7958138" cy="1295400"/>
          </a:xfrm>
        </p:spPr>
        <p:txBody>
          <a:bodyPr/>
          <a:lstStyle/>
          <a:p>
            <a:pPr eaLnBrk="1" hangingPunct="1">
              <a:lnSpc>
                <a:spcPct val="130000"/>
              </a:lnSpc>
            </a:pPr>
            <a:r>
              <a:rPr lang="zh-CN" altLang="en-US" sz="2400" smtClean="0">
                <a:latin typeface="华文新魏" pitchFamily="2" charset="-122"/>
              </a:rPr>
              <a:t>集线器是使用电子器件来模拟实际电缆线的工作，很像一个多端口的中继器，工作在物理层。</a:t>
            </a:r>
            <a:endParaRPr lang="zh-CN" altLang="en-US" sz="2400" smtClean="0"/>
          </a:p>
        </p:txBody>
      </p:sp>
      <p:sp>
        <p:nvSpPr>
          <p:cNvPr id="72710" name="Rectangle 6"/>
          <p:cNvSpPr>
            <a:spLocks noChangeArrowheads="1"/>
          </p:cNvSpPr>
          <p:nvPr/>
        </p:nvSpPr>
        <p:spPr bwMode="auto">
          <a:xfrm>
            <a:off x="2051050" y="3140075"/>
            <a:ext cx="5510213" cy="1489075"/>
          </a:xfrm>
          <a:prstGeom prst="rect">
            <a:avLst/>
          </a:prstGeom>
          <a:solidFill>
            <a:srgbClr val="339966"/>
          </a:solidFill>
          <a:ln w="25400">
            <a:solidFill>
              <a:schemeClr val="tx1"/>
            </a:solidFill>
            <a:miter lim="800000"/>
            <a:headEnd/>
            <a:tailEnd/>
          </a:ln>
          <a:effectLst>
            <a:outerShdw dist="28398" dir="3806097"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72711" name="Group 7"/>
          <p:cNvGrpSpPr>
            <a:grpSpLocks/>
          </p:cNvGrpSpPr>
          <p:nvPr/>
        </p:nvGrpSpPr>
        <p:grpSpPr bwMode="auto">
          <a:xfrm rot="-3098467">
            <a:off x="1921669" y="4810919"/>
            <a:ext cx="1127125" cy="90487"/>
            <a:chOff x="1548" y="1476"/>
            <a:chExt cx="1338" cy="120"/>
          </a:xfrm>
        </p:grpSpPr>
        <p:sp>
          <p:nvSpPr>
            <p:cNvPr id="72765" name="Freeform 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6" name="Freeform 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2" name="Group 10"/>
          <p:cNvGrpSpPr>
            <a:grpSpLocks/>
          </p:cNvGrpSpPr>
          <p:nvPr/>
        </p:nvGrpSpPr>
        <p:grpSpPr bwMode="auto">
          <a:xfrm rot="-3098467">
            <a:off x="2324894" y="4810919"/>
            <a:ext cx="1127125" cy="90487"/>
            <a:chOff x="1548" y="1476"/>
            <a:chExt cx="1338" cy="120"/>
          </a:xfrm>
        </p:grpSpPr>
        <p:sp>
          <p:nvSpPr>
            <p:cNvPr id="72763" name="Freeform 1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4" name="Freeform 1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3" name="Group 13"/>
          <p:cNvGrpSpPr>
            <a:grpSpLocks/>
          </p:cNvGrpSpPr>
          <p:nvPr/>
        </p:nvGrpSpPr>
        <p:grpSpPr bwMode="auto">
          <a:xfrm rot="3701259" flipH="1">
            <a:off x="5880894" y="4804569"/>
            <a:ext cx="1001712" cy="88900"/>
            <a:chOff x="1548" y="1476"/>
            <a:chExt cx="1338" cy="120"/>
          </a:xfrm>
        </p:grpSpPr>
        <p:sp>
          <p:nvSpPr>
            <p:cNvPr id="72761" name="Freeform 1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2" name="Freeform 1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4" name="Group 16"/>
          <p:cNvGrpSpPr>
            <a:grpSpLocks/>
          </p:cNvGrpSpPr>
          <p:nvPr/>
        </p:nvGrpSpPr>
        <p:grpSpPr bwMode="auto">
          <a:xfrm rot="3701259" flipH="1">
            <a:off x="6353175" y="4824413"/>
            <a:ext cx="1001713" cy="90487"/>
            <a:chOff x="1548" y="1476"/>
            <a:chExt cx="1338" cy="120"/>
          </a:xfrm>
        </p:grpSpPr>
        <p:sp>
          <p:nvSpPr>
            <p:cNvPr id="72759" name="Freeform 1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0" name="Freeform 1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5" name="AutoShape 19"/>
          <p:cNvSpPr>
            <a:spLocks noChangeArrowheads="1"/>
          </p:cNvSpPr>
          <p:nvPr/>
        </p:nvSpPr>
        <p:spPr bwMode="auto">
          <a:xfrm>
            <a:off x="2657475" y="4040188"/>
            <a:ext cx="442913"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6" name="AutoShape 20"/>
          <p:cNvSpPr>
            <a:spLocks noChangeArrowheads="1"/>
          </p:cNvSpPr>
          <p:nvPr/>
        </p:nvSpPr>
        <p:spPr bwMode="auto">
          <a:xfrm>
            <a:off x="5834063" y="4043363"/>
            <a:ext cx="446087"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7" name="AutoShape 21"/>
          <p:cNvSpPr>
            <a:spLocks noChangeArrowheads="1"/>
          </p:cNvSpPr>
          <p:nvPr/>
        </p:nvSpPr>
        <p:spPr bwMode="auto">
          <a:xfrm>
            <a:off x="4167188" y="4040188"/>
            <a:ext cx="446087"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8" name="AutoShape 22"/>
          <p:cNvSpPr>
            <a:spLocks noChangeArrowheads="1"/>
          </p:cNvSpPr>
          <p:nvPr/>
        </p:nvSpPr>
        <p:spPr bwMode="auto">
          <a:xfrm rot="10800000" flipH="1">
            <a:off x="6284913" y="4043363"/>
            <a:ext cx="442912"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9" name="AutoShape 23"/>
          <p:cNvSpPr>
            <a:spLocks noChangeArrowheads="1"/>
          </p:cNvSpPr>
          <p:nvPr/>
        </p:nvSpPr>
        <p:spPr bwMode="auto">
          <a:xfrm rot="10800000" flipH="1">
            <a:off x="3094038" y="4040188"/>
            <a:ext cx="444500"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0" name="AutoShape 24"/>
          <p:cNvSpPr>
            <a:spLocks noChangeArrowheads="1"/>
          </p:cNvSpPr>
          <p:nvPr/>
        </p:nvSpPr>
        <p:spPr bwMode="auto">
          <a:xfrm rot="10800000" flipH="1">
            <a:off x="4624388" y="4057650"/>
            <a:ext cx="446087"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1" name="Freeform 25"/>
          <p:cNvSpPr>
            <a:spLocks/>
          </p:cNvSpPr>
          <p:nvPr/>
        </p:nvSpPr>
        <p:spPr bwMode="auto">
          <a:xfrm>
            <a:off x="3430588" y="3714750"/>
            <a:ext cx="2635250" cy="325438"/>
          </a:xfrm>
          <a:custGeom>
            <a:avLst/>
            <a:gdLst>
              <a:gd name="T0" fmla="*/ 2147483647 w 1375"/>
              <a:gd name="T1" fmla="*/ 2147483647 h 187"/>
              <a:gd name="T2" fmla="*/ 2147483647 w 1375"/>
              <a:gd name="T3" fmla="*/ 0 h 187"/>
              <a:gd name="T4" fmla="*/ 0 w 1375"/>
              <a:gd name="T5" fmla="*/ 0 h 187"/>
              <a:gd name="T6" fmla="*/ 0 w 1375"/>
              <a:gd name="T7" fmla="*/ 2147483647 h 1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Freeform 26"/>
          <p:cNvSpPr>
            <a:spLocks/>
          </p:cNvSpPr>
          <p:nvPr/>
        </p:nvSpPr>
        <p:spPr bwMode="auto">
          <a:xfrm>
            <a:off x="4384675" y="3475038"/>
            <a:ext cx="2030413" cy="585787"/>
          </a:xfrm>
          <a:custGeom>
            <a:avLst/>
            <a:gdLst>
              <a:gd name="T0" fmla="*/ 0 w 1060"/>
              <a:gd name="T1" fmla="*/ 2147483647 h 337"/>
              <a:gd name="T2" fmla="*/ 0 w 1060"/>
              <a:gd name="T3" fmla="*/ 0 h 337"/>
              <a:gd name="T4" fmla="*/ 2147483647 w 1060"/>
              <a:gd name="T5" fmla="*/ 0 h 337"/>
              <a:gd name="T6" fmla="*/ 2147483647 w 1060"/>
              <a:gd name="T7" fmla="*/ 2147483647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3" name="Freeform 27"/>
          <p:cNvSpPr>
            <a:spLocks/>
          </p:cNvSpPr>
          <p:nvPr/>
        </p:nvSpPr>
        <p:spPr bwMode="auto">
          <a:xfrm>
            <a:off x="3248025" y="3475038"/>
            <a:ext cx="1139825" cy="576262"/>
          </a:xfrm>
          <a:custGeom>
            <a:avLst/>
            <a:gdLst>
              <a:gd name="T0" fmla="*/ 2147483647 w 595"/>
              <a:gd name="T1" fmla="*/ 0 h 331"/>
              <a:gd name="T2" fmla="*/ 0 w 595"/>
              <a:gd name="T3" fmla="*/ 0 h 331"/>
              <a:gd name="T4" fmla="*/ 0 w 595"/>
              <a:gd name="T5" fmla="*/ 2147483647 h 331"/>
              <a:gd name="T6" fmla="*/ 0 60000 65536"/>
              <a:gd name="T7" fmla="*/ 0 60000 65536"/>
              <a:gd name="T8" fmla="*/ 0 60000 65536"/>
            </a:gdLst>
            <a:ahLst/>
            <a:cxnLst>
              <a:cxn ang="T6">
                <a:pos x="T0" y="T1"/>
              </a:cxn>
              <a:cxn ang="T7">
                <a:pos x="T2" y="T3"/>
              </a:cxn>
              <a:cxn ang="T8">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4" name="Freeform 28"/>
          <p:cNvSpPr>
            <a:spLocks/>
          </p:cNvSpPr>
          <p:nvPr/>
        </p:nvSpPr>
        <p:spPr bwMode="auto">
          <a:xfrm>
            <a:off x="2879725" y="3267075"/>
            <a:ext cx="3736975" cy="793750"/>
          </a:xfrm>
          <a:custGeom>
            <a:avLst/>
            <a:gdLst>
              <a:gd name="T0" fmla="*/ 0 w 1951"/>
              <a:gd name="T1" fmla="*/ 2147483647 h 457"/>
              <a:gd name="T2" fmla="*/ 0 w 1951"/>
              <a:gd name="T3" fmla="*/ 0 h 457"/>
              <a:gd name="T4" fmla="*/ 2147483647 w 1951"/>
              <a:gd name="T5" fmla="*/ 0 h 457"/>
              <a:gd name="T6" fmla="*/ 2147483647 w 1951"/>
              <a:gd name="T7" fmla="*/ 2147483647 h 457"/>
              <a:gd name="T8" fmla="*/ 2147483647 w 1951"/>
              <a:gd name="T9" fmla="*/ 2147483647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1" h="457">
                <a:moveTo>
                  <a:pt x="0" y="456"/>
                </a:moveTo>
                <a:lnTo>
                  <a:pt x="0" y="0"/>
                </a:lnTo>
                <a:lnTo>
                  <a:pt x="1950" y="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9"/>
          <p:cNvSpPr>
            <a:spLocks noChangeShapeType="1"/>
          </p:cNvSpPr>
          <p:nvPr/>
        </p:nvSpPr>
        <p:spPr bwMode="auto">
          <a:xfrm>
            <a:off x="4926013" y="3721100"/>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Line 30"/>
          <p:cNvSpPr>
            <a:spLocks noChangeShapeType="1"/>
          </p:cNvSpPr>
          <p:nvPr/>
        </p:nvSpPr>
        <p:spPr bwMode="auto">
          <a:xfrm>
            <a:off x="4765675" y="32845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7" name="Rectangle 31"/>
          <p:cNvSpPr>
            <a:spLocks noChangeArrowheads="1"/>
          </p:cNvSpPr>
          <p:nvPr/>
        </p:nvSpPr>
        <p:spPr bwMode="auto">
          <a:xfrm>
            <a:off x="2124075" y="3355975"/>
            <a:ext cx="436563"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90000"/>
              </a:lnSpc>
              <a:spcBef>
                <a:spcPct val="0"/>
              </a:spcBef>
              <a:buClrTx/>
              <a:buFontTx/>
              <a:buNone/>
            </a:pPr>
            <a:r>
              <a:rPr lang="zh-CN" altLang="en-US" sz="2000">
                <a:solidFill>
                  <a:schemeClr val="tx1"/>
                </a:solidFill>
                <a:latin typeface="Times New Roman" pitchFamily="18" charset="0"/>
              </a:rPr>
              <a:t>集</a:t>
            </a:r>
          </a:p>
          <a:p>
            <a:pPr>
              <a:lnSpc>
                <a:spcPct val="90000"/>
              </a:lnSpc>
              <a:spcBef>
                <a:spcPct val="0"/>
              </a:spcBef>
              <a:buClrTx/>
              <a:buFontTx/>
              <a:buNone/>
            </a:pPr>
            <a:r>
              <a:rPr lang="zh-CN" altLang="en-US" sz="2000">
                <a:solidFill>
                  <a:schemeClr val="tx1"/>
                </a:solidFill>
                <a:latin typeface="Times New Roman" pitchFamily="18" charset="0"/>
              </a:rPr>
              <a:t>线</a:t>
            </a:r>
          </a:p>
          <a:p>
            <a:pPr>
              <a:lnSpc>
                <a:spcPct val="90000"/>
              </a:lnSpc>
              <a:spcBef>
                <a:spcPct val="0"/>
              </a:spcBef>
              <a:buClrTx/>
              <a:buFontTx/>
              <a:buNone/>
            </a:pPr>
            <a:r>
              <a:rPr lang="zh-CN" altLang="en-US" sz="2000">
                <a:solidFill>
                  <a:schemeClr val="tx1"/>
                </a:solidFill>
                <a:latin typeface="Times New Roman" pitchFamily="18" charset="0"/>
              </a:rPr>
              <a:t>器</a:t>
            </a:r>
          </a:p>
        </p:txBody>
      </p:sp>
      <p:sp>
        <p:nvSpPr>
          <p:cNvPr id="72728" name="Rectangle 32"/>
          <p:cNvSpPr>
            <a:spLocks noChangeArrowheads="1"/>
          </p:cNvSpPr>
          <p:nvPr/>
        </p:nvSpPr>
        <p:spPr bwMode="auto">
          <a:xfrm>
            <a:off x="3849688" y="5378450"/>
            <a:ext cx="1484312"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9" name="Rectangle 33"/>
          <p:cNvSpPr>
            <a:spLocks noChangeArrowheads="1"/>
          </p:cNvSpPr>
          <p:nvPr/>
        </p:nvSpPr>
        <p:spPr bwMode="auto">
          <a:xfrm>
            <a:off x="4137025" y="5380038"/>
            <a:ext cx="94932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0" name="Rectangle 34"/>
          <p:cNvSpPr>
            <a:spLocks noChangeArrowheads="1"/>
          </p:cNvSpPr>
          <p:nvPr/>
        </p:nvSpPr>
        <p:spPr bwMode="auto">
          <a:xfrm>
            <a:off x="4203700" y="5302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1" name="Rectangle 35"/>
          <p:cNvSpPr>
            <a:spLocks noChangeArrowheads="1"/>
          </p:cNvSpPr>
          <p:nvPr/>
        </p:nvSpPr>
        <p:spPr bwMode="auto">
          <a:xfrm>
            <a:off x="40798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2" name="Rectangle 36"/>
          <p:cNvSpPr>
            <a:spLocks noChangeArrowheads="1"/>
          </p:cNvSpPr>
          <p:nvPr/>
        </p:nvSpPr>
        <p:spPr bwMode="auto">
          <a:xfrm>
            <a:off x="4241800" y="5286375"/>
            <a:ext cx="722313"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3" name="Rectangle 37"/>
          <p:cNvSpPr>
            <a:spLocks noChangeArrowheads="1"/>
          </p:cNvSpPr>
          <p:nvPr/>
        </p:nvSpPr>
        <p:spPr bwMode="auto">
          <a:xfrm>
            <a:off x="1549400" y="5378450"/>
            <a:ext cx="1487488"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4" name="Rectangle 38"/>
          <p:cNvSpPr>
            <a:spLocks noChangeArrowheads="1"/>
          </p:cNvSpPr>
          <p:nvPr/>
        </p:nvSpPr>
        <p:spPr bwMode="auto">
          <a:xfrm>
            <a:off x="1820863" y="5380038"/>
            <a:ext cx="952500"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5" name="Rectangle 39"/>
          <p:cNvSpPr>
            <a:spLocks noChangeArrowheads="1"/>
          </p:cNvSpPr>
          <p:nvPr/>
        </p:nvSpPr>
        <p:spPr bwMode="auto">
          <a:xfrm>
            <a:off x="1920875" y="53244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6" name="Rectangle 40"/>
          <p:cNvSpPr>
            <a:spLocks noChangeArrowheads="1"/>
          </p:cNvSpPr>
          <p:nvPr/>
        </p:nvSpPr>
        <p:spPr bwMode="auto">
          <a:xfrm>
            <a:off x="1766888"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7" name="Rectangle 41"/>
          <p:cNvSpPr>
            <a:spLocks noChangeArrowheads="1"/>
          </p:cNvSpPr>
          <p:nvPr/>
        </p:nvSpPr>
        <p:spPr bwMode="auto">
          <a:xfrm>
            <a:off x="1944688" y="5286375"/>
            <a:ext cx="719137"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8" name="Rectangle 42"/>
          <p:cNvSpPr>
            <a:spLocks noChangeArrowheads="1"/>
          </p:cNvSpPr>
          <p:nvPr/>
        </p:nvSpPr>
        <p:spPr bwMode="auto">
          <a:xfrm>
            <a:off x="6135688" y="5378450"/>
            <a:ext cx="1487487"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Tx/>
              <a:buFontTx/>
              <a:buChar char="•"/>
            </a:pPr>
            <a:endParaRPr lang="zh-CN" altLang="en-US">
              <a:solidFill>
                <a:schemeClr val="tx1"/>
              </a:solidFill>
            </a:endParaRPr>
          </a:p>
        </p:txBody>
      </p:sp>
      <p:sp>
        <p:nvSpPr>
          <p:cNvPr id="72739" name="Rectangle 43"/>
          <p:cNvSpPr>
            <a:spLocks noChangeArrowheads="1"/>
          </p:cNvSpPr>
          <p:nvPr/>
        </p:nvSpPr>
        <p:spPr bwMode="auto">
          <a:xfrm>
            <a:off x="6415088" y="5380038"/>
            <a:ext cx="950912"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0" name="Rectangle 44"/>
          <p:cNvSpPr>
            <a:spLocks noChangeArrowheads="1"/>
          </p:cNvSpPr>
          <p:nvPr/>
        </p:nvSpPr>
        <p:spPr bwMode="auto">
          <a:xfrm>
            <a:off x="6488113" y="5329238"/>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41" name="Rectangle 45"/>
          <p:cNvSpPr>
            <a:spLocks noChangeArrowheads="1"/>
          </p:cNvSpPr>
          <p:nvPr/>
        </p:nvSpPr>
        <p:spPr bwMode="auto">
          <a:xfrm>
            <a:off x="63404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42" name="Rectangle 46"/>
          <p:cNvSpPr>
            <a:spLocks noChangeArrowheads="1"/>
          </p:cNvSpPr>
          <p:nvPr/>
        </p:nvSpPr>
        <p:spPr bwMode="auto">
          <a:xfrm>
            <a:off x="6530975" y="5286375"/>
            <a:ext cx="72072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3" name="Oval 47"/>
          <p:cNvSpPr>
            <a:spLocks noChangeArrowheads="1"/>
          </p:cNvSpPr>
          <p:nvPr/>
        </p:nvSpPr>
        <p:spPr bwMode="auto">
          <a:xfrm>
            <a:off x="4335463" y="3430588"/>
            <a:ext cx="87312"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4" name="Oval 48"/>
          <p:cNvSpPr>
            <a:spLocks noChangeArrowheads="1"/>
          </p:cNvSpPr>
          <p:nvPr/>
        </p:nvSpPr>
        <p:spPr bwMode="auto">
          <a:xfrm>
            <a:off x="4725988" y="323215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5" name="Oval 49"/>
          <p:cNvSpPr>
            <a:spLocks noChangeArrowheads="1"/>
          </p:cNvSpPr>
          <p:nvPr/>
        </p:nvSpPr>
        <p:spPr bwMode="auto">
          <a:xfrm>
            <a:off x="4886325" y="367030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6" name="Line 50"/>
          <p:cNvSpPr>
            <a:spLocks noChangeShapeType="1"/>
          </p:cNvSpPr>
          <p:nvPr/>
        </p:nvSpPr>
        <p:spPr bwMode="auto">
          <a:xfrm flipV="1">
            <a:off x="4281488" y="4456113"/>
            <a:ext cx="0" cy="59690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7" name="Line 51"/>
          <p:cNvSpPr>
            <a:spLocks noChangeShapeType="1"/>
          </p:cNvSpPr>
          <p:nvPr/>
        </p:nvSpPr>
        <p:spPr bwMode="auto">
          <a:xfrm>
            <a:off x="4730750" y="4467225"/>
            <a:ext cx="0" cy="592138"/>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8" name="Line 52"/>
          <p:cNvSpPr>
            <a:spLocks noChangeShapeType="1"/>
          </p:cNvSpPr>
          <p:nvPr/>
        </p:nvSpPr>
        <p:spPr bwMode="auto">
          <a:xfrm rot="236364" flipV="1">
            <a:off x="2117725" y="4579938"/>
            <a:ext cx="431800" cy="51435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9" name="Line 53"/>
          <p:cNvSpPr>
            <a:spLocks noChangeShapeType="1"/>
          </p:cNvSpPr>
          <p:nvPr/>
        </p:nvSpPr>
        <p:spPr bwMode="auto">
          <a:xfrm flipH="1">
            <a:off x="2560638" y="4573588"/>
            <a:ext cx="439737" cy="474662"/>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0" name="Line 54"/>
          <p:cNvSpPr>
            <a:spLocks noChangeShapeType="1"/>
          </p:cNvSpPr>
          <p:nvPr/>
        </p:nvSpPr>
        <p:spPr bwMode="auto">
          <a:xfrm>
            <a:off x="6024563" y="4487863"/>
            <a:ext cx="400050" cy="592137"/>
          </a:xfrm>
          <a:prstGeom prst="line">
            <a:avLst/>
          </a:prstGeom>
          <a:noFill/>
          <a:ln w="12700">
            <a:solidFill>
              <a:srgbClr val="FF33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1" name="Line 55"/>
          <p:cNvSpPr>
            <a:spLocks noChangeShapeType="1"/>
          </p:cNvSpPr>
          <p:nvPr/>
        </p:nvSpPr>
        <p:spPr bwMode="auto">
          <a:xfrm>
            <a:off x="6497638" y="4500563"/>
            <a:ext cx="363537" cy="547687"/>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2" name="Rectangle 56"/>
          <p:cNvSpPr>
            <a:spLocks noChangeArrowheads="1"/>
          </p:cNvSpPr>
          <p:nvPr/>
        </p:nvSpPr>
        <p:spPr bwMode="auto">
          <a:xfrm>
            <a:off x="4932363" y="4724400"/>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双绞线</a:t>
            </a:r>
          </a:p>
        </p:txBody>
      </p:sp>
      <p:grpSp>
        <p:nvGrpSpPr>
          <p:cNvPr id="72753" name="Group 57"/>
          <p:cNvGrpSpPr>
            <a:grpSpLocks/>
          </p:cNvGrpSpPr>
          <p:nvPr/>
        </p:nvGrpSpPr>
        <p:grpSpPr bwMode="auto">
          <a:xfrm rot="5400000" flipH="1">
            <a:off x="4406107" y="4801394"/>
            <a:ext cx="876300" cy="90487"/>
            <a:chOff x="1548" y="1476"/>
            <a:chExt cx="1338" cy="120"/>
          </a:xfrm>
        </p:grpSpPr>
        <p:sp>
          <p:nvSpPr>
            <p:cNvPr id="72757"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8"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54" name="Group 60"/>
          <p:cNvGrpSpPr>
            <a:grpSpLocks/>
          </p:cNvGrpSpPr>
          <p:nvPr/>
        </p:nvGrpSpPr>
        <p:grpSpPr bwMode="auto">
          <a:xfrm rot="5400000" flipH="1">
            <a:off x="3948113" y="4813300"/>
            <a:ext cx="874712" cy="90488"/>
            <a:chOff x="1548" y="1476"/>
            <a:chExt cx="1338" cy="120"/>
          </a:xfrm>
        </p:grpSpPr>
        <p:sp>
          <p:nvSpPr>
            <p:cNvPr id="72755" name="Freeform 6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6" name="Freeform 6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7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37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4003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en-US" altLang="zh-CN" smtClean="0">
                <a:solidFill>
                  <a:srgbClr val="FF0000"/>
                </a:solidFill>
                <a:effectLst>
                  <a:outerShdw blurRad="38100" dist="38100" dir="2700000" algn="tl">
                    <a:srgbClr val="C0C0C0"/>
                  </a:outerShdw>
                </a:effectLst>
              </a:rPr>
              <a:t>5-4-3</a:t>
            </a:r>
            <a:r>
              <a:rPr lang="zh-CN" altLang="en-US" smtClean="0">
                <a:solidFill>
                  <a:srgbClr val="FF0000"/>
                </a:solidFill>
                <a:effectLst>
                  <a:outerShdw blurRad="38100" dist="38100" dir="2700000" algn="tl">
                    <a:srgbClr val="C0C0C0"/>
                  </a:outerShdw>
                </a:effectLst>
              </a:rPr>
              <a:t>规则</a:t>
            </a:r>
          </a:p>
          <a:p>
            <a:pPr lvl="1" eaLnBrk="1" hangingPunct="1">
              <a:lnSpc>
                <a:spcPct val="120000"/>
              </a:lnSpc>
              <a:defRPr/>
            </a:pPr>
            <a:r>
              <a:rPr lang="zh-CN" altLang="en-US" smtClean="0"/>
              <a:t>源和目的间的任意路径要满足以下条件：</a:t>
            </a:r>
            <a:r>
              <a:rPr lang="zh-CN" altLang="en-US" smtClean="0">
                <a:solidFill>
                  <a:schemeClr val="tx2"/>
                </a:solidFill>
              </a:rPr>
              <a:t>最多经过</a:t>
            </a:r>
            <a:r>
              <a:rPr lang="en-US" altLang="zh-CN" smtClean="0">
                <a:solidFill>
                  <a:schemeClr val="tx2"/>
                </a:solidFill>
              </a:rPr>
              <a:t>5</a:t>
            </a:r>
            <a:r>
              <a:rPr lang="zh-CN" altLang="en-US" smtClean="0">
                <a:solidFill>
                  <a:schemeClr val="tx2"/>
                </a:solidFill>
              </a:rPr>
              <a:t>个网络段</a:t>
            </a:r>
            <a:r>
              <a:rPr lang="zh-CN" altLang="en-US" smtClean="0"/>
              <a:t>，</a:t>
            </a:r>
            <a:r>
              <a:rPr lang="zh-CN" altLang="en-US" smtClean="0">
                <a:solidFill>
                  <a:schemeClr val="tx2"/>
                </a:solidFill>
              </a:rPr>
              <a:t>最多经过</a:t>
            </a:r>
            <a:r>
              <a:rPr lang="en-US" altLang="zh-CN" smtClean="0">
                <a:solidFill>
                  <a:schemeClr val="tx2"/>
                </a:solidFill>
              </a:rPr>
              <a:t>4</a:t>
            </a:r>
            <a:r>
              <a:rPr lang="zh-CN" altLang="en-US" smtClean="0">
                <a:solidFill>
                  <a:schemeClr val="tx2"/>
                </a:solidFill>
              </a:rPr>
              <a:t>个中继器进行连接</a:t>
            </a:r>
            <a:r>
              <a:rPr lang="zh-CN" altLang="en-US" smtClean="0"/>
              <a:t>，</a:t>
            </a:r>
            <a:r>
              <a:rPr lang="zh-CN" altLang="en-US" smtClean="0">
                <a:solidFill>
                  <a:schemeClr val="tx2"/>
                </a:solidFill>
              </a:rPr>
              <a:t>最多经过</a:t>
            </a:r>
            <a:r>
              <a:rPr lang="en-US" altLang="zh-CN" smtClean="0">
                <a:solidFill>
                  <a:schemeClr val="tx2"/>
                </a:solidFill>
              </a:rPr>
              <a:t>3</a:t>
            </a:r>
            <a:r>
              <a:rPr lang="zh-CN" altLang="en-US" smtClean="0">
                <a:solidFill>
                  <a:schemeClr val="tx2"/>
                </a:solidFill>
              </a:rPr>
              <a:t>个含有工作站的网络段</a:t>
            </a:r>
            <a:r>
              <a:rPr lang="zh-CN" altLang="en-US" smtClean="0"/>
              <a:t>。</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每个网络段不能超过100m</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每个网络段最多只能连入2个节点</a:t>
            </a:r>
          </a:p>
          <a:p>
            <a:pPr eaLnBrk="1" hangingPunct="1">
              <a:lnSpc>
                <a:spcPct val="120000"/>
              </a:lnSpc>
              <a:defRPr/>
            </a:pPr>
            <a:r>
              <a:rPr lang="zh-CN" altLang="zh-CN" smtClean="0">
                <a:solidFill>
                  <a:srgbClr val="FF0000"/>
                </a:solidFill>
                <a:effectLst>
                  <a:outerShdw blurRad="38100" dist="38100" dir="2700000" algn="tl">
                    <a:srgbClr val="C0C0C0"/>
                  </a:outerShdw>
                </a:effectLst>
              </a:rPr>
              <a:t>整个网络长度不能超过500m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lstStyle/>
          <a:p>
            <a:pPr eaLnBrk="1" hangingPunct="1">
              <a:defRPr/>
            </a:pPr>
            <a:r>
              <a:rPr lang="zh-CN" altLang="en-US" smtClean="0"/>
              <a:t>图示</a:t>
            </a:r>
            <a:r>
              <a:rPr lang="en-US" altLang="zh-CN" b="1" smtClean="0"/>
              <a:t>5-4-3</a:t>
            </a:r>
            <a:r>
              <a:rPr lang="zh-CN" altLang="en-US" smtClean="0"/>
              <a:t>规则</a:t>
            </a:r>
          </a:p>
        </p:txBody>
      </p:sp>
      <p:sp>
        <p:nvSpPr>
          <p:cNvPr id="7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475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74757" name="Picture 40"/>
          <p:cNvPicPr>
            <a:picLocks noChangeAspect="1" noChangeArrowheads="1"/>
          </p:cNvPicPr>
          <p:nvPr/>
        </p:nvPicPr>
        <p:blipFill>
          <a:blip r:embed="rId8">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r="922" b="916"/>
          <a:stretch>
            <a:fillRect/>
          </a:stretch>
        </p:blipFill>
        <p:spPr bwMode="auto">
          <a:xfrm>
            <a:off x="2339975" y="1700213"/>
            <a:ext cx="47656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其  它</a:t>
            </a:r>
          </a:p>
        </p:txBody>
      </p:sp>
      <p:sp>
        <p:nvSpPr>
          <p:cNvPr id="7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6485" name="Rectangle 5"/>
          <p:cNvSpPr>
            <a:spLocks noGrp="1" noChangeArrowheads="1"/>
          </p:cNvSpPr>
          <p:nvPr>
            <p:ph type="body" idx="1"/>
          </p:nvPr>
        </p:nvSpPr>
        <p:spPr>
          <a:xfrm>
            <a:off x="809625" y="1773238"/>
            <a:ext cx="7958138" cy="4535487"/>
          </a:xfrm>
        </p:spPr>
        <p:txBody>
          <a:bodyPr/>
          <a:lstStyle/>
          <a:p>
            <a:pPr eaLnBrk="1" hangingPunct="1">
              <a:lnSpc>
                <a:spcPct val="120000"/>
              </a:lnSpc>
              <a:buClr>
                <a:srgbClr val="FF0000"/>
              </a:buClr>
              <a:defRPr/>
            </a:pPr>
            <a:r>
              <a:rPr lang="en-US" altLang="zh-CN" sz="2800" dirty="0">
                <a:solidFill>
                  <a:srgbClr val="FF0000"/>
                </a:solidFill>
                <a:effectLst>
                  <a:outerShdw blurRad="38100" dist="38100" dir="2700000" algn="tl">
                    <a:srgbClr val="C0C0C0"/>
                  </a:outerShdw>
                </a:effectLst>
              </a:rPr>
              <a:t>10BROAD36</a:t>
            </a:r>
            <a:endParaRPr lang="en-US" altLang="zh-CN" sz="2800" dirty="0" smtClean="0">
              <a:solidFill>
                <a:srgbClr val="FF0000"/>
              </a:solidFill>
              <a:effectLst>
                <a:outerShdw blurRad="38100" dist="38100" dir="2700000" algn="tl">
                  <a:srgbClr val="C0C0C0"/>
                </a:outerShdw>
              </a:effectLst>
            </a:endParaRP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a:t>BROAD</a:t>
            </a:r>
            <a:r>
              <a:rPr lang="zh-CN" altLang="en-US" sz="2400" dirty="0" smtClean="0"/>
              <a:t>”表示电缆上的信号是宽带信号（单向传输），“</a:t>
            </a:r>
            <a:r>
              <a:rPr lang="en-US" altLang="zh-CN" sz="2400" dirty="0" smtClean="0"/>
              <a:t>36”</a:t>
            </a:r>
            <a:r>
              <a:rPr lang="zh-CN" altLang="en-US" sz="2400" dirty="0" smtClean="0"/>
              <a:t>表示网络最大跨度为</a:t>
            </a:r>
            <a:r>
              <a:rPr lang="en-US" altLang="zh-CN" sz="2400" dirty="0" smtClean="0"/>
              <a:t>3600m</a:t>
            </a:r>
            <a:r>
              <a:rPr lang="zh-CN" altLang="en-US" sz="2400" dirty="0" smtClean="0"/>
              <a:t>，但每一个网络段的最大距离为</a:t>
            </a:r>
            <a:r>
              <a:rPr lang="en-US" altLang="zh-CN" sz="2400" dirty="0" smtClean="0"/>
              <a:t>1800m</a:t>
            </a:r>
            <a:r>
              <a:rPr lang="zh-CN" altLang="en-US" sz="2400" dirty="0" smtClean="0"/>
              <a:t>。电缆采用</a:t>
            </a:r>
            <a:r>
              <a:rPr lang="en-US" altLang="zh-CN" sz="2400" dirty="0" smtClean="0"/>
              <a:t>75</a:t>
            </a:r>
            <a:r>
              <a:rPr lang="en-US" altLang="en-US" sz="2400" dirty="0" smtClean="0"/>
              <a:t>Ω </a:t>
            </a:r>
            <a:r>
              <a:rPr lang="en-US" altLang="zh-CN" sz="2400" dirty="0" smtClean="0"/>
              <a:t>CATV</a:t>
            </a:r>
            <a:r>
              <a:rPr lang="zh-CN" altLang="en-US" sz="2400" dirty="0" smtClean="0"/>
              <a:t>同轴电缆（双电缆系统或中分系统）。</a:t>
            </a:r>
          </a:p>
          <a:p>
            <a:pPr eaLnBrk="1" hangingPunct="1">
              <a:lnSpc>
                <a:spcPct val="120000"/>
              </a:lnSpc>
              <a:buClr>
                <a:srgbClr val="FF0000"/>
              </a:buClr>
              <a:defRPr/>
            </a:pPr>
            <a:r>
              <a:rPr lang="en-US" altLang="zh-CN" sz="2800" dirty="0" smtClean="0">
                <a:solidFill>
                  <a:srgbClr val="FF0000"/>
                </a:solidFill>
                <a:effectLst>
                  <a:outerShdw blurRad="38100" dist="38100" dir="2700000" algn="tl">
                    <a:srgbClr val="C0C0C0"/>
                  </a:outerShdw>
                </a:effectLst>
              </a:rPr>
              <a:t>10BASE-F</a:t>
            </a: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smtClean="0"/>
              <a:t>BASE</a:t>
            </a:r>
            <a:r>
              <a:rPr lang="zh-CN" altLang="en-US" sz="2400" dirty="0" smtClean="0"/>
              <a:t>”表示电缆上的信号是基带信号，“</a:t>
            </a:r>
            <a:r>
              <a:rPr lang="en-US" altLang="zh-CN" sz="2400" dirty="0" smtClean="0"/>
              <a:t>F”</a:t>
            </a:r>
            <a:r>
              <a:rPr lang="zh-CN" altLang="en-US" sz="2400" dirty="0" smtClean="0"/>
              <a:t>表示采用光纤。</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p:txBody>
          <a:bodyPr/>
          <a:lstStyle/>
          <a:p>
            <a:pPr eaLnBrk="1" hangingPunct="1">
              <a:defRPr/>
            </a:pPr>
            <a:r>
              <a:rPr lang="zh-CN" altLang="en-US" smtClean="0"/>
              <a:t>以太网中的共享媒体</a:t>
            </a:r>
          </a:p>
        </p:txBody>
      </p:sp>
      <p:sp>
        <p:nvSpPr>
          <p:cNvPr id="917509" name="Rectangle 5"/>
          <p:cNvSpPr>
            <a:spLocks noGrp="1" noChangeArrowheads="1"/>
          </p:cNvSpPr>
          <p:nvPr>
            <p:ph type="body" sz="half" idx="1"/>
          </p:nvPr>
        </p:nvSpPr>
        <p:spPr>
          <a:xfrm>
            <a:off x="809625" y="4941888"/>
            <a:ext cx="7939088" cy="1511300"/>
          </a:xfrm>
        </p:spPr>
        <p:txBody>
          <a:bodyPr/>
          <a:lstStyle/>
          <a:p>
            <a:pPr marL="0" indent="0" eaLnBrk="1" hangingPunct="1">
              <a:lnSpc>
                <a:spcPct val="120000"/>
              </a:lnSpc>
              <a:buFont typeface="Wingdings" pitchFamily="2" charset="2"/>
              <a:buNone/>
              <a:defRPr/>
            </a:pPr>
            <a:r>
              <a:rPr lang="zh-CN" altLang="en-US" sz="2400" smtClean="0"/>
              <a:t>       无论何种结构，以太网中的传输媒体（总线</a:t>
            </a:r>
            <a:r>
              <a:rPr lang="en-US" altLang="zh-CN" sz="2400" smtClean="0"/>
              <a:t>/Hub</a:t>
            </a:r>
            <a:r>
              <a:rPr lang="zh-CN" altLang="en-US" sz="2400" smtClean="0"/>
              <a:t>）都是</a:t>
            </a:r>
            <a:r>
              <a:rPr lang="zh-CN" altLang="en-US" sz="2400" smtClean="0">
                <a:solidFill>
                  <a:srgbClr val="FF0000"/>
                </a:solidFill>
                <a:effectLst>
                  <a:outerShdw blurRad="38100" dist="38100" dir="2700000" algn="tl">
                    <a:srgbClr val="C0C0C0"/>
                  </a:outerShdw>
                </a:effectLst>
              </a:rPr>
              <a:t>共享</a:t>
            </a:r>
            <a:r>
              <a:rPr lang="zh-CN" altLang="en-US" sz="2400" smtClean="0"/>
              <a:t>的，存在着使用冲突。以太网采用</a:t>
            </a:r>
            <a:r>
              <a:rPr lang="en-US" altLang="zh-CN" sz="2400" smtClean="0">
                <a:solidFill>
                  <a:srgbClr val="FF0000"/>
                </a:solidFill>
                <a:effectLst>
                  <a:outerShdw blurRad="38100" dist="38100" dir="2700000" algn="tl">
                    <a:srgbClr val="C0C0C0"/>
                  </a:outerShdw>
                </a:effectLst>
              </a:rPr>
              <a:t>CSMA/CD</a:t>
            </a:r>
            <a:r>
              <a:rPr lang="zh-CN" altLang="en-US" sz="2400" smtClean="0"/>
              <a:t>方法来实现对共享媒体的访问控制。</a:t>
            </a:r>
          </a:p>
        </p:txBody>
      </p:sp>
      <p:sp>
        <p:nvSpPr>
          <p:cNvPr id="768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680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76806" name="Object 8"/>
          <p:cNvGraphicFramePr>
            <a:graphicFrameLocks noGrp="1" noChangeAspect="1"/>
          </p:cNvGraphicFramePr>
          <p:nvPr>
            <p:ph sz="half" idx="2"/>
          </p:nvPr>
        </p:nvGraphicFramePr>
        <p:xfrm>
          <a:off x="1042988" y="1773238"/>
          <a:ext cx="7488237" cy="3033712"/>
        </p:xfrm>
        <a:graphic>
          <a:graphicData uri="http://schemas.openxmlformats.org/presentationml/2006/ole">
            <mc:AlternateContent xmlns:mc="http://schemas.openxmlformats.org/markup-compatibility/2006">
              <mc:Choice xmlns:v="urn:schemas-microsoft-com:vml" Requires="v">
                <p:oleObj spid="_x0000_s76923" name="Visio" r:id="rId9" imgW="6985635" imgH="2828925" progId="Visio.Drawing.11">
                  <p:embed/>
                </p:oleObj>
              </mc:Choice>
              <mc:Fallback>
                <p:oleObj name="Visio" r:id="rId9" imgW="6985635" imgH="2828925" progId="Visio.Drawing.11">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1773238"/>
                        <a:ext cx="7488237" cy="3033712"/>
                      </a:xfrm>
                      <a:prstGeom prst="rect">
                        <a:avLst/>
                      </a:prstGeom>
                      <a:solidFill>
                        <a:srgbClr val="FFFF00"/>
                      </a:solidFill>
                      <a:ln w="38100" cmpd="sng">
                        <a:solidFill>
                          <a:schemeClr val="tx1"/>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778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60350"/>
            <a:ext cx="6137275"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Text Box 8"/>
          <p:cNvSpPr txBox="1">
            <a:spLocks noChangeArrowheads="1"/>
          </p:cNvSpPr>
          <p:nvPr/>
        </p:nvSpPr>
        <p:spPr bwMode="auto">
          <a:xfrm>
            <a:off x="2051050" y="549275"/>
            <a:ext cx="1655763"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a:solidFill>
                  <a:schemeClr val="tx1"/>
                </a:solidFill>
                <a:ea typeface="楷体_GB2312" pitchFamily="49" charset="-122"/>
              </a:rPr>
              <a:t>CSMA/CD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p:txBody>
          <a:bodyPr/>
          <a:lstStyle/>
          <a:p>
            <a:pPr eaLnBrk="1" hangingPunct="1">
              <a:defRPr/>
            </a:pPr>
            <a:r>
              <a:rPr lang="zh-CN" altLang="zh-CN" smtClean="0">
                <a:latin typeface="华文新魏" pitchFamily="2" charset="-122"/>
              </a:rPr>
              <a:t>帧间最小间隔</a:t>
            </a:r>
            <a:r>
              <a:rPr lang="zh-CN" altLang="en-US" smtClean="0">
                <a:latin typeface="华文新魏" pitchFamily="2" charset="-122"/>
              </a:rPr>
              <a:t/>
            </a:r>
            <a:br>
              <a:rPr lang="zh-CN" altLang="en-US" smtClean="0">
                <a:latin typeface="华文新魏" pitchFamily="2" charset="-122"/>
              </a:rPr>
            </a:br>
            <a:r>
              <a:rPr lang="zh-CN" altLang="en-US" sz="2800" b="1" smtClean="0"/>
              <a:t>（</a:t>
            </a:r>
            <a:r>
              <a:rPr lang="en-US" altLang="zh-CN" sz="2800" b="1" smtClean="0"/>
              <a:t>IFG</a:t>
            </a:r>
            <a:r>
              <a:rPr lang="zh-CN" altLang="en-US" sz="2800" b="1" smtClean="0"/>
              <a:t>）</a:t>
            </a:r>
          </a:p>
        </p:txBody>
      </p:sp>
      <p:sp>
        <p:nvSpPr>
          <p:cNvPr id="7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88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78853"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pPr>
            <a:r>
              <a:rPr lang="zh-CN" altLang="en-US" smtClean="0"/>
              <a:t>       帧间最小间隔为</a:t>
            </a:r>
            <a:r>
              <a:rPr lang="en-US" altLang="zh-CN" smtClean="0">
                <a:solidFill>
                  <a:srgbClr val="FC0404"/>
                </a:solidFill>
              </a:rPr>
              <a:t>9.6μs</a:t>
            </a:r>
            <a:r>
              <a:rPr lang="zh-CN" altLang="en-US" smtClean="0"/>
              <a:t>，相当于</a:t>
            </a:r>
            <a:r>
              <a:rPr lang="en-US" altLang="zh-CN" smtClean="0"/>
              <a:t>96bit</a:t>
            </a:r>
            <a:r>
              <a:rPr lang="zh-CN" altLang="en-US" smtClean="0"/>
              <a:t>的发送时间。一个站在检测到总线开始空闲后，还要等待 </a:t>
            </a:r>
            <a:r>
              <a:rPr lang="en-US" altLang="zh-CN" smtClean="0"/>
              <a:t>9.6μs </a:t>
            </a:r>
            <a:r>
              <a:rPr lang="zh-CN" altLang="en-US" smtClean="0"/>
              <a:t>才能再次发送数据。这样做是为了使刚刚收到数据帧的站的接收缓存来得及清理，做好接收下一帧的准备。</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人为干扰信号</a:t>
            </a:r>
            <a:br>
              <a:rPr lang="zh-CN" altLang="en-US" smtClean="0">
                <a:latin typeface="华文新魏" pitchFamily="2" charset="-122"/>
              </a:rPr>
            </a:br>
            <a:r>
              <a:rPr lang="en-US" altLang="zh-CN" sz="2800" b="1" smtClean="0"/>
              <a:t>( jam signal )</a:t>
            </a:r>
            <a:endParaRPr lang="zh-CN" altLang="en-US" sz="2800" b="1" smtClean="0"/>
          </a:p>
        </p:txBody>
      </p:sp>
      <p:sp>
        <p:nvSpPr>
          <p:cNvPr id="798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98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79877" name="Rectangle 5"/>
          <p:cNvSpPr>
            <a:spLocks noGrp="1" noChangeArrowheads="1"/>
          </p:cNvSpPr>
          <p:nvPr>
            <p:ph type="body" idx="1"/>
          </p:nvPr>
        </p:nvSpPr>
        <p:spPr>
          <a:xfrm>
            <a:off x="809625" y="2349500"/>
            <a:ext cx="7958138" cy="3311525"/>
          </a:xfrm>
        </p:spPr>
        <p:txBody>
          <a:bodyPr/>
          <a:lstStyle/>
          <a:p>
            <a:pPr marL="0" indent="0" eaLnBrk="1" hangingPunct="1">
              <a:lnSpc>
                <a:spcPct val="150000"/>
              </a:lnSpc>
              <a:buFont typeface="Wingdings" pitchFamily="2" charset="2"/>
              <a:buNone/>
            </a:pPr>
            <a:r>
              <a:rPr lang="zh-CN" altLang="en-US" smtClean="0">
                <a:latin typeface="华文新魏" pitchFamily="2" charset="-122"/>
              </a:rPr>
              <a:t>        当发送数据的站一旦发现发生了碰撞时，除了立即停止发送数据外，还要再继续发送若干比特的</a:t>
            </a:r>
            <a:r>
              <a:rPr lang="zh-CN" altLang="en-US" smtClean="0">
                <a:solidFill>
                  <a:srgbClr val="FC0404"/>
                </a:solidFill>
                <a:latin typeface="华文新魏" pitchFamily="2" charset="-122"/>
              </a:rPr>
              <a:t>人为干扰信号</a:t>
            </a:r>
            <a:r>
              <a:rPr lang="zh-CN" altLang="en-US" smtClean="0">
                <a:latin typeface="华文新魏" pitchFamily="2" charset="-122"/>
              </a:rPr>
              <a:t>，以便让所有用户都知道现在已经发生了碰撞。</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p:txBody>
          <a:bodyPr/>
          <a:lstStyle/>
          <a:p>
            <a:pPr eaLnBrk="1" hangingPunct="1">
              <a:defRPr/>
            </a:pPr>
            <a:r>
              <a:rPr lang="zh-CN" altLang="zh-CN" smtClean="0">
                <a:latin typeface="华文新魏" pitchFamily="2" charset="-122"/>
              </a:rPr>
              <a:t>二进制指数退避算法</a:t>
            </a:r>
            <a:endParaRPr lang="zh-CN" altLang="en-US" smtClean="0">
              <a:latin typeface="华文新魏" pitchFamily="2" charset="-122"/>
            </a:endParaRPr>
          </a:p>
        </p:txBody>
      </p:sp>
      <p:sp>
        <p:nvSpPr>
          <p:cNvPr id="8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09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80901" name="Rectangle 5"/>
          <p:cNvSpPr>
            <a:spLocks noGrp="1" noChangeArrowheads="1"/>
          </p:cNvSpPr>
          <p:nvPr>
            <p:ph type="body" idx="1"/>
          </p:nvPr>
        </p:nvSpPr>
        <p:spPr/>
        <p:txBody>
          <a:bodyPr/>
          <a:lstStyle/>
          <a:p>
            <a:pPr eaLnBrk="1" hangingPunct="1"/>
            <a:r>
              <a:rPr lang="zh-CN" altLang="en-US" dirty="0" smtClean="0"/>
              <a:t>确定基本退避时间，一般取为</a:t>
            </a:r>
            <a:r>
              <a:rPr lang="zh-CN" altLang="en-US" dirty="0" smtClean="0">
                <a:solidFill>
                  <a:srgbClr val="FC0404"/>
                </a:solidFill>
              </a:rPr>
              <a:t>争用期 </a:t>
            </a:r>
            <a:r>
              <a:rPr lang="en-US" altLang="zh-CN" dirty="0" smtClean="0">
                <a:solidFill>
                  <a:srgbClr val="FC0404"/>
                </a:solidFill>
              </a:rPr>
              <a:t>2</a:t>
            </a:r>
            <a:r>
              <a:rPr lang="en-US" altLang="zh-CN" dirty="0" smtClean="0">
                <a:solidFill>
                  <a:srgbClr val="FC0404"/>
                </a:solidFill>
                <a:latin typeface="+mn-ea"/>
              </a:rPr>
              <a:t>τ</a:t>
            </a:r>
            <a:r>
              <a:rPr lang="zh-CN" altLang="en-US" dirty="0" smtClean="0"/>
              <a:t>。</a:t>
            </a:r>
          </a:p>
          <a:p>
            <a:pPr eaLnBrk="1" hangingPunct="1"/>
            <a:r>
              <a:rPr lang="zh-CN" altLang="en-US" dirty="0" smtClean="0"/>
              <a:t>定义</a:t>
            </a:r>
            <a:r>
              <a:rPr lang="zh-CN" altLang="en-US" dirty="0" smtClean="0">
                <a:solidFill>
                  <a:srgbClr val="FC0404"/>
                </a:solidFill>
              </a:rPr>
              <a:t>参数 </a:t>
            </a:r>
            <a:r>
              <a:rPr lang="en-US" altLang="zh-CN" dirty="0" smtClean="0">
                <a:solidFill>
                  <a:srgbClr val="FC0404"/>
                </a:solidFill>
              </a:rPr>
              <a:t>k</a:t>
            </a:r>
            <a:r>
              <a:rPr lang="zh-CN" altLang="en-US" dirty="0" smtClean="0"/>
              <a:t>，</a:t>
            </a:r>
            <a:r>
              <a:rPr lang="en-US" altLang="zh-CN" dirty="0" smtClean="0"/>
              <a:t>k≤10</a:t>
            </a:r>
            <a:r>
              <a:rPr lang="zh-CN" altLang="en-US" dirty="0" smtClean="0"/>
              <a:t>，即：</a:t>
            </a:r>
          </a:p>
          <a:p>
            <a:pPr algn="ctr" eaLnBrk="1" hangingPunct="1">
              <a:buFont typeface="Wingdings" pitchFamily="2" charset="2"/>
              <a:buNone/>
            </a:pPr>
            <a:r>
              <a:rPr lang="en-US" altLang="zh-CN" dirty="0" smtClean="0"/>
              <a:t>k = Min[</a:t>
            </a:r>
            <a:r>
              <a:rPr lang="zh-CN" altLang="en-US" dirty="0" smtClean="0"/>
              <a:t>重传次数</a:t>
            </a:r>
            <a:r>
              <a:rPr lang="en-US" altLang="zh-CN" dirty="0" smtClean="0"/>
              <a:t>, 10]</a:t>
            </a:r>
          </a:p>
          <a:p>
            <a:pPr eaLnBrk="1" hangingPunct="1"/>
            <a:r>
              <a:rPr lang="zh-CN" altLang="en-US" dirty="0" smtClean="0"/>
              <a:t>从整数集合</a:t>
            </a:r>
            <a:r>
              <a:rPr lang="en-US" altLang="zh-CN" dirty="0" smtClean="0"/>
              <a:t>[ 0,1,…, (2</a:t>
            </a:r>
            <a:r>
              <a:rPr lang="en-US" altLang="zh-CN" baseline="30000" dirty="0" smtClean="0"/>
              <a:t>k</a:t>
            </a:r>
            <a:r>
              <a:rPr lang="en-US" altLang="zh-CN" dirty="0" smtClean="0"/>
              <a:t>-1) ]</a:t>
            </a:r>
            <a:r>
              <a:rPr lang="zh-CN" altLang="en-US" dirty="0" smtClean="0"/>
              <a:t>中随机地取出一个数，记为</a:t>
            </a:r>
            <a:r>
              <a:rPr lang="en-US" altLang="zh-CN" dirty="0" smtClean="0"/>
              <a:t>r</a:t>
            </a:r>
            <a:r>
              <a:rPr lang="zh-CN" altLang="en-US" dirty="0" smtClean="0"/>
              <a:t>。重传所需的时延就是</a:t>
            </a:r>
            <a:r>
              <a:rPr lang="en-US" altLang="zh-CN" dirty="0" smtClean="0"/>
              <a:t>r</a:t>
            </a:r>
            <a:r>
              <a:rPr lang="zh-CN" altLang="en-US" dirty="0" smtClean="0"/>
              <a:t>倍的基本退避时间。</a:t>
            </a:r>
          </a:p>
          <a:p>
            <a:pPr eaLnBrk="1" hangingPunct="1"/>
            <a:r>
              <a:rPr lang="zh-CN" altLang="en-US" dirty="0" smtClean="0"/>
              <a:t>当重传次数达</a:t>
            </a:r>
            <a:r>
              <a:rPr lang="en-US" altLang="zh-CN" dirty="0" smtClean="0"/>
              <a:t>16</a:t>
            </a:r>
            <a:r>
              <a:rPr lang="zh-CN" altLang="en-US" dirty="0" smtClean="0"/>
              <a:t>次仍不成功即可丢弃该帧，并向高层报告。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争用期</a:t>
            </a:r>
          </a:p>
        </p:txBody>
      </p:sp>
      <p:sp>
        <p:nvSpPr>
          <p:cNvPr id="8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19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81925" name="Rectangle 5"/>
          <p:cNvSpPr>
            <a:spLocks noGrp="1" noChangeArrowheads="1"/>
          </p:cNvSpPr>
          <p:nvPr>
            <p:ph type="body" idx="1"/>
          </p:nvPr>
        </p:nvSpPr>
        <p:spPr/>
        <p:txBody>
          <a:bodyPr/>
          <a:lstStyle/>
          <a:p>
            <a:pPr eaLnBrk="1" hangingPunct="1">
              <a:lnSpc>
                <a:spcPct val="140000"/>
              </a:lnSpc>
            </a:pPr>
            <a:r>
              <a:rPr lang="zh-CN" altLang="en-US" sz="2800" dirty="0" smtClean="0"/>
              <a:t>以太网的端到端往返时延 </a:t>
            </a:r>
            <a:r>
              <a:rPr lang="en-US" altLang="zh-CN" sz="2800" dirty="0" smtClean="0"/>
              <a:t>2</a:t>
            </a:r>
            <a:r>
              <a:rPr lang="en-US" altLang="zh-CN" sz="2800" dirty="0" smtClean="0">
                <a:latin typeface="+mn-ea"/>
              </a:rPr>
              <a:t>τ</a:t>
            </a:r>
            <a:r>
              <a:rPr lang="zh-CN" altLang="en-US" sz="2800" dirty="0" smtClean="0"/>
              <a:t>称为</a:t>
            </a:r>
            <a:r>
              <a:rPr lang="zh-CN" altLang="en-US" sz="2800" dirty="0" smtClean="0">
                <a:solidFill>
                  <a:srgbClr val="FC0404"/>
                </a:solidFill>
              </a:rPr>
              <a:t>争用期</a:t>
            </a:r>
            <a:r>
              <a:rPr lang="zh-CN" altLang="en-US" sz="2800" dirty="0" smtClean="0"/>
              <a:t>，或</a:t>
            </a:r>
            <a:r>
              <a:rPr lang="zh-CN" altLang="en-US" sz="2800" dirty="0" smtClean="0">
                <a:solidFill>
                  <a:srgbClr val="FC0404"/>
                </a:solidFill>
              </a:rPr>
              <a:t>碰撞窗口</a:t>
            </a:r>
            <a:r>
              <a:rPr lang="zh-CN" altLang="en-US" sz="2800" dirty="0" smtClean="0"/>
              <a:t>。经过争用期这段时间还没有检测到碰撞，才能肯定这次发送不会发生碰撞。</a:t>
            </a:r>
          </a:p>
          <a:p>
            <a:pPr eaLnBrk="1" hangingPunct="1">
              <a:lnSpc>
                <a:spcPct val="140000"/>
              </a:lnSpc>
            </a:pPr>
            <a:r>
              <a:rPr lang="zh-CN" altLang="en-US" sz="2800" dirty="0" smtClean="0"/>
              <a:t>以太网取 </a:t>
            </a:r>
            <a:r>
              <a:rPr lang="en-US" altLang="zh-CN" sz="2800" dirty="0" smtClean="0">
                <a:solidFill>
                  <a:srgbClr val="FC0404"/>
                </a:solidFill>
              </a:rPr>
              <a:t>51.2μs </a:t>
            </a:r>
            <a:r>
              <a:rPr lang="zh-CN" altLang="en-US" sz="2800" dirty="0" smtClean="0"/>
              <a:t>为争用期的长度。对于传统以太网，在争用期内可发送</a:t>
            </a:r>
            <a:r>
              <a:rPr lang="en-US" altLang="zh-CN" sz="2800" dirty="0" smtClean="0">
                <a:solidFill>
                  <a:srgbClr val="FC0404"/>
                </a:solidFill>
              </a:rPr>
              <a:t>512bit</a:t>
            </a:r>
            <a:r>
              <a:rPr lang="zh-CN" altLang="en-US" sz="2800" dirty="0" smtClean="0"/>
              <a:t>，即</a:t>
            </a:r>
            <a:r>
              <a:rPr lang="en-US" altLang="zh-CN" sz="2800" dirty="0" smtClean="0">
                <a:solidFill>
                  <a:srgbClr val="FC0404"/>
                </a:solidFill>
              </a:rPr>
              <a:t>64B</a:t>
            </a:r>
            <a:r>
              <a:rPr lang="zh-CN" altLang="en-US" sz="2800" dirty="0" smtClean="0"/>
              <a:t>。</a:t>
            </a:r>
          </a:p>
          <a:p>
            <a:pPr eaLnBrk="1" hangingPunct="1">
              <a:lnSpc>
                <a:spcPct val="140000"/>
              </a:lnSpc>
            </a:pPr>
            <a:r>
              <a:rPr lang="zh-CN" altLang="en-US" sz="2800" dirty="0" smtClean="0">
                <a:latin typeface="华文新魏" pitchFamily="2" charset="-122"/>
              </a:rPr>
              <a:t>以太网规定</a:t>
            </a:r>
            <a:r>
              <a:rPr lang="zh-CN" altLang="en-US" sz="2800" dirty="0" smtClean="0">
                <a:solidFill>
                  <a:srgbClr val="FC0404"/>
                </a:solidFill>
                <a:latin typeface="华文新魏" pitchFamily="2" charset="-122"/>
              </a:rPr>
              <a:t>最短有效帧长为</a:t>
            </a:r>
            <a:r>
              <a:rPr lang="en-US" altLang="zh-CN" sz="2800" dirty="0" smtClean="0">
                <a:solidFill>
                  <a:srgbClr val="FC0404"/>
                </a:solidFill>
                <a:latin typeface="华文新魏" pitchFamily="2" charset="-122"/>
              </a:rPr>
              <a:t>64B</a:t>
            </a:r>
            <a:r>
              <a:rPr lang="zh-CN" altLang="en-US" sz="2800" dirty="0" smtClean="0">
                <a:latin typeface="华文新魏" pitchFamily="2" charset="-122"/>
              </a:rPr>
              <a:t>，凡长度小于</a:t>
            </a:r>
            <a:r>
              <a:rPr lang="en-US" altLang="zh-CN" sz="2800" dirty="0" smtClean="0">
                <a:latin typeface="华文新魏" pitchFamily="2" charset="-122"/>
              </a:rPr>
              <a:t>64B</a:t>
            </a:r>
            <a:r>
              <a:rPr lang="zh-CN" altLang="en-US" sz="2800" dirty="0" smtClean="0">
                <a:latin typeface="华文新魏" pitchFamily="2" charset="-122"/>
              </a:rPr>
              <a:t>的帧都是由于冲突而异常中止的</a:t>
            </a:r>
            <a:r>
              <a:rPr lang="zh-CN" altLang="en-US" sz="2800" dirty="0" smtClean="0">
                <a:solidFill>
                  <a:srgbClr val="FC0404"/>
                </a:solidFill>
                <a:latin typeface="华文新魏" pitchFamily="2" charset="-122"/>
              </a:rPr>
              <a:t>无效帧</a:t>
            </a:r>
            <a:r>
              <a:rPr lang="zh-CN" altLang="en-US" sz="2800" dirty="0" smtClean="0">
                <a:latin typeface="华文新魏" pitchFamily="2" charset="-122"/>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pPr eaLnBrk="1" hangingPunct="1">
              <a:defRPr/>
            </a:pPr>
            <a:r>
              <a:rPr lang="zh-CN" altLang="en-US" smtClean="0"/>
              <a:t>信道的动态分配</a:t>
            </a:r>
          </a:p>
        </p:txBody>
      </p:sp>
      <p:sp>
        <p:nvSpPr>
          <p:cNvPr id="10243"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10244" name="Rectangle 6"/>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多点接入技术</a:t>
            </a:r>
          </a:p>
          <a:p>
            <a:pPr lvl="1" eaLnBrk="1" hangingPunct="1">
              <a:lnSpc>
                <a:spcPct val="120000"/>
              </a:lnSpc>
            </a:pPr>
            <a:r>
              <a:rPr lang="zh-CN" altLang="en-US" smtClean="0">
                <a:solidFill>
                  <a:srgbClr val="0000FF"/>
                </a:solidFill>
              </a:rPr>
              <a:t>随机接入</a:t>
            </a:r>
            <a:r>
              <a:rPr lang="zh-CN" altLang="en-US" smtClean="0"/>
              <a:t>：所有的用户都可以根据自己的意愿随机地发送信息。冲突不可避免，必须有解决冲突的网络协议，例如：</a:t>
            </a:r>
            <a:r>
              <a:rPr lang="en-US" altLang="zh-CN" smtClean="0">
                <a:solidFill>
                  <a:srgbClr val="0000FF"/>
                </a:solidFill>
              </a:rPr>
              <a:t>CSMA/CD</a:t>
            </a:r>
            <a:r>
              <a:rPr lang="zh-CN" altLang="en-US" smtClean="0"/>
              <a:t>。</a:t>
            </a:r>
          </a:p>
          <a:p>
            <a:pPr lvl="1" eaLnBrk="1" hangingPunct="1">
              <a:lnSpc>
                <a:spcPct val="120000"/>
              </a:lnSpc>
            </a:pPr>
            <a:r>
              <a:rPr lang="zh-CN" altLang="en-US" smtClean="0">
                <a:solidFill>
                  <a:srgbClr val="0000FF"/>
                </a:solidFill>
              </a:rPr>
              <a:t>受控接入</a:t>
            </a:r>
            <a:r>
              <a:rPr lang="zh-CN" altLang="en-US" smtClean="0"/>
              <a:t>：用户不能随机地发送信息而必须服从一定的控制，例如：分散控制的</a:t>
            </a:r>
            <a:r>
              <a:rPr lang="zh-CN" altLang="en-US" smtClean="0">
                <a:solidFill>
                  <a:srgbClr val="0000FF"/>
                </a:solidFill>
              </a:rPr>
              <a:t>令牌技术</a:t>
            </a:r>
            <a:r>
              <a:rPr lang="zh-CN" altLang="en-US" smtClean="0"/>
              <a:t>、集中控制的</a:t>
            </a:r>
            <a:r>
              <a:rPr lang="zh-CN" altLang="en-US" smtClean="0">
                <a:solidFill>
                  <a:srgbClr val="0000FF"/>
                </a:solidFill>
              </a:rPr>
              <a:t>轮询技术</a:t>
            </a:r>
            <a:r>
              <a:rPr lang="zh-CN" altLang="en-US" smtClean="0"/>
              <a:t>。此类技术目前在</a:t>
            </a:r>
            <a:r>
              <a:rPr lang="en-US" altLang="zh-CN" smtClean="0"/>
              <a:t>LAN</a:t>
            </a:r>
            <a:r>
              <a:rPr lang="zh-CN" altLang="en-US" smtClean="0"/>
              <a:t>中较少使用。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例</a:t>
            </a:r>
            <a:r>
              <a:rPr lang="en-US" altLang="zh-CN" smtClean="0">
                <a:latin typeface="华文新魏" pitchFamily="2" charset="-122"/>
              </a:rPr>
              <a:t>:</a:t>
            </a:r>
            <a:r>
              <a:rPr lang="zh-CN" altLang="en-US" smtClean="0">
                <a:latin typeface="华文新魏" pitchFamily="2" charset="-122"/>
              </a:rPr>
              <a:t>最短帧长</a:t>
            </a:r>
          </a:p>
        </p:txBody>
      </p:sp>
      <p:sp>
        <p:nvSpPr>
          <p:cNvPr id="82947" name="Rectangle 5"/>
          <p:cNvSpPr>
            <a:spLocks noGrp="1" noChangeArrowheads="1"/>
          </p:cNvSpPr>
          <p:nvPr>
            <p:ph type="body" sz="half" idx="1"/>
          </p:nvPr>
        </p:nvSpPr>
        <p:spPr>
          <a:xfrm>
            <a:off x="809625" y="1773238"/>
            <a:ext cx="7939088" cy="2232025"/>
          </a:xfrm>
        </p:spPr>
        <p:txBody>
          <a:bodyPr/>
          <a:lstStyle/>
          <a:p>
            <a:pPr marL="1125538" indent="-1125538" algn="just" eaLnBrk="1" hangingPunct="1">
              <a:lnSpc>
                <a:spcPct val="120000"/>
              </a:lnSpc>
              <a:buFont typeface="Wingdings" pitchFamily="2" charset="2"/>
              <a:buNone/>
            </a:pPr>
            <a:r>
              <a:rPr lang="en-US" altLang="zh-CN" sz="2800" dirty="0" smtClean="0">
                <a:solidFill>
                  <a:srgbClr val="FC0404"/>
                </a:solidFill>
              </a:rPr>
              <a:t>【</a:t>
            </a:r>
            <a:r>
              <a:rPr lang="zh-CN" altLang="en-US" sz="2800" dirty="0" smtClean="0">
                <a:solidFill>
                  <a:srgbClr val="FC0404"/>
                </a:solidFill>
              </a:rPr>
              <a:t>问</a:t>
            </a:r>
            <a:r>
              <a:rPr lang="en-US" altLang="zh-CN" sz="2800" dirty="0" smtClean="0">
                <a:solidFill>
                  <a:srgbClr val="FC0404"/>
                </a:solidFill>
              </a:rPr>
              <a:t>】</a:t>
            </a:r>
            <a:r>
              <a:rPr lang="zh-CN" altLang="en-US" sz="2800" dirty="0" smtClean="0"/>
              <a:t>考虑在一条</a:t>
            </a:r>
            <a:r>
              <a:rPr lang="en-US" altLang="zh-CN" sz="2800" dirty="0" smtClean="0"/>
              <a:t>1km</a:t>
            </a:r>
            <a:r>
              <a:rPr lang="zh-CN" altLang="en-US" sz="2800" dirty="0" smtClean="0"/>
              <a:t>长的电缆（无中继器）上建立一个</a:t>
            </a:r>
            <a:r>
              <a:rPr lang="en-US" altLang="zh-CN" sz="2800" dirty="0" smtClean="0"/>
              <a:t>1Gbps</a:t>
            </a:r>
            <a:r>
              <a:rPr lang="zh-CN" altLang="en-US" sz="2800" dirty="0" smtClean="0"/>
              <a:t>速率的</a:t>
            </a:r>
            <a:r>
              <a:rPr lang="en-US" altLang="zh-CN" sz="2800" dirty="0" smtClean="0"/>
              <a:t>CSMA/CD</a:t>
            </a:r>
            <a:r>
              <a:rPr lang="zh-CN" altLang="en-US" sz="2800" dirty="0" smtClean="0"/>
              <a:t>网络。信号在电缆中的传播速率为</a:t>
            </a:r>
            <a:r>
              <a:rPr lang="en-US" altLang="zh-CN" sz="2800" dirty="0" smtClean="0"/>
              <a:t>200000km/s</a:t>
            </a:r>
            <a:r>
              <a:rPr lang="zh-CN" altLang="en-US" sz="2800" dirty="0" smtClean="0"/>
              <a:t>。求能够使用此协议的最短帧长。</a:t>
            </a:r>
          </a:p>
        </p:txBody>
      </p:sp>
      <p:sp>
        <p:nvSpPr>
          <p:cNvPr id="8294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294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923656" name="Rectangle 8"/>
          <p:cNvSpPr>
            <a:spLocks noChangeArrowheads="1"/>
          </p:cNvSpPr>
          <p:nvPr/>
        </p:nvSpPr>
        <p:spPr bwMode="auto">
          <a:xfrm>
            <a:off x="755650" y="3933825"/>
            <a:ext cx="7958138"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74738" indent="-1074738"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20000"/>
              </a:lnSpc>
              <a:buFont typeface="Wingdings" pitchFamily="2" charset="2"/>
              <a:buNone/>
            </a:pPr>
            <a:r>
              <a:rPr lang="en-US" altLang="zh-CN" sz="2800">
                <a:solidFill>
                  <a:srgbClr val="FC0404"/>
                </a:solidFill>
              </a:rPr>
              <a:t>【</a:t>
            </a:r>
            <a:r>
              <a:rPr lang="zh-CN" altLang="en-US" sz="2800">
                <a:solidFill>
                  <a:srgbClr val="FC0404"/>
                </a:solidFill>
              </a:rPr>
              <a:t>答</a:t>
            </a:r>
            <a:r>
              <a:rPr lang="en-US" altLang="zh-CN" sz="2800">
                <a:solidFill>
                  <a:srgbClr val="FC0404"/>
                </a:solidFill>
              </a:rPr>
              <a:t>】</a:t>
            </a:r>
            <a:r>
              <a:rPr lang="zh-CN" altLang="en-US" sz="2800"/>
              <a:t> 设最小帧长为</a:t>
            </a:r>
            <a:r>
              <a:rPr lang="en-US" altLang="zh-CN" sz="2800"/>
              <a:t>xbit</a:t>
            </a:r>
            <a:r>
              <a:rPr lang="zh-CN" altLang="en-US" sz="2800"/>
              <a:t>，则由</a:t>
            </a:r>
            <a:r>
              <a:rPr lang="en-US" altLang="zh-CN" sz="2800"/>
              <a:t>CD</a:t>
            </a:r>
            <a:r>
              <a:rPr lang="zh-CN" altLang="en-US" sz="2800"/>
              <a:t>技术可得下式：</a:t>
            </a:r>
          </a:p>
          <a:p>
            <a:pPr eaLnBrk="1" hangingPunct="1">
              <a:lnSpc>
                <a:spcPct val="120000"/>
              </a:lnSpc>
              <a:buFont typeface="Wingdings" pitchFamily="2" charset="2"/>
              <a:buNone/>
            </a:pPr>
            <a:endParaRPr lang="zh-CN" altLang="en-US" sz="2800"/>
          </a:p>
          <a:p>
            <a:pPr eaLnBrk="1" hangingPunct="1">
              <a:lnSpc>
                <a:spcPct val="120000"/>
              </a:lnSpc>
              <a:buFont typeface="Wingdings" pitchFamily="2" charset="2"/>
              <a:buNone/>
            </a:pPr>
            <a:endParaRPr lang="zh-CN" altLang="en-US" sz="2800"/>
          </a:p>
          <a:p>
            <a:pPr eaLnBrk="1" hangingPunct="1">
              <a:lnSpc>
                <a:spcPct val="120000"/>
              </a:lnSpc>
              <a:buFont typeface="Wingdings" pitchFamily="2" charset="2"/>
              <a:buNone/>
            </a:pPr>
            <a:r>
              <a:rPr lang="zh-CN" altLang="en-US" sz="2800"/>
              <a:t>            解之得：</a:t>
            </a:r>
            <a:r>
              <a:rPr lang="en-US" altLang="zh-CN" sz="2800"/>
              <a:t>x</a:t>
            </a:r>
            <a:r>
              <a:rPr lang="zh-CN" altLang="en-US" sz="2800"/>
              <a:t>＝</a:t>
            </a:r>
            <a:r>
              <a:rPr lang="en-US" altLang="zh-CN" sz="2800"/>
              <a:t>10000bit</a:t>
            </a:r>
            <a:endParaRPr lang="zh-CN" altLang="en-US" sz="2800"/>
          </a:p>
        </p:txBody>
      </p:sp>
      <p:graphicFrame>
        <p:nvGraphicFramePr>
          <p:cNvPr id="923657" name="Object 9"/>
          <p:cNvGraphicFramePr>
            <a:graphicFrameLocks noGrp="1" noChangeAspect="1"/>
          </p:cNvGraphicFramePr>
          <p:nvPr>
            <p:ph sz="half" idx="2"/>
          </p:nvPr>
        </p:nvGraphicFramePr>
        <p:xfrm>
          <a:off x="3203575" y="4724400"/>
          <a:ext cx="3384550" cy="879475"/>
        </p:xfrm>
        <a:graphic>
          <a:graphicData uri="http://schemas.openxmlformats.org/presentationml/2006/ole">
            <mc:AlternateContent xmlns:mc="http://schemas.openxmlformats.org/markup-compatibility/2006">
              <mc:Choice xmlns:v="urn:schemas-microsoft-com:vml" Requires="v">
                <p:oleObj spid="_x0000_s83068" name="公式" r:id="rId9" imgW="1612900" imgH="419100" progId="Equation.3">
                  <p:embed/>
                </p:oleObj>
              </mc:Choice>
              <mc:Fallback>
                <p:oleObj name="公式" r:id="rId9" imgW="1612900" imgH="4191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4724400"/>
                        <a:ext cx="3384550" cy="879475"/>
                      </a:xfrm>
                      <a:prstGeom prst="rect">
                        <a:avLst/>
                      </a:prstGeom>
                      <a:solidFill>
                        <a:srgbClr val="FFFF00"/>
                      </a:solidFill>
                      <a:ln w="28575">
                        <a:solidFill>
                          <a:srgbClr val="0000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3656">
                                            <p:txEl>
                                              <p:pRg st="0" end="0"/>
                                            </p:txEl>
                                          </p:spTgt>
                                        </p:tgtEl>
                                        <p:attrNameLst>
                                          <p:attrName>style.visibility</p:attrName>
                                        </p:attrNameLst>
                                      </p:cBhvr>
                                      <p:to>
                                        <p:strVal val="visible"/>
                                      </p:to>
                                    </p:set>
                                    <p:animEffect transition="in" filter="dissolve">
                                      <p:cBhvr>
                                        <p:cTn id="7" dur="500"/>
                                        <p:tgtEl>
                                          <p:spTgt spid="9236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3657"/>
                                        </p:tgtEl>
                                        <p:attrNameLst>
                                          <p:attrName>style.visibility</p:attrName>
                                        </p:attrNameLst>
                                      </p:cBhvr>
                                      <p:to>
                                        <p:strVal val="visible"/>
                                      </p:to>
                                    </p:set>
                                    <p:animEffect transition="in" filter="dissolve">
                                      <p:cBhvr>
                                        <p:cTn id="12" dur="500"/>
                                        <p:tgtEl>
                                          <p:spTgt spid="9236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3656">
                                            <p:txEl>
                                              <p:pRg st="3" end="3"/>
                                            </p:txEl>
                                          </p:spTgt>
                                        </p:tgtEl>
                                        <p:attrNameLst>
                                          <p:attrName>style.visibility</p:attrName>
                                        </p:attrNameLst>
                                      </p:cBhvr>
                                      <p:to>
                                        <p:strVal val="visible"/>
                                      </p:to>
                                    </p:set>
                                    <p:animEffect transition="in" filter="dissolve">
                                      <p:cBhvr>
                                        <p:cTn id="17" dur="500"/>
                                        <p:tgtEl>
                                          <p:spTgt spid="9236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pPr eaLnBrk="1" hangingPunct="1">
              <a:defRPr/>
            </a:pPr>
            <a:r>
              <a:rPr lang="en-US" altLang="zh-CN" b="1" dirty="0" smtClean="0"/>
              <a:t>MAC</a:t>
            </a:r>
            <a:r>
              <a:rPr lang="zh-CN" altLang="en-US" dirty="0" smtClean="0"/>
              <a:t>地址</a:t>
            </a:r>
          </a:p>
        </p:txBody>
      </p:sp>
      <p:sp>
        <p:nvSpPr>
          <p:cNvPr id="8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39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924677" name="Rectangle 5"/>
          <p:cNvSpPr>
            <a:spLocks noGrp="1" noChangeArrowheads="1"/>
          </p:cNvSpPr>
          <p:nvPr>
            <p:ph type="body" idx="1"/>
          </p:nvPr>
        </p:nvSpPr>
        <p:spPr>
          <a:xfrm>
            <a:off x="809625" y="1773238"/>
            <a:ext cx="7958138" cy="4535487"/>
          </a:xfrm>
        </p:spPr>
        <p:txBody>
          <a:bodyPr/>
          <a:lstStyle/>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作用</a:t>
            </a:r>
          </a:p>
          <a:p>
            <a:pPr lvl="1" eaLnBrk="1" hangingPunct="1">
              <a:lnSpc>
                <a:spcPct val="110000"/>
              </a:lnSpc>
              <a:defRPr/>
            </a:pPr>
            <a:r>
              <a:rPr lang="zh-CN" altLang="en-US" sz="2400" dirty="0" smtClean="0"/>
              <a:t>也称为</a:t>
            </a:r>
            <a:r>
              <a:rPr lang="zh-CN" altLang="en-US" sz="2400" dirty="0" smtClean="0">
                <a:solidFill>
                  <a:srgbClr val="0000FF"/>
                </a:solidFill>
                <a:effectLst>
                  <a:outerShdw blurRad="38100" dist="38100" dir="2700000" algn="tl">
                    <a:srgbClr val="C0C0C0"/>
                  </a:outerShdw>
                </a:effectLst>
              </a:rPr>
              <a:t>硬件地址</a:t>
            </a:r>
            <a:r>
              <a:rPr lang="zh-CN" altLang="en-US" sz="2400" dirty="0" smtClean="0"/>
              <a:t>、</a:t>
            </a:r>
            <a:r>
              <a:rPr lang="zh-CN" altLang="en-US" sz="2400" dirty="0" smtClean="0">
                <a:solidFill>
                  <a:srgbClr val="0000FF"/>
                </a:solidFill>
                <a:effectLst>
                  <a:outerShdw blurRad="38100" dist="38100" dir="2700000" algn="tl">
                    <a:srgbClr val="C0C0C0"/>
                  </a:outerShdw>
                </a:effectLst>
              </a:rPr>
              <a:t>物理地址</a:t>
            </a:r>
            <a:r>
              <a:rPr lang="zh-CN" altLang="en-US" sz="2400" dirty="0" smtClean="0"/>
              <a:t>，局域网上的计算机利用</a:t>
            </a:r>
            <a:r>
              <a:rPr lang="en-US" altLang="zh-CN" sz="2400" dirty="0" smtClean="0"/>
              <a:t>MAC</a:t>
            </a:r>
            <a:r>
              <a:rPr lang="zh-CN" altLang="en-US" sz="2400" dirty="0" smtClean="0"/>
              <a:t>地址表示自己和他人的身份。</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存储</a:t>
            </a:r>
          </a:p>
          <a:p>
            <a:pPr lvl="1" eaLnBrk="1" hangingPunct="1">
              <a:lnSpc>
                <a:spcPct val="110000"/>
              </a:lnSpc>
              <a:defRPr/>
            </a:pPr>
            <a:r>
              <a:rPr lang="en-US" altLang="zh-CN" sz="2400" dirty="0" smtClean="0"/>
              <a:t>MAC</a:t>
            </a:r>
            <a:r>
              <a:rPr lang="zh-CN" altLang="en-US" sz="2400" dirty="0" smtClean="0"/>
              <a:t>地址通常存储在网络接口卡</a:t>
            </a:r>
            <a:r>
              <a:rPr lang="en-US" altLang="zh-CN" sz="2400" dirty="0" smtClean="0"/>
              <a:t>NIC</a:t>
            </a:r>
            <a:r>
              <a:rPr lang="zh-CN" altLang="en-US" sz="2400" dirty="0" smtClean="0"/>
              <a:t>中。</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格式</a:t>
            </a:r>
          </a:p>
          <a:p>
            <a:pPr lvl="1" eaLnBrk="1" hangingPunct="1">
              <a:lnSpc>
                <a:spcPct val="110000"/>
              </a:lnSpc>
              <a:defRPr/>
            </a:pPr>
            <a:r>
              <a:rPr lang="en-US" altLang="zh-CN" sz="2400" dirty="0" smtClean="0"/>
              <a:t>IEEE802</a:t>
            </a:r>
            <a:r>
              <a:rPr lang="zh-CN" altLang="en-US" sz="2400" dirty="0" smtClean="0"/>
              <a:t>标准规定</a:t>
            </a:r>
            <a:r>
              <a:rPr lang="en-US" altLang="zh-CN" sz="2400" dirty="0" smtClean="0"/>
              <a:t>MAC</a:t>
            </a:r>
            <a:r>
              <a:rPr lang="zh-CN" altLang="en-US" sz="2400" dirty="0" smtClean="0"/>
              <a:t>地址可采用</a:t>
            </a:r>
            <a:r>
              <a:rPr lang="en-US" altLang="zh-CN" sz="2400" dirty="0" smtClean="0">
                <a:solidFill>
                  <a:srgbClr val="0000FF"/>
                </a:solidFill>
                <a:effectLst>
                  <a:outerShdw blurRad="38100" dist="38100" dir="2700000" algn="tl">
                    <a:srgbClr val="C0C0C0"/>
                  </a:outerShdw>
                </a:effectLst>
              </a:rPr>
              <a:t>6B</a:t>
            </a:r>
            <a:r>
              <a:rPr lang="zh-CN" altLang="en-US" sz="2400" dirty="0" smtClean="0"/>
              <a:t>（常采用）或</a:t>
            </a:r>
            <a:r>
              <a:rPr lang="en-US" altLang="zh-CN" sz="2400" dirty="0" smtClean="0">
                <a:solidFill>
                  <a:srgbClr val="0000FF"/>
                </a:solidFill>
                <a:effectLst>
                  <a:outerShdw blurRad="38100" dist="38100" dir="2700000" algn="tl">
                    <a:srgbClr val="C0C0C0"/>
                  </a:outerShdw>
                </a:effectLst>
              </a:rPr>
              <a:t>2B</a:t>
            </a:r>
            <a:r>
              <a:rPr lang="zh-CN" altLang="en-US" sz="2400" dirty="0" smtClean="0"/>
              <a:t>，采用十六进制表示，例如：</a:t>
            </a:r>
          </a:p>
          <a:p>
            <a:pPr algn="ctr" eaLnBrk="1" hangingPunct="1">
              <a:lnSpc>
                <a:spcPct val="110000"/>
              </a:lnSpc>
              <a:buFont typeface="Wingdings" pitchFamily="2" charset="2"/>
              <a:buNone/>
              <a:defRPr/>
            </a:pPr>
            <a:r>
              <a:rPr lang="en-US" altLang="zh-CN" sz="2800" dirty="0" smtClean="0">
                <a:solidFill>
                  <a:schemeClr val="tx2"/>
                </a:solidFill>
                <a:effectLst>
                  <a:outerShdw blurRad="38100" dist="38100" dir="2700000" algn="tl">
                    <a:srgbClr val="C0C0C0"/>
                  </a:outerShdw>
                </a:effectLst>
              </a:rPr>
              <a:t>02 – 60 – 8C – 01 – 2C – 4A</a:t>
            </a:r>
            <a:endParaRPr lang="zh-CN" altLang="en-US" sz="2800" dirty="0" smtClean="0">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69804851"/>
              </p:ext>
            </p:extLst>
          </p:nvPr>
        </p:nvGraphicFramePr>
        <p:xfrm>
          <a:off x="2047976" y="4775282"/>
          <a:ext cx="6625554" cy="370840"/>
        </p:xfrm>
        <a:graphic>
          <a:graphicData uri="http://schemas.openxmlformats.org/drawingml/2006/table">
            <a:tbl>
              <a:tblPr firstRow="1" bandRow="1">
                <a:tableStyleId>{5C22544A-7EE6-4342-B048-85BDC9FD1C3A}</a:tableStyleId>
              </a:tblPr>
              <a:tblGrid>
                <a:gridCol w="1104259"/>
                <a:gridCol w="1104259"/>
                <a:gridCol w="1104259"/>
                <a:gridCol w="1104259"/>
                <a:gridCol w="1104259"/>
                <a:gridCol w="1104259"/>
              </a:tblGrid>
              <a:tr h="370840">
                <a:tc>
                  <a:txBody>
                    <a:bodyPr/>
                    <a:lstStyle/>
                    <a:p>
                      <a:pPr algn="ctr"/>
                      <a:r>
                        <a:rPr lang="en-US" altLang="zh-CN" dirty="0" smtClean="0">
                          <a:solidFill>
                            <a:schemeClr val="tx1"/>
                          </a:solidFill>
                          <a:latin typeface="+mn-lt"/>
                        </a:rPr>
                        <a:t>00000010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01100000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10001100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00000001</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00101100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01001010</a:t>
                      </a: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
        <p:nvSpPr>
          <p:cNvPr id="85016" name="Line 25"/>
          <p:cNvSpPr>
            <a:spLocks noChangeShapeType="1"/>
          </p:cNvSpPr>
          <p:nvPr/>
        </p:nvSpPr>
        <p:spPr bwMode="auto">
          <a:xfrm>
            <a:off x="5376863" y="3978297"/>
            <a:ext cx="3300412" cy="285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698" name="Rectangle 2"/>
          <p:cNvSpPr>
            <a:spLocks noGrp="1" noChangeArrowheads="1"/>
          </p:cNvSpPr>
          <p:nvPr>
            <p:ph type="title"/>
          </p:nvPr>
        </p:nvSpPr>
        <p:spPr/>
        <p:txBody>
          <a:bodyPr/>
          <a:lstStyle/>
          <a:p>
            <a:pPr eaLnBrk="1" hangingPunct="1">
              <a:defRPr/>
            </a:pPr>
            <a:r>
              <a:rPr lang="en-US" altLang="zh-CN" b="1" dirty="0" smtClean="0"/>
              <a:t>MAC</a:t>
            </a:r>
            <a:r>
              <a:rPr lang="zh-CN" altLang="en-US" dirty="0" smtClean="0"/>
              <a:t>地址构成</a:t>
            </a:r>
          </a:p>
        </p:txBody>
      </p:sp>
      <p:sp>
        <p:nvSpPr>
          <p:cNvPr id="8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499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84998" name="Line 7"/>
          <p:cNvSpPr>
            <a:spLocks noChangeShapeType="1"/>
          </p:cNvSpPr>
          <p:nvPr/>
        </p:nvSpPr>
        <p:spPr bwMode="auto">
          <a:xfrm>
            <a:off x="6492875" y="2994047"/>
            <a:ext cx="2168525" cy="173513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999" name="Line 8"/>
          <p:cNvSpPr>
            <a:spLocks noChangeShapeType="1"/>
          </p:cNvSpPr>
          <p:nvPr/>
        </p:nvSpPr>
        <p:spPr bwMode="auto">
          <a:xfrm flipH="1">
            <a:off x="2051720" y="2989285"/>
            <a:ext cx="2158330" cy="17859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0" name="Rectangle 9"/>
          <p:cNvSpPr>
            <a:spLocks noChangeArrowheads="1"/>
          </p:cNvSpPr>
          <p:nvPr/>
        </p:nvSpPr>
        <p:spPr bwMode="auto">
          <a:xfrm>
            <a:off x="4203700" y="2605110"/>
            <a:ext cx="2289175"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5002" name="Text Box 11"/>
          <p:cNvSpPr txBox="1">
            <a:spLocks noChangeArrowheads="1"/>
          </p:cNvSpPr>
          <p:nvPr/>
        </p:nvSpPr>
        <p:spPr bwMode="auto">
          <a:xfrm>
            <a:off x="2267744" y="4375172"/>
            <a:ext cx="7850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1</a:t>
            </a:r>
            <a:endParaRPr lang="en-US" altLang="zh-CN" sz="2000" dirty="0">
              <a:solidFill>
                <a:schemeClr val="tx1"/>
              </a:solidFill>
            </a:endParaRPr>
          </a:p>
        </p:txBody>
      </p:sp>
      <p:sp>
        <p:nvSpPr>
          <p:cNvPr id="85006" name="Line 15"/>
          <p:cNvSpPr>
            <a:spLocks noChangeShapeType="1"/>
          </p:cNvSpPr>
          <p:nvPr/>
        </p:nvSpPr>
        <p:spPr bwMode="auto">
          <a:xfrm flipV="1">
            <a:off x="2170672" y="5438587"/>
            <a:ext cx="0" cy="388937"/>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7" name="Text Box 16"/>
          <p:cNvSpPr txBox="1">
            <a:spLocks noChangeArrowheads="1"/>
          </p:cNvSpPr>
          <p:nvPr/>
        </p:nvSpPr>
        <p:spPr bwMode="auto">
          <a:xfrm>
            <a:off x="1696598"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最低位</a:t>
            </a:r>
          </a:p>
        </p:txBody>
      </p:sp>
      <p:sp>
        <p:nvSpPr>
          <p:cNvPr id="85008" name="Line 17"/>
          <p:cNvSpPr>
            <a:spLocks noChangeShapeType="1"/>
          </p:cNvSpPr>
          <p:nvPr/>
        </p:nvSpPr>
        <p:spPr bwMode="auto">
          <a:xfrm flipV="1">
            <a:off x="3024483" y="542946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1" name="Line 20"/>
          <p:cNvSpPr>
            <a:spLocks noChangeShapeType="1"/>
          </p:cNvSpPr>
          <p:nvPr/>
        </p:nvSpPr>
        <p:spPr bwMode="auto">
          <a:xfrm>
            <a:off x="2051720"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2" name="Line 21"/>
          <p:cNvSpPr>
            <a:spLocks noChangeShapeType="1"/>
          </p:cNvSpPr>
          <p:nvPr/>
        </p:nvSpPr>
        <p:spPr bwMode="auto">
          <a:xfrm>
            <a:off x="5364088"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3" name="Line 22"/>
          <p:cNvSpPr>
            <a:spLocks noChangeShapeType="1"/>
          </p:cNvSpPr>
          <p:nvPr/>
        </p:nvSpPr>
        <p:spPr bwMode="auto">
          <a:xfrm>
            <a:off x="8677275" y="3808435"/>
            <a:ext cx="0" cy="938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4" name="Line 23"/>
          <p:cNvSpPr>
            <a:spLocks noChangeShapeType="1"/>
          </p:cNvSpPr>
          <p:nvPr/>
        </p:nvSpPr>
        <p:spPr bwMode="auto">
          <a:xfrm>
            <a:off x="2051720" y="3978296"/>
            <a:ext cx="3325143"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5" name="Text Box 24"/>
          <p:cNvSpPr txBox="1">
            <a:spLocks noChangeArrowheads="1"/>
          </p:cNvSpPr>
          <p:nvPr/>
        </p:nvSpPr>
        <p:spPr bwMode="auto">
          <a:xfrm>
            <a:off x="2529501" y="3760810"/>
            <a:ext cx="24828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机构惟一标志符 </a:t>
            </a:r>
            <a:r>
              <a:rPr lang="en-US" altLang="zh-CN" sz="2000">
                <a:solidFill>
                  <a:schemeClr val="tx1"/>
                </a:solidFill>
              </a:rPr>
              <a:t>OUI</a:t>
            </a:r>
          </a:p>
        </p:txBody>
      </p:sp>
      <p:sp>
        <p:nvSpPr>
          <p:cNvPr id="85017" name="Text Box 26"/>
          <p:cNvSpPr txBox="1">
            <a:spLocks noChangeArrowheads="1"/>
          </p:cNvSpPr>
          <p:nvPr/>
        </p:nvSpPr>
        <p:spPr bwMode="auto">
          <a:xfrm>
            <a:off x="6084168" y="3808435"/>
            <a:ext cx="198002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扩展唯一标志</a:t>
            </a:r>
            <a:r>
              <a:rPr lang="zh-CN" altLang="en-US" sz="2000" dirty="0">
                <a:solidFill>
                  <a:schemeClr val="tx1"/>
                </a:solidFill>
              </a:rPr>
              <a:t>符</a:t>
            </a:r>
          </a:p>
        </p:txBody>
      </p:sp>
      <p:sp>
        <p:nvSpPr>
          <p:cNvPr id="85019" name="Text Box 28"/>
          <p:cNvSpPr txBox="1">
            <a:spLocks noChangeArrowheads="1"/>
          </p:cNvSpPr>
          <p:nvPr/>
        </p:nvSpPr>
        <p:spPr bwMode="auto">
          <a:xfrm>
            <a:off x="581025" y="2613047"/>
            <a:ext cx="5935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十六进制表示的 </a:t>
            </a:r>
            <a:r>
              <a:rPr lang="en-US" altLang="zh-CN" sz="2000" dirty="0">
                <a:solidFill>
                  <a:schemeClr val="tx1"/>
                </a:solidFill>
              </a:rPr>
              <a:t>EUI-48 </a:t>
            </a:r>
            <a:r>
              <a:rPr lang="zh-CN" altLang="en-US" sz="2000" dirty="0">
                <a:solidFill>
                  <a:schemeClr val="tx1"/>
                </a:solidFill>
              </a:rPr>
              <a:t>地址：   </a:t>
            </a:r>
            <a:r>
              <a:rPr lang="en-US" altLang="zh-CN" sz="1800" dirty="0" smtClean="0">
                <a:solidFill>
                  <a:schemeClr val="tx1"/>
                </a:solidFill>
              </a:rPr>
              <a:t>02-60-8C-01-2C-4A</a:t>
            </a:r>
            <a:endParaRPr lang="en-US" altLang="zh-CN" sz="1800" dirty="0">
              <a:solidFill>
                <a:schemeClr val="tx1"/>
              </a:solidFill>
            </a:endParaRPr>
          </a:p>
        </p:txBody>
      </p:sp>
      <p:sp>
        <p:nvSpPr>
          <p:cNvPr id="85020" name="Text Box 29"/>
          <p:cNvSpPr txBox="1">
            <a:spLocks noChangeArrowheads="1"/>
          </p:cNvSpPr>
          <p:nvPr/>
        </p:nvSpPr>
        <p:spPr bwMode="auto">
          <a:xfrm>
            <a:off x="125413" y="3260747"/>
            <a:ext cx="340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二进制表示的 </a:t>
            </a:r>
            <a:r>
              <a:rPr lang="en-US" altLang="zh-CN" sz="2000" dirty="0">
                <a:solidFill>
                  <a:schemeClr val="tx1"/>
                </a:solidFill>
              </a:rPr>
              <a:t>EUI-48 </a:t>
            </a:r>
            <a:r>
              <a:rPr lang="zh-CN" altLang="en-US" sz="2000" dirty="0">
                <a:solidFill>
                  <a:schemeClr val="tx1"/>
                </a:solidFill>
              </a:rPr>
              <a:t>地址：</a:t>
            </a:r>
          </a:p>
        </p:txBody>
      </p:sp>
      <p:sp>
        <p:nvSpPr>
          <p:cNvPr id="85021" name="Text Box 30"/>
          <p:cNvSpPr txBox="1">
            <a:spLocks noChangeArrowheads="1"/>
          </p:cNvSpPr>
          <p:nvPr/>
        </p:nvSpPr>
        <p:spPr bwMode="auto">
          <a:xfrm>
            <a:off x="39243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1</a:t>
            </a:r>
            <a:r>
              <a:rPr lang="zh-CN" altLang="en-US" sz="2000" dirty="0" smtClean="0">
                <a:solidFill>
                  <a:schemeClr val="tx1"/>
                </a:solidFill>
              </a:rPr>
              <a:t>字节</a:t>
            </a:r>
            <a:endParaRPr lang="zh-CN" altLang="en-US" sz="2000" dirty="0">
              <a:solidFill>
                <a:schemeClr val="tx1"/>
              </a:solidFill>
            </a:endParaRPr>
          </a:p>
        </p:txBody>
      </p:sp>
      <p:sp>
        <p:nvSpPr>
          <p:cNvPr id="85022" name="Text Box 31"/>
          <p:cNvSpPr txBox="1">
            <a:spLocks noChangeArrowheads="1"/>
          </p:cNvSpPr>
          <p:nvPr/>
        </p:nvSpPr>
        <p:spPr bwMode="auto">
          <a:xfrm>
            <a:off x="56515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6</a:t>
            </a:r>
            <a:r>
              <a:rPr lang="zh-CN" altLang="en-US" sz="2000" dirty="0" smtClean="0">
                <a:solidFill>
                  <a:schemeClr val="tx1"/>
                </a:solidFill>
              </a:rPr>
              <a:t>字节</a:t>
            </a:r>
            <a:endParaRPr lang="zh-CN" altLang="en-US" sz="2000" dirty="0">
              <a:solidFill>
                <a:schemeClr val="tx1"/>
              </a:solidFill>
            </a:endParaRPr>
          </a:p>
        </p:txBody>
      </p:sp>
      <p:sp>
        <p:nvSpPr>
          <p:cNvPr id="85023" name="Line 32"/>
          <p:cNvSpPr>
            <a:spLocks noChangeShapeType="1"/>
          </p:cNvSpPr>
          <p:nvPr/>
        </p:nvSpPr>
        <p:spPr bwMode="auto">
          <a:xfrm>
            <a:off x="4500563" y="2320947"/>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4" name="Line 33"/>
          <p:cNvSpPr>
            <a:spLocks noChangeShapeType="1"/>
          </p:cNvSpPr>
          <p:nvPr/>
        </p:nvSpPr>
        <p:spPr bwMode="auto">
          <a:xfrm>
            <a:off x="6248400" y="228761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5" name="Text Box 34"/>
          <p:cNvSpPr txBox="1">
            <a:spLocks noChangeArrowheads="1"/>
          </p:cNvSpPr>
          <p:nvPr/>
        </p:nvSpPr>
        <p:spPr bwMode="auto">
          <a:xfrm>
            <a:off x="828675" y="4408435"/>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字节顺序</a:t>
            </a:r>
          </a:p>
        </p:txBody>
      </p:sp>
      <p:sp>
        <p:nvSpPr>
          <p:cNvPr id="85026" name="Text Box 35"/>
          <p:cNvSpPr txBox="1">
            <a:spLocks noChangeArrowheads="1"/>
          </p:cNvSpPr>
          <p:nvPr/>
        </p:nvSpPr>
        <p:spPr bwMode="auto">
          <a:xfrm>
            <a:off x="34925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2</a:t>
            </a:r>
            <a:endParaRPr lang="en-US" altLang="zh-CN" sz="2000" dirty="0">
              <a:solidFill>
                <a:schemeClr val="tx1"/>
              </a:solidFill>
            </a:endParaRPr>
          </a:p>
        </p:txBody>
      </p:sp>
      <p:sp>
        <p:nvSpPr>
          <p:cNvPr id="85027" name="Text Box 36"/>
          <p:cNvSpPr txBox="1">
            <a:spLocks noChangeArrowheads="1"/>
          </p:cNvSpPr>
          <p:nvPr/>
        </p:nvSpPr>
        <p:spPr bwMode="auto">
          <a:xfrm>
            <a:off x="4549775"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3</a:t>
            </a:r>
            <a:endParaRPr lang="en-US" altLang="zh-CN" sz="2000" dirty="0">
              <a:solidFill>
                <a:schemeClr val="tx1"/>
              </a:solidFill>
            </a:endParaRPr>
          </a:p>
        </p:txBody>
      </p:sp>
      <p:sp>
        <p:nvSpPr>
          <p:cNvPr id="85028" name="Text Box 37"/>
          <p:cNvSpPr txBox="1">
            <a:spLocks noChangeArrowheads="1"/>
          </p:cNvSpPr>
          <p:nvPr/>
        </p:nvSpPr>
        <p:spPr bwMode="auto">
          <a:xfrm>
            <a:off x="56134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4</a:t>
            </a:r>
            <a:endParaRPr lang="en-US" altLang="zh-CN" sz="2000" dirty="0">
              <a:solidFill>
                <a:schemeClr val="tx1"/>
              </a:solidFill>
            </a:endParaRPr>
          </a:p>
        </p:txBody>
      </p:sp>
      <p:sp>
        <p:nvSpPr>
          <p:cNvPr id="85029" name="Text Box 38"/>
          <p:cNvSpPr txBox="1">
            <a:spLocks noChangeArrowheads="1"/>
          </p:cNvSpPr>
          <p:nvPr/>
        </p:nvSpPr>
        <p:spPr bwMode="auto">
          <a:xfrm>
            <a:off x="667385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5</a:t>
            </a:r>
            <a:endParaRPr lang="en-US" altLang="zh-CN" sz="2000" dirty="0">
              <a:solidFill>
                <a:schemeClr val="tx1"/>
              </a:solidFill>
            </a:endParaRPr>
          </a:p>
        </p:txBody>
      </p:sp>
      <p:sp>
        <p:nvSpPr>
          <p:cNvPr id="85030" name="Text Box 39"/>
          <p:cNvSpPr txBox="1">
            <a:spLocks noChangeArrowheads="1"/>
          </p:cNvSpPr>
          <p:nvPr/>
        </p:nvSpPr>
        <p:spPr bwMode="auto">
          <a:xfrm>
            <a:off x="7735888" y="4375172"/>
            <a:ext cx="65434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6</a:t>
            </a:r>
            <a:endParaRPr lang="en-US" altLang="zh-CN" sz="2000" dirty="0">
              <a:solidFill>
                <a:schemeClr val="tx1"/>
              </a:solidFill>
            </a:endParaRPr>
          </a:p>
        </p:txBody>
      </p:sp>
      <p:sp>
        <p:nvSpPr>
          <p:cNvPr id="85031" name="Line 40"/>
          <p:cNvSpPr>
            <a:spLocks noChangeShapeType="1"/>
          </p:cNvSpPr>
          <p:nvPr/>
        </p:nvSpPr>
        <p:spPr bwMode="auto">
          <a:xfrm>
            <a:off x="5364088" y="3011510"/>
            <a:ext cx="0" cy="1746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4"/>
          <p:cNvSpPr txBox="1">
            <a:spLocks noChangeArrowheads="1"/>
          </p:cNvSpPr>
          <p:nvPr/>
        </p:nvSpPr>
        <p:spPr bwMode="auto">
          <a:xfrm>
            <a:off x="2546350"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最高位</a:t>
            </a:r>
          </a:p>
        </p:txBody>
      </p:sp>
      <p:graphicFrame>
        <p:nvGraphicFramePr>
          <p:cNvPr id="48" name="表格 47"/>
          <p:cNvGraphicFramePr>
            <a:graphicFrameLocks noGrp="1"/>
          </p:cNvGraphicFramePr>
          <p:nvPr>
            <p:extLst>
              <p:ext uri="{D42A27DB-BD31-4B8C-83A1-F6EECF244321}">
                <p14:modId xmlns:p14="http://schemas.microsoft.com/office/powerpoint/2010/main" val="1471985045"/>
              </p:ext>
            </p:extLst>
          </p:nvPr>
        </p:nvGraphicFramePr>
        <p:xfrm>
          <a:off x="2051721" y="5146392"/>
          <a:ext cx="6625554" cy="370840"/>
        </p:xfrm>
        <a:graphic>
          <a:graphicData uri="http://schemas.openxmlformats.org/drawingml/2006/table">
            <a:tbl>
              <a:tblPr firstRow="1" bandRow="1">
                <a:tableStyleId>{5C22544A-7EE6-4342-B048-85BDC9FD1C3A}</a:tableStyleId>
              </a:tblPr>
              <a:tblGrid>
                <a:gridCol w="1104259"/>
                <a:gridCol w="1104259"/>
                <a:gridCol w="1104259"/>
                <a:gridCol w="1104259"/>
                <a:gridCol w="1104259"/>
                <a:gridCol w="1104259"/>
              </a:tblGrid>
              <a:tr h="370840">
                <a:tc>
                  <a:txBody>
                    <a:bodyPr/>
                    <a:lstStyle/>
                    <a:p>
                      <a:pPr algn="ctr"/>
                      <a:r>
                        <a:rPr lang="en-US" altLang="zh-CN" dirty="0" smtClean="0">
                          <a:solidFill>
                            <a:schemeClr val="tx1"/>
                          </a:solidFill>
                          <a:latin typeface="+mn-lt"/>
                        </a:rPr>
                        <a:t>01000000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00000110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00110001</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10000000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00110100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01010010</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 Box 34"/>
          <p:cNvSpPr txBox="1">
            <a:spLocks noChangeArrowheads="1"/>
          </p:cNvSpPr>
          <p:nvPr/>
        </p:nvSpPr>
        <p:spPr bwMode="auto">
          <a:xfrm>
            <a:off x="539552" y="532387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smtClean="0">
                <a:solidFill>
                  <a:schemeClr val="tx1"/>
                </a:solidFill>
              </a:rPr>
              <a:t>发送顺序</a:t>
            </a:r>
            <a:endParaRPr lang="zh-CN" altLang="en-US" sz="2000" dirty="0">
              <a:solidFill>
                <a:schemeClr val="tx1"/>
              </a:solidFill>
            </a:endParaRPr>
          </a:p>
        </p:txBody>
      </p:sp>
      <p:sp>
        <p:nvSpPr>
          <p:cNvPr id="3" name="左箭头 2"/>
          <p:cNvSpPr/>
          <p:nvPr/>
        </p:nvSpPr>
        <p:spPr bwMode="auto">
          <a:xfrm>
            <a:off x="1648110" y="5276335"/>
            <a:ext cx="360040" cy="128252"/>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25738" name="AutoShape 42"/>
          <p:cNvSpPr>
            <a:spLocks noChangeArrowheads="1"/>
          </p:cNvSpPr>
          <p:nvPr/>
        </p:nvSpPr>
        <p:spPr bwMode="auto">
          <a:xfrm>
            <a:off x="3548856" y="5613825"/>
            <a:ext cx="1243012" cy="468313"/>
          </a:xfrm>
          <a:prstGeom prst="wedgeRoundRectCallout">
            <a:avLst>
              <a:gd name="adj1" fmla="val -88068"/>
              <a:gd name="adj2" fmla="val -173829"/>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a:solidFill>
                  <a:schemeClr val="bg1"/>
                </a:solidFill>
              </a:rPr>
              <a:t>I/G </a:t>
            </a:r>
            <a:r>
              <a:rPr lang="zh-CN" altLang="en-US" sz="2000" dirty="0">
                <a:solidFill>
                  <a:schemeClr val="bg1"/>
                </a:solidFill>
              </a:rPr>
              <a:t>比特</a:t>
            </a:r>
          </a:p>
        </p:txBody>
      </p:sp>
      <p:sp>
        <p:nvSpPr>
          <p:cNvPr id="925737" name="AutoShape 41"/>
          <p:cNvSpPr>
            <a:spLocks noChangeArrowheads="1"/>
          </p:cNvSpPr>
          <p:nvPr/>
        </p:nvSpPr>
        <p:spPr bwMode="auto">
          <a:xfrm>
            <a:off x="853155" y="5888719"/>
            <a:ext cx="1439862" cy="468312"/>
          </a:xfrm>
          <a:prstGeom prst="wedgeRoundRectCallout">
            <a:avLst>
              <a:gd name="adj1" fmla="val 92727"/>
              <a:gd name="adj2" fmla="val -229148"/>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solidFill>
                  <a:schemeClr val="bg1"/>
                </a:solidFill>
              </a:rPr>
              <a:t>G/L </a:t>
            </a:r>
            <a:r>
              <a:rPr lang="zh-CN" altLang="en-US" sz="2000">
                <a:solidFill>
                  <a:schemeClr val="bg1"/>
                </a:solidFill>
              </a:rPr>
              <a:t>比特</a:t>
            </a:r>
          </a:p>
        </p:txBody>
      </p:sp>
      <p:sp>
        <p:nvSpPr>
          <p:cNvPr id="51" name="Text Box 34"/>
          <p:cNvSpPr txBox="1">
            <a:spLocks noChangeArrowheads="1"/>
          </p:cNvSpPr>
          <p:nvPr/>
        </p:nvSpPr>
        <p:spPr bwMode="auto">
          <a:xfrm>
            <a:off x="793805" y="5013176"/>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smtClean="0">
                <a:solidFill>
                  <a:schemeClr val="tx1"/>
                </a:solidFill>
              </a:rPr>
              <a:t>802.3</a:t>
            </a:r>
            <a:endParaRPr lang="zh-CN" altLang="en-US" sz="2000" dirty="0">
              <a:solidFill>
                <a:schemeClr val="tx1"/>
              </a:solidFill>
            </a:endParaRPr>
          </a:p>
        </p:txBody>
      </p:sp>
      <p:sp>
        <p:nvSpPr>
          <p:cNvPr id="40" name="Text Box 29"/>
          <p:cNvSpPr txBox="1">
            <a:spLocks noChangeArrowheads="1"/>
          </p:cNvSpPr>
          <p:nvPr/>
        </p:nvSpPr>
        <p:spPr bwMode="auto">
          <a:xfrm>
            <a:off x="5513048" y="5723986"/>
            <a:ext cx="3091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rgbClr val="0000FF"/>
                </a:solidFill>
              </a:rPr>
              <a:t>字节序采用</a:t>
            </a:r>
            <a:r>
              <a:rPr lang="en-US" altLang="zh-CN" sz="2000" dirty="0" smtClean="0">
                <a:solidFill>
                  <a:srgbClr val="0000FF"/>
                </a:solidFill>
              </a:rPr>
              <a:t>Big-endian</a:t>
            </a:r>
          </a:p>
          <a:p>
            <a:pPr eaLnBrk="1" hangingPunct="1">
              <a:spcBef>
                <a:spcPct val="0"/>
              </a:spcBef>
              <a:buClrTx/>
              <a:buFontTx/>
              <a:buNone/>
            </a:pPr>
            <a:r>
              <a:rPr lang="zh-CN" altLang="en-US" sz="2000" dirty="0" smtClean="0">
                <a:solidFill>
                  <a:srgbClr val="0000FF"/>
                </a:solidFill>
              </a:rPr>
              <a:t>比特序</a:t>
            </a:r>
            <a:r>
              <a:rPr lang="zh-CN" altLang="en-US" sz="2000" dirty="0">
                <a:solidFill>
                  <a:srgbClr val="0000FF"/>
                </a:solidFill>
              </a:rPr>
              <a:t>采用</a:t>
            </a:r>
            <a:r>
              <a:rPr lang="en-US" altLang="zh-CN" sz="2000" dirty="0" smtClean="0">
                <a:solidFill>
                  <a:srgbClr val="0000FF"/>
                </a:solidFill>
              </a:rPr>
              <a:t>Little-endian</a:t>
            </a:r>
            <a:endParaRPr lang="zh-CN" altLang="en-US" sz="2000" dirty="0">
              <a:solidFill>
                <a:srgbClr val="0000FF"/>
              </a:solidFill>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5738"/>
                                        </p:tgtEl>
                                        <p:attrNameLst>
                                          <p:attrName>style.visibility</p:attrName>
                                        </p:attrNameLst>
                                      </p:cBhvr>
                                      <p:to>
                                        <p:strVal val="visible"/>
                                      </p:to>
                                    </p:set>
                                    <p:animEffect transition="in" filter="wipe(up)">
                                      <p:cBhvr>
                                        <p:cTn id="7" dur="1000"/>
                                        <p:tgtEl>
                                          <p:spTgt spid="925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5737"/>
                                        </p:tgtEl>
                                        <p:attrNameLst>
                                          <p:attrName>style.visibility</p:attrName>
                                        </p:attrNameLst>
                                      </p:cBhvr>
                                      <p:to>
                                        <p:strVal val="visible"/>
                                      </p:to>
                                    </p:set>
                                    <p:animEffect transition="in" filter="wipe(down)">
                                      <p:cBhvr>
                                        <p:cTn id="12" dur="1000"/>
                                        <p:tgtEl>
                                          <p:spTgt spid="925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38" grpId="0" animBg="1"/>
      <p:bldP spid="9257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a:lstStyle/>
          <a:p>
            <a:pPr eaLnBrk="1" hangingPunct="1">
              <a:defRPr/>
            </a:pPr>
            <a:r>
              <a:rPr lang="en-US" altLang="zh-CN" b="1" smtClean="0"/>
              <a:t>G/L bit</a:t>
            </a:r>
            <a:endParaRPr lang="zh-CN" altLang="en-US" b="1" smtClean="0"/>
          </a:p>
        </p:txBody>
      </p:sp>
      <p:sp>
        <p:nvSpPr>
          <p:cNvPr id="8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704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927749" name="Rectangle 5"/>
          <p:cNvSpPr>
            <a:spLocks noGrp="1" noChangeArrowheads="1"/>
          </p:cNvSpPr>
          <p:nvPr>
            <p:ph type="body" idx="1"/>
          </p:nvPr>
        </p:nvSpPr>
        <p:spPr>
          <a:xfrm>
            <a:off x="809625" y="1773238"/>
            <a:ext cx="7958138" cy="4608512"/>
          </a:xfrm>
        </p:spPr>
        <p:txBody>
          <a:bodyPr/>
          <a:lstStyle/>
          <a:p>
            <a:pPr eaLnBrk="1" hangingPunct="1">
              <a:lnSpc>
                <a:spcPct val="105000"/>
              </a:lnSpc>
              <a:defRPr/>
            </a:pPr>
            <a:r>
              <a:rPr lang="zh-CN" altLang="en-US" sz="2200" dirty="0" smtClean="0">
                <a:solidFill>
                  <a:srgbClr val="FF0000"/>
                </a:solidFill>
                <a:effectLst>
                  <a:outerShdw blurRad="38100" dist="38100" dir="2700000" algn="tl">
                    <a:srgbClr val="C0C0C0"/>
                  </a:outerShdw>
                </a:effectLst>
              </a:rPr>
              <a:t>惟一性保证</a:t>
            </a:r>
            <a:r>
              <a:rPr lang="zh-CN" altLang="en-US" sz="2200" dirty="0" smtClean="0"/>
              <a:t>：</a:t>
            </a:r>
            <a:endParaRPr lang="en-US" altLang="zh-CN" sz="2200" dirty="0" smtClean="0"/>
          </a:p>
          <a:p>
            <a:pPr lvl="1" eaLnBrk="1" hangingPunct="1">
              <a:lnSpc>
                <a:spcPct val="105000"/>
              </a:lnSpc>
              <a:defRPr/>
            </a:pPr>
            <a:r>
              <a:rPr lang="en-US" altLang="zh-CN" sz="2200" dirty="0" smtClean="0"/>
              <a:t>MAC</a:t>
            </a:r>
            <a:r>
              <a:rPr lang="zh-CN" altLang="en-US" sz="2200" dirty="0" smtClean="0"/>
              <a:t>地址由</a:t>
            </a:r>
            <a:r>
              <a:rPr lang="en-US" altLang="zh-CN" sz="2200" dirty="0" smtClean="0"/>
              <a:t>IEEE</a:t>
            </a:r>
            <a:r>
              <a:rPr lang="zh-CN" altLang="en-US" sz="2200" dirty="0"/>
              <a:t>的注册管理机构 </a:t>
            </a:r>
            <a:r>
              <a:rPr lang="en-US" altLang="zh-CN" sz="2200" dirty="0">
                <a:solidFill>
                  <a:srgbClr val="0000FF"/>
                </a:solidFill>
              </a:rPr>
              <a:t>RA</a:t>
            </a:r>
            <a:r>
              <a:rPr lang="en-US" altLang="zh-CN" sz="2200" dirty="0"/>
              <a:t> </a:t>
            </a:r>
            <a:r>
              <a:rPr lang="zh-CN" altLang="en-US" sz="2200" dirty="0"/>
              <a:t>负责向厂家</a:t>
            </a:r>
            <a:r>
              <a:rPr lang="zh-CN" altLang="en-US" sz="2200" dirty="0" smtClean="0"/>
              <a:t>分配地址字段的前</a:t>
            </a:r>
            <a:r>
              <a:rPr lang="en-US" altLang="zh-CN" sz="2200" dirty="0" smtClean="0"/>
              <a:t>3</a:t>
            </a:r>
            <a:r>
              <a:rPr lang="zh-CN" altLang="en-US" sz="2200" dirty="0" smtClean="0"/>
              <a:t>字节（高</a:t>
            </a:r>
            <a:r>
              <a:rPr lang="en-US" altLang="zh-CN" sz="2200" dirty="0" smtClean="0"/>
              <a:t>24bit</a:t>
            </a:r>
            <a:r>
              <a:rPr lang="zh-CN" altLang="en-US" sz="2200" dirty="0" smtClean="0"/>
              <a:t>，即：</a:t>
            </a:r>
            <a:r>
              <a:rPr lang="zh-CN" altLang="en-US" sz="2200" dirty="0" smtClean="0">
                <a:solidFill>
                  <a:srgbClr val="0000FF"/>
                </a:solidFill>
                <a:effectLst>
                  <a:outerShdw blurRad="38100" dist="38100" dir="2700000" algn="tl">
                    <a:srgbClr val="C0C0C0"/>
                  </a:outerShdw>
                </a:effectLst>
              </a:rPr>
              <a:t>地址块</a:t>
            </a:r>
            <a:r>
              <a:rPr lang="zh-CN" altLang="en-US" sz="2200" dirty="0" smtClean="0"/>
              <a:t>、</a:t>
            </a:r>
            <a:r>
              <a:rPr lang="zh-CN" altLang="en-US" sz="2200" dirty="0" smtClean="0">
                <a:solidFill>
                  <a:srgbClr val="0000FF"/>
                </a:solidFill>
                <a:effectLst>
                  <a:outerShdw blurRad="38100" dist="38100" dir="2700000" algn="tl">
                    <a:srgbClr val="C0C0C0"/>
                  </a:outerShdw>
                </a:effectLst>
              </a:rPr>
              <a:t>厂商代码</a:t>
            </a:r>
            <a:r>
              <a:rPr lang="zh-CN" altLang="en-US" sz="2200" dirty="0"/>
              <a:t>），</a:t>
            </a:r>
            <a:r>
              <a:rPr lang="zh-CN" altLang="en-US" sz="2200" dirty="0" smtClean="0"/>
              <a:t>称为</a:t>
            </a:r>
            <a:r>
              <a:rPr lang="zh-CN" altLang="en-US" sz="2200" dirty="0" smtClean="0">
                <a:solidFill>
                  <a:srgbClr val="0000FF"/>
                </a:solidFill>
              </a:rPr>
              <a:t>机构唯一标识符（</a:t>
            </a:r>
            <a:r>
              <a:rPr lang="en-US" altLang="zh-CN" sz="2200" dirty="0" smtClean="0">
                <a:solidFill>
                  <a:srgbClr val="0000FF"/>
                </a:solidFill>
              </a:rPr>
              <a:t>OUI</a:t>
            </a:r>
            <a:r>
              <a:rPr lang="zh-CN" altLang="en-US" sz="2200" dirty="0" smtClean="0">
                <a:solidFill>
                  <a:srgbClr val="0000FF"/>
                </a:solidFill>
              </a:rPr>
              <a:t>）</a:t>
            </a:r>
            <a:r>
              <a:rPr lang="zh-CN" altLang="en-US" sz="2200" dirty="0" smtClean="0"/>
              <a:t>；</a:t>
            </a:r>
            <a:endParaRPr lang="en-US" altLang="zh-CN" sz="2200" dirty="0" smtClean="0"/>
          </a:p>
          <a:p>
            <a:pPr lvl="1" eaLnBrk="1" hangingPunct="1">
              <a:lnSpc>
                <a:spcPct val="105000"/>
              </a:lnSpc>
              <a:defRPr/>
            </a:pPr>
            <a:r>
              <a:rPr lang="zh-CN" altLang="en-US" sz="2200" dirty="0" smtClean="0"/>
              <a:t>由厂商负责分配地址字段的后</a:t>
            </a:r>
            <a:r>
              <a:rPr lang="en-US" altLang="zh-CN" sz="2200" dirty="0" smtClean="0"/>
              <a:t>3</a:t>
            </a:r>
            <a:r>
              <a:rPr lang="zh-CN" altLang="en-US" sz="2200" dirty="0" smtClean="0"/>
              <a:t>字节（低</a:t>
            </a:r>
            <a:r>
              <a:rPr lang="en-US" altLang="zh-CN" sz="2200" dirty="0" smtClean="0"/>
              <a:t>24bit</a:t>
            </a:r>
            <a:r>
              <a:rPr lang="zh-CN" altLang="en-US" sz="2200" dirty="0"/>
              <a:t>），称为</a:t>
            </a:r>
            <a:r>
              <a:rPr lang="zh-CN" altLang="en-US" sz="2200" dirty="0">
                <a:solidFill>
                  <a:srgbClr val="0000FF"/>
                </a:solidFill>
              </a:rPr>
              <a:t>扩展唯一标识符</a:t>
            </a:r>
            <a:r>
              <a:rPr lang="zh-CN" altLang="en-US" sz="2200" dirty="0"/>
              <a:t>，必须保证生产出</a:t>
            </a:r>
            <a:r>
              <a:rPr lang="zh-CN" altLang="en-US" sz="2200" dirty="0" smtClean="0"/>
              <a:t>的</a:t>
            </a:r>
            <a:r>
              <a:rPr lang="zh-CN" altLang="en-US" sz="2200" dirty="0"/>
              <a:t>网卡</a:t>
            </a:r>
            <a:r>
              <a:rPr lang="zh-CN" altLang="en-US" sz="2200" dirty="0" smtClean="0"/>
              <a:t>没有</a:t>
            </a:r>
            <a:r>
              <a:rPr lang="zh-CN" altLang="en-US" sz="2200" dirty="0"/>
              <a:t>重复</a:t>
            </a:r>
            <a:r>
              <a:rPr lang="zh-CN" altLang="en-US" sz="2200" dirty="0" smtClean="0"/>
              <a:t>地址；</a:t>
            </a:r>
            <a:endParaRPr lang="en-US" altLang="zh-CN" sz="2200" dirty="0" smtClean="0"/>
          </a:p>
          <a:p>
            <a:pPr lvl="1" eaLnBrk="1" hangingPunct="1">
              <a:lnSpc>
                <a:spcPct val="105000"/>
              </a:lnSpc>
              <a:defRPr/>
            </a:pPr>
            <a:r>
              <a:rPr lang="zh-CN" altLang="en-US" sz="2200" dirty="0" smtClean="0"/>
              <a:t>例如：</a:t>
            </a:r>
            <a:r>
              <a:rPr lang="en-US" altLang="zh-CN" sz="2200" dirty="0" smtClean="0"/>
              <a:t>3Com</a:t>
            </a:r>
            <a:r>
              <a:rPr lang="zh-CN" altLang="en-US" sz="2200" dirty="0" smtClean="0"/>
              <a:t>公司的</a:t>
            </a:r>
            <a:r>
              <a:rPr lang="en-US" altLang="zh-CN" sz="2200" dirty="0" smtClean="0"/>
              <a:t>OUI</a:t>
            </a:r>
            <a:r>
              <a:rPr lang="zh-CN" altLang="en-US" sz="2200" dirty="0" smtClean="0"/>
              <a:t>是</a:t>
            </a:r>
            <a:r>
              <a:rPr lang="en-US" altLang="zh-CN" sz="2200" dirty="0" smtClean="0"/>
              <a:t>00-0F-CB</a:t>
            </a:r>
            <a:r>
              <a:rPr lang="zh-CN" altLang="en-US" sz="2200" dirty="0" smtClean="0"/>
              <a:t>（不唯一），</a:t>
            </a:r>
            <a:r>
              <a:rPr lang="en-US" altLang="zh-CN" sz="2200" dirty="0"/>
              <a:t> </a:t>
            </a:r>
            <a:r>
              <a:rPr lang="zh-CN" altLang="en-US" sz="2200" dirty="0" smtClean="0"/>
              <a:t>华为公司</a:t>
            </a:r>
            <a:r>
              <a:rPr lang="zh-CN" altLang="en-US" sz="2200" dirty="0"/>
              <a:t>的</a:t>
            </a:r>
            <a:r>
              <a:rPr lang="en-US" altLang="zh-CN" sz="2200" dirty="0"/>
              <a:t>OUI</a:t>
            </a:r>
            <a:r>
              <a:rPr lang="zh-CN" altLang="en-US" sz="2200" dirty="0" smtClean="0"/>
              <a:t>是</a:t>
            </a:r>
            <a:r>
              <a:rPr lang="en-US" altLang="zh-CN" sz="2200" dirty="0" smtClean="0"/>
              <a:t>10-32-7E</a:t>
            </a:r>
            <a:r>
              <a:rPr lang="zh-CN" altLang="en-US" sz="2200" dirty="0" smtClean="0"/>
              <a:t>（</a:t>
            </a:r>
            <a:r>
              <a:rPr lang="zh-CN" altLang="en-US" sz="2200" dirty="0"/>
              <a:t>不唯一</a:t>
            </a:r>
            <a:r>
              <a:rPr lang="zh-CN" altLang="en-US" sz="2200" dirty="0" smtClean="0"/>
              <a:t>），。</a:t>
            </a:r>
          </a:p>
          <a:p>
            <a:pPr eaLnBrk="1" hangingPunct="1">
              <a:lnSpc>
                <a:spcPct val="105000"/>
              </a:lnSpc>
              <a:defRPr/>
            </a:pPr>
            <a:r>
              <a:rPr lang="zh-CN" altLang="en-US" sz="2200" dirty="0" smtClean="0"/>
              <a:t>如果厂商不向</a:t>
            </a:r>
            <a:r>
              <a:rPr lang="en-US" altLang="zh-CN" sz="2200" dirty="0" smtClean="0"/>
              <a:t>IEEE</a:t>
            </a:r>
            <a:r>
              <a:rPr lang="zh-CN" altLang="en-US" sz="2200" dirty="0" smtClean="0"/>
              <a:t>申请厂商代码，而自行分配地址字段，可使用地址字段的第一字节的最低第二位（</a:t>
            </a:r>
            <a:r>
              <a:rPr lang="en-US" altLang="zh-CN" sz="2200" dirty="0" smtClean="0">
                <a:solidFill>
                  <a:srgbClr val="0000FF"/>
                </a:solidFill>
              </a:rPr>
              <a:t>G/</a:t>
            </a:r>
            <a:r>
              <a:rPr lang="en-US" altLang="zh-CN" sz="2200" dirty="0" err="1" smtClean="0">
                <a:solidFill>
                  <a:srgbClr val="0000FF"/>
                </a:solidFill>
              </a:rPr>
              <a:t>Lbit</a:t>
            </a:r>
            <a:r>
              <a:rPr lang="zh-CN" altLang="en-US" sz="2200" dirty="0" smtClean="0"/>
              <a:t>）进行区分：</a:t>
            </a:r>
            <a:r>
              <a:rPr lang="en-US" altLang="zh-CN" sz="2200" dirty="0" smtClean="0">
                <a:solidFill>
                  <a:schemeClr val="tx2"/>
                </a:solidFill>
              </a:rPr>
              <a:t>G/L=1</a:t>
            </a:r>
            <a:r>
              <a:rPr lang="zh-CN" altLang="en-US" sz="2200" dirty="0" smtClean="0"/>
              <a:t>表示局部地址，</a:t>
            </a:r>
            <a:r>
              <a:rPr lang="en-US" altLang="zh-CN" sz="2200" dirty="0" smtClean="0">
                <a:solidFill>
                  <a:schemeClr val="tx2"/>
                </a:solidFill>
              </a:rPr>
              <a:t>G/L=0</a:t>
            </a:r>
            <a:r>
              <a:rPr lang="zh-CN" altLang="en-US" sz="2200" dirty="0" smtClean="0"/>
              <a:t>表示全局地址。</a:t>
            </a:r>
            <a:endParaRPr lang="en-US" altLang="zh-CN" sz="2200" dirty="0" smtClean="0"/>
          </a:p>
          <a:p>
            <a:pPr eaLnBrk="1" hangingPunct="1">
              <a:lnSpc>
                <a:spcPct val="105000"/>
              </a:lnSpc>
              <a:defRPr/>
            </a:pPr>
            <a:r>
              <a:rPr lang="zh-CN" altLang="en-US" sz="2200" dirty="0" smtClean="0"/>
              <a:t>采用</a:t>
            </a:r>
            <a:r>
              <a:rPr lang="en-US" altLang="zh-CN" sz="2200" dirty="0" smtClean="0">
                <a:solidFill>
                  <a:srgbClr val="FF0000"/>
                </a:solidFill>
              </a:rPr>
              <a:t>2B MAC</a:t>
            </a:r>
            <a:r>
              <a:rPr lang="zh-CN" altLang="en-US" sz="2200" dirty="0" smtClean="0">
                <a:solidFill>
                  <a:srgbClr val="FF0000"/>
                </a:solidFill>
              </a:rPr>
              <a:t>地址</a:t>
            </a:r>
            <a:r>
              <a:rPr lang="zh-CN" altLang="en-US" sz="2200" dirty="0" smtClean="0"/>
              <a:t>全都是局部地址。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pPr eaLnBrk="1" hangingPunct="1">
              <a:defRPr/>
            </a:pPr>
            <a:r>
              <a:rPr lang="en-US" altLang="zh-CN" b="1" dirty="0" smtClean="0"/>
              <a:t>I/G bit</a:t>
            </a:r>
            <a:endParaRPr lang="zh-CN" altLang="en-US" b="1" dirty="0" smtClean="0"/>
          </a:p>
        </p:txBody>
      </p:sp>
      <p:sp>
        <p:nvSpPr>
          <p:cNvPr id="8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60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926725" name="Rectangle 5"/>
          <p:cNvSpPr>
            <a:spLocks noGrp="1" noChangeArrowheads="1"/>
          </p:cNvSpPr>
          <p:nvPr>
            <p:ph type="body" idx="1"/>
          </p:nvPr>
        </p:nvSpPr>
        <p:spPr>
          <a:xfrm>
            <a:off x="809625" y="1773238"/>
            <a:ext cx="7958138" cy="4608090"/>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通信方式</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广播</a:t>
            </a:r>
            <a:r>
              <a:rPr lang="zh-CN" altLang="en-US" sz="2400" dirty="0" smtClean="0"/>
              <a:t>：一个发全部收。</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组播（多播）</a:t>
            </a:r>
            <a:r>
              <a:rPr lang="zh-CN" altLang="en-US" sz="2400" dirty="0" smtClean="0"/>
              <a:t>：一个发多个收。</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单播</a:t>
            </a:r>
            <a:r>
              <a:rPr lang="zh-CN" altLang="en-US" sz="2400" dirty="0" smtClean="0"/>
              <a:t>：一个发一个收。</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单播地址与组播地址</a:t>
            </a:r>
          </a:p>
          <a:p>
            <a:pPr lvl="1" eaLnBrk="1" hangingPunct="1">
              <a:lnSpc>
                <a:spcPct val="110000"/>
              </a:lnSpc>
              <a:defRPr/>
            </a:pPr>
            <a:r>
              <a:rPr lang="zh-CN" altLang="en-US" sz="2400" dirty="0" smtClean="0"/>
              <a:t>区分可通过使用地址字段的第一字节的最低位（</a:t>
            </a:r>
            <a:r>
              <a:rPr lang="en-US" altLang="zh-CN" sz="2400" dirty="0" smtClean="0">
                <a:solidFill>
                  <a:srgbClr val="0000FF"/>
                </a:solidFill>
              </a:rPr>
              <a:t>I/</a:t>
            </a:r>
            <a:r>
              <a:rPr lang="en-US" altLang="zh-CN" sz="2400" dirty="0" err="1" smtClean="0">
                <a:solidFill>
                  <a:srgbClr val="0000FF"/>
                </a:solidFill>
              </a:rPr>
              <a:t>Gbit</a:t>
            </a:r>
            <a:r>
              <a:rPr lang="zh-CN" altLang="en-US" sz="2400" dirty="0" smtClean="0"/>
              <a:t>）来进行：</a:t>
            </a:r>
            <a:r>
              <a:rPr lang="en-US" altLang="zh-CN" sz="2400" dirty="0" smtClean="0">
                <a:solidFill>
                  <a:schemeClr val="tx2"/>
                </a:solidFill>
              </a:rPr>
              <a:t>I/G=0</a:t>
            </a:r>
            <a:r>
              <a:rPr lang="zh-CN" altLang="en-US" sz="2400" dirty="0" smtClean="0"/>
              <a:t>表示单播地址，</a:t>
            </a:r>
            <a:r>
              <a:rPr lang="en-US" altLang="zh-CN" sz="2400" dirty="0" smtClean="0">
                <a:solidFill>
                  <a:schemeClr val="tx2"/>
                </a:solidFill>
              </a:rPr>
              <a:t>I/G=1</a:t>
            </a:r>
            <a:r>
              <a:rPr lang="zh-CN" altLang="en-US" sz="2400" dirty="0" smtClean="0"/>
              <a:t>表示组播地址。</a:t>
            </a:r>
            <a:endParaRPr lang="en-US" altLang="zh-CN" sz="2400" dirty="0" smtClean="0"/>
          </a:p>
          <a:p>
            <a:pPr eaLnBrk="1" hangingPunct="1">
              <a:lnSpc>
                <a:spcPct val="110000"/>
              </a:lnSpc>
              <a:defRPr/>
            </a:pPr>
            <a:r>
              <a:rPr lang="zh-CN" altLang="en-US" sz="2400" dirty="0" smtClean="0">
                <a:solidFill>
                  <a:srgbClr val="FF0000"/>
                </a:solidFill>
              </a:rPr>
              <a:t>广播地址</a:t>
            </a:r>
            <a:endParaRPr lang="en-US" altLang="zh-CN" sz="2400" dirty="0" smtClean="0"/>
          </a:p>
          <a:p>
            <a:pPr lvl="1" eaLnBrk="1" hangingPunct="1">
              <a:lnSpc>
                <a:spcPct val="110000"/>
              </a:lnSpc>
              <a:defRPr/>
            </a:pPr>
            <a:r>
              <a:rPr lang="zh-CN" altLang="en-US" sz="2400" dirty="0" smtClean="0"/>
              <a:t>所有 </a:t>
            </a:r>
            <a:r>
              <a:rPr lang="en-US" altLang="zh-CN" sz="2400" dirty="0" smtClean="0"/>
              <a:t>48</a:t>
            </a:r>
            <a:r>
              <a:rPr lang="zh-CN" altLang="en-US" sz="2400" dirty="0" smtClean="0"/>
              <a:t>位</a:t>
            </a:r>
            <a:r>
              <a:rPr lang="zh-CN" altLang="en-US" sz="2400" dirty="0"/>
              <a:t>都为 </a:t>
            </a:r>
            <a:r>
              <a:rPr lang="en-US" altLang="zh-CN" sz="2400" dirty="0"/>
              <a:t>1 </a:t>
            </a:r>
            <a:r>
              <a:rPr lang="zh-CN" altLang="en-US" sz="2400" dirty="0" smtClean="0"/>
              <a:t>，只能</a:t>
            </a:r>
            <a:r>
              <a:rPr lang="zh-CN" altLang="en-US" sz="2400" dirty="0"/>
              <a:t>作为目的地址使用。</a:t>
            </a:r>
          </a:p>
          <a:p>
            <a:pPr eaLnBrk="1" hangingPunct="1">
              <a:lnSpc>
                <a:spcPct val="110000"/>
              </a:lnSpc>
              <a:defRPr/>
            </a:pPr>
            <a:endParaRPr lang="zh-CN" altLang="en-US" sz="2400" dirty="0" smtClean="0"/>
          </a:p>
        </p:txBody>
      </p:sp>
      <p:sp>
        <p:nvSpPr>
          <p:cNvPr id="6" name="矩形 5">
            <a:extLst>
              <a:ext uri="{FF2B5EF4-FFF2-40B4-BE49-F238E27FC236}">
                <a16:creationId xmlns:a16="http://schemas.microsoft.com/office/drawing/2014/main" xmlns="" id="{C0D55E16-E310-4F9E-91F3-06337DB8DB86}"/>
              </a:ext>
            </a:extLst>
          </p:cNvPr>
          <p:cNvSpPr/>
          <p:nvPr/>
        </p:nvSpPr>
        <p:spPr>
          <a:xfrm>
            <a:off x="4716016" y="1844824"/>
            <a:ext cx="4128424" cy="1605880"/>
          </a:xfrm>
          <a:prstGeom prst="rect">
            <a:avLst/>
          </a:prstGeom>
          <a:ln>
            <a:solidFill>
              <a:srgbClr val="7030A0"/>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r>
              <a:rPr lang="en-US" altLang="zh-CN" sz="2000" b="1" dirty="0">
                <a:solidFill>
                  <a:schemeClr val="tx1"/>
                </a:solidFill>
              </a:rPr>
              <a:t>MAC</a:t>
            </a:r>
            <a:r>
              <a:rPr lang="zh-CN" altLang="en-US" sz="2000" b="1" dirty="0">
                <a:solidFill>
                  <a:schemeClr val="tx1"/>
                </a:solidFill>
              </a:rPr>
              <a:t>地址举例</a:t>
            </a:r>
            <a:endParaRPr lang="en-US" altLang="zh-CN" sz="2000" b="1" dirty="0">
              <a:solidFill>
                <a:schemeClr val="tx1"/>
              </a:solidFill>
            </a:endParaRPr>
          </a:p>
          <a:p>
            <a:pPr marL="342900" indent="-342900">
              <a:lnSpc>
                <a:spcPct val="120000"/>
              </a:lnSpc>
              <a:buFont typeface="Wingdings" panose="05000000000000000000" pitchFamily="2" charset="2"/>
              <a:buChar char="Ø"/>
            </a:pPr>
            <a:r>
              <a:rPr lang="zh-CN" altLang="en-US" sz="2000" b="1" dirty="0">
                <a:solidFill>
                  <a:srgbClr val="FF0000"/>
                </a:solidFill>
              </a:rPr>
              <a:t>单</a:t>
            </a:r>
            <a:r>
              <a:rPr lang="zh-CN" altLang="en-US" sz="2000" b="1" dirty="0" smtClean="0">
                <a:solidFill>
                  <a:srgbClr val="FF0000"/>
                </a:solidFill>
              </a:rPr>
              <a:t>播地址</a:t>
            </a:r>
            <a:r>
              <a:rPr lang="zh-CN" altLang="en-US" sz="2000" b="1" dirty="0" smtClean="0">
                <a:solidFill>
                  <a:schemeClr val="tx1"/>
                </a:solidFill>
              </a:rPr>
              <a:t>：</a:t>
            </a:r>
            <a:r>
              <a:rPr lang="en-US" altLang="zh-CN" sz="2000" b="1" dirty="0" smtClean="0">
                <a:solidFill>
                  <a:schemeClr val="tx1"/>
                </a:solidFill>
              </a:rPr>
              <a:t>5C-26-0A-7E-4E-4C</a:t>
            </a:r>
            <a:endParaRPr lang="en-US" altLang="zh-CN" sz="2000" b="1" dirty="0">
              <a:solidFill>
                <a:schemeClr val="tx1"/>
              </a:solidFill>
            </a:endParaRPr>
          </a:p>
          <a:p>
            <a:pPr marL="342900" lvl="1" indent="-342900">
              <a:lnSpc>
                <a:spcPct val="120000"/>
              </a:lnSpc>
              <a:buFont typeface="Wingdings" panose="05000000000000000000" pitchFamily="2" charset="2"/>
              <a:buChar char="Ø"/>
            </a:pPr>
            <a:r>
              <a:rPr lang="zh-CN" altLang="en-US" sz="2000" b="1" dirty="0" smtClean="0">
                <a:solidFill>
                  <a:srgbClr val="FF0000"/>
                </a:solidFill>
              </a:rPr>
              <a:t>广播地址</a:t>
            </a:r>
            <a:r>
              <a:rPr lang="zh-CN" altLang="en-US" sz="2000" b="1" dirty="0" smtClean="0">
                <a:solidFill>
                  <a:schemeClr val="tx1"/>
                </a:solidFill>
              </a:rPr>
              <a:t>：</a:t>
            </a:r>
            <a:r>
              <a:rPr lang="en-US" altLang="zh-CN" sz="2000" b="1" dirty="0">
                <a:solidFill>
                  <a:schemeClr val="tx1"/>
                </a:solidFill>
              </a:rPr>
              <a:t>FF-FF-FF-FF-FF-FF</a:t>
            </a:r>
            <a:endParaRPr lang="zh-CN" altLang="en-US" sz="2000" b="1" dirty="0">
              <a:solidFill>
                <a:schemeClr val="tx1"/>
              </a:solidFill>
            </a:endParaRPr>
          </a:p>
          <a:p>
            <a:pPr marL="342900" lvl="1" indent="-342900">
              <a:lnSpc>
                <a:spcPct val="120000"/>
              </a:lnSpc>
              <a:buFont typeface="Wingdings" panose="05000000000000000000" pitchFamily="2" charset="2"/>
              <a:buChar char="Ø"/>
            </a:pPr>
            <a:r>
              <a:rPr lang="zh-CN" altLang="en-US" sz="2000" b="1" dirty="0" smtClean="0">
                <a:solidFill>
                  <a:srgbClr val="FF0000"/>
                </a:solidFill>
              </a:rPr>
              <a:t>组播地址</a:t>
            </a:r>
            <a:r>
              <a:rPr lang="zh-CN" altLang="en-US" sz="2000" b="1" dirty="0" smtClean="0">
                <a:solidFill>
                  <a:schemeClr val="tx1"/>
                </a:solidFill>
              </a:rPr>
              <a:t>： </a:t>
            </a:r>
            <a:r>
              <a:rPr lang="en-US" altLang="zh-CN" sz="2000" b="1" dirty="0">
                <a:solidFill>
                  <a:schemeClr val="tx1"/>
                </a:solidFill>
              </a:rPr>
              <a:t>01-00-5E-00-00-00 </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pPr eaLnBrk="1" hangingPunct="1">
              <a:defRPr/>
            </a:pPr>
            <a:r>
              <a:rPr lang="zh-CN" altLang="en-US" dirty="0"/>
              <a:t>网卡检查 </a:t>
            </a:r>
            <a:r>
              <a:rPr lang="en-US" altLang="zh-CN" b="1" dirty="0"/>
              <a:t>MAC</a:t>
            </a:r>
            <a:r>
              <a:rPr lang="en-US" altLang="zh-CN" dirty="0"/>
              <a:t> </a:t>
            </a:r>
            <a:r>
              <a:rPr lang="zh-CN" altLang="en-US" dirty="0"/>
              <a:t>地址 </a:t>
            </a:r>
          </a:p>
        </p:txBody>
      </p:sp>
      <p:sp>
        <p:nvSpPr>
          <p:cNvPr id="8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60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926725" name="Rectangle 5"/>
          <p:cNvSpPr>
            <a:spLocks noGrp="1" noChangeArrowheads="1"/>
          </p:cNvSpPr>
          <p:nvPr>
            <p:ph type="body" idx="1"/>
          </p:nvPr>
        </p:nvSpPr>
        <p:spPr/>
        <p:txBody>
          <a:bodyPr/>
          <a:lstStyle/>
          <a:p>
            <a:pPr eaLnBrk="1" hangingPunct="1">
              <a:lnSpc>
                <a:spcPct val="135000"/>
              </a:lnSpc>
              <a:spcBef>
                <a:spcPts val="0"/>
              </a:spcBef>
              <a:defRPr/>
            </a:pPr>
            <a:r>
              <a:rPr lang="zh-CN" altLang="en-US" sz="2400" dirty="0" smtClean="0">
                <a:solidFill>
                  <a:schemeClr val="tx1"/>
                </a:solidFill>
              </a:rPr>
              <a:t>网卡从</a:t>
            </a:r>
            <a:r>
              <a:rPr lang="zh-CN" altLang="en-US" sz="2400" dirty="0">
                <a:solidFill>
                  <a:schemeClr val="tx1"/>
                </a:solidFill>
              </a:rPr>
              <a:t>网络上每收到一个 </a:t>
            </a:r>
            <a:r>
              <a:rPr lang="en-US" altLang="zh-CN" sz="2400" dirty="0">
                <a:solidFill>
                  <a:schemeClr val="tx1"/>
                </a:solidFill>
              </a:rPr>
              <a:t>MAC </a:t>
            </a:r>
            <a:r>
              <a:rPr lang="zh-CN" altLang="en-US" sz="2400" dirty="0">
                <a:solidFill>
                  <a:schemeClr val="tx1"/>
                </a:solidFill>
              </a:rPr>
              <a:t>帧就首先用硬件检查 </a:t>
            </a:r>
            <a:r>
              <a:rPr lang="en-US" altLang="zh-CN" sz="2400" dirty="0">
                <a:solidFill>
                  <a:schemeClr val="tx1"/>
                </a:solidFill>
              </a:rPr>
              <a:t>MAC </a:t>
            </a:r>
            <a:r>
              <a:rPr lang="zh-CN" altLang="en-US" sz="2400" dirty="0">
                <a:solidFill>
                  <a:schemeClr val="tx1"/>
                </a:solidFill>
              </a:rPr>
              <a:t>帧中的 </a:t>
            </a:r>
            <a:r>
              <a:rPr lang="en-US" altLang="zh-CN" sz="2400" dirty="0">
                <a:solidFill>
                  <a:schemeClr val="tx1"/>
                </a:solidFill>
              </a:rPr>
              <a:t>MAC </a:t>
            </a:r>
            <a:r>
              <a:rPr lang="zh-CN" altLang="en-US" sz="2400" dirty="0" smtClean="0">
                <a:solidFill>
                  <a:schemeClr val="tx1"/>
                </a:solidFill>
              </a:rPr>
              <a:t>地址：</a:t>
            </a:r>
            <a:endParaRPr lang="zh-CN" altLang="en-US" sz="2400" dirty="0">
              <a:solidFill>
                <a:schemeClr val="tx1"/>
              </a:solidFill>
            </a:endParaRPr>
          </a:p>
          <a:p>
            <a:pPr lvl="1" eaLnBrk="1" hangingPunct="1">
              <a:lnSpc>
                <a:spcPct val="135000"/>
              </a:lnSpc>
              <a:spcBef>
                <a:spcPts val="0"/>
              </a:spcBef>
              <a:defRPr/>
            </a:pPr>
            <a:r>
              <a:rPr lang="zh-CN" altLang="en-US" sz="2400" dirty="0" smtClean="0">
                <a:solidFill>
                  <a:schemeClr val="tx1"/>
                </a:solidFill>
              </a:rPr>
              <a:t>若是</a:t>
            </a:r>
            <a:r>
              <a:rPr lang="zh-CN" altLang="en-US" sz="2400" dirty="0">
                <a:solidFill>
                  <a:schemeClr val="tx1"/>
                </a:solidFill>
              </a:rPr>
              <a:t>发往本站</a:t>
            </a:r>
            <a:r>
              <a:rPr lang="zh-CN" altLang="en-US" sz="2400" dirty="0" smtClean="0">
                <a:solidFill>
                  <a:schemeClr val="tx1"/>
                </a:solidFill>
              </a:rPr>
              <a:t>的则</a:t>
            </a:r>
            <a:r>
              <a:rPr lang="zh-CN" altLang="en-US" sz="2400" dirty="0">
                <a:solidFill>
                  <a:schemeClr val="tx1"/>
                </a:solidFill>
              </a:rPr>
              <a:t>收下，然后再进行其他的</a:t>
            </a:r>
            <a:r>
              <a:rPr lang="zh-CN" altLang="en-US" sz="2400" dirty="0" smtClean="0">
                <a:solidFill>
                  <a:schemeClr val="tx1"/>
                </a:solidFill>
              </a:rPr>
              <a:t>处理；</a:t>
            </a:r>
            <a:endParaRPr lang="zh-CN" altLang="en-US" sz="2400" dirty="0">
              <a:solidFill>
                <a:schemeClr val="tx1"/>
              </a:solidFill>
            </a:endParaRPr>
          </a:p>
          <a:p>
            <a:pPr lvl="1" eaLnBrk="1" hangingPunct="1">
              <a:lnSpc>
                <a:spcPct val="135000"/>
              </a:lnSpc>
              <a:spcBef>
                <a:spcPts val="0"/>
              </a:spcBef>
              <a:defRPr/>
            </a:pPr>
            <a:r>
              <a:rPr lang="zh-CN" altLang="en-US" sz="2400" dirty="0">
                <a:solidFill>
                  <a:schemeClr val="tx1"/>
                </a:solidFill>
              </a:rPr>
              <a:t>否则就将此帧丢弃，不再进行其他的处理</a:t>
            </a:r>
            <a:r>
              <a:rPr lang="zh-CN" altLang="en-US" sz="2400" dirty="0" smtClean="0">
                <a:solidFill>
                  <a:schemeClr val="tx1"/>
                </a:solidFill>
              </a:rPr>
              <a:t>。</a:t>
            </a:r>
            <a:endParaRPr lang="en-US" altLang="zh-CN" sz="2400" dirty="0" smtClean="0">
              <a:solidFill>
                <a:schemeClr val="tx1"/>
              </a:solidFill>
            </a:endParaRPr>
          </a:p>
          <a:p>
            <a:pPr eaLnBrk="1" hangingPunct="1">
              <a:lnSpc>
                <a:spcPct val="135000"/>
              </a:lnSpc>
              <a:spcBef>
                <a:spcPts val="0"/>
              </a:spcBef>
              <a:defRPr/>
            </a:pPr>
            <a:r>
              <a:rPr lang="zh-CN" altLang="en-US" sz="2400" dirty="0" smtClean="0">
                <a:solidFill>
                  <a:schemeClr val="tx1"/>
                </a:solidFill>
              </a:rPr>
              <a:t>网卡如果以</a:t>
            </a:r>
            <a:r>
              <a:rPr lang="zh-CN" altLang="en-US" sz="2400" dirty="0">
                <a:solidFill>
                  <a:srgbClr val="FF0000"/>
                </a:solidFill>
              </a:rPr>
              <a:t>混杂方式 </a:t>
            </a:r>
            <a:r>
              <a:rPr lang="en-US" altLang="zh-CN" sz="2400" dirty="0">
                <a:solidFill>
                  <a:schemeClr val="tx1"/>
                </a:solidFill>
              </a:rPr>
              <a:t>(promiscuous mode) </a:t>
            </a:r>
            <a:r>
              <a:rPr lang="zh-CN" altLang="en-US" sz="2400" dirty="0" smtClean="0">
                <a:solidFill>
                  <a:schemeClr val="tx1"/>
                </a:solidFill>
              </a:rPr>
              <a:t>进行工作，只要</a:t>
            </a:r>
            <a:r>
              <a:rPr lang="zh-CN" altLang="en-US" sz="2400" dirty="0">
                <a:solidFill>
                  <a:schemeClr val="tx1"/>
                </a:solidFill>
              </a:rPr>
              <a:t>“听到”有帧在以太网上传输就都接收下来。</a:t>
            </a:r>
          </a:p>
          <a:p>
            <a:pPr eaLnBrk="1" hangingPunct="1">
              <a:lnSpc>
                <a:spcPct val="135000"/>
              </a:lnSpc>
              <a:spcBef>
                <a:spcPts val="0"/>
              </a:spcBef>
              <a:defRPr/>
            </a:pPr>
            <a:r>
              <a:rPr lang="zh-CN" altLang="en-US" sz="2400" dirty="0" smtClean="0">
                <a:solidFill>
                  <a:schemeClr val="tx1"/>
                </a:solidFill>
              </a:rPr>
              <a:t>所有的网卡都</a:t>
            </a:r>
            <a:r>
              <a:rPr lang="zh-CN" altLang="en-US" sz="2400" dirty="0">
                <a:solidFill>
                  <a:schemeClr val="tx1"/>
                </a:solidFill>
              </a:rPr>
              <a:t>至少能够</a:t>
            </a:r>
            <a:r>
              <a:rPr lang="zh-CN" altLang="en-US" sz="2400" dirty="0" smtClean="0">
                <a:solidFill>
                  <a:schemeClr val="tx1"/>
                </a:solidFill>
              </a:rPr>
              <a:t>识别</a:t>
            </a:r>
            <a:r>
              <a:rPr lang="zh-CN" altLang="en-US" sz="2400" dirty="0" smtClean="0">
                <a:solidFill>
                  <a:srgbClr val="FF0000"/>
                </a:solidFill>
              </a:rPr>
              <a:t>单</a:t>
            </a:r>
            <a:r>
              <a:rPr lang="zh-CN" altLang="en-US" sz="2400" dirty="0">
                <a:solidFill>
                  <a:srgbClr val="FF0000"/>
                </a:solidFill>
              </a:rPr>
              <a:t>播地址</a:t>
            </a:r>
            <a:r>
              <a:rPr lang="zh-CN" altLang="en-US" sz="2400" dirty="0">
                <a:solidFill>
                  <a:schemeClr val="tx1"/>
                </a:solidFill>
              </a:rPr>
              <a:t>和</a:t>
            </a:r>
            <a:r>
              <a:rPr lang="zh-CN" altLang="en-US" sz="2400" dirty="0">
                <a:solidFill>
                  <a:srgbClr val="FF0000"/>
                </a:solidFill>
              </a:rPr>
              <a:t>广播地址</a:t>
            </a:r>
            <a:r>
              <a:rPr lang="zh-CN" altLang="en-US" sz="2400" dirty="0">
                <a:solidFill>
                  <a:schemeClr val="tx1"/>
                </a:solidFill>
              </a:rPr>
              <a:t>。</a:t>
            </a:r>
          </a:p>
          <a:p>
            <a:pPr eaLnBrk="1" hangingPunct="1">
              <a:lnSpc>
                <a:spcPct val="135000"/>
              </a:lnSpc>
              <a:spcBef>
                <a:spcPts val="0"/>
              </a:spcBef>
              <a:defRPr/>
            </a:pPr>
            <a:r>
              <a:rPr lang="zh-CN" altLang="en-US" sz="2400" dirty="0">
                <a:solidFill>
                  <a:schemeClr val="tx1"/>
                </a:solidFill>
              </a:rPr>
              <a:t>有</a:t>
            </a:r>
            <a:r>
              <a:rPr lang="zh-CN" altLang="en-US" sz="2400" dirty="0" smtClean="0">
                <a:solidFill>
                  <a:schemeClr val="tx1"/>
                </a:solidFill>
              </a:rPr>
              <a:t>的网卡可用</a:t>
            </a:r>
            <a:r>
              <a:rPr lang="zh-CN" altLang="en-US" sz="2400" dirty="0">
                <a:solidFill>
                  <a:schemeClr val="tx1"/>
                </a:solidFill>
              </a:rPr>
              <a:t>编程方法</a:t>
            </a:r>
            <a:r>
              <a:rPr lang="zh-CN" altLang="en-US" sz="2400" dirty="0" smtClean="0">
                <a:solidFill>
                  <a:schemeClr val="tx1"/>
                </a:solidFill>
              </a:rPr>
              <a:t>识别</a:t>
            </a:r>
            <a:r>
              <a:rPr lang="zh-CN" altLang="en-US" sz="2400" dirty="0" smtClean="0">
                <a:solidFill>
                  <a:srgbClr val="FF0000"/>
                </a:solidFill>
              </a:rPr>
              <a:t>组播</a:t>
            </a:r>
            <a:r>
              <a:rPr lang="zh-CN" altLang="en-US" sz="2400" dirty="0">
                <a:solidFill>
                  <a:srgbClr val="FF0000"/>
                </a:solidFill>
              </a:rPr>
              <a:t>地址</a:t>
            </a:r>
            <a:r>
              <a:rPr lang="zh-CN" altLang="en-US" sz="2400" dirty="0">
                <a:solidFill>
                  <a:schemeClr val="tx1"/>
                </a:solidFill>
              </a:rPr>
              <a:t>。</a:t>
            </a:r>
          </a:p>
          <a:p>
            <a:pPr eaLnBrk="1" hangingPunct="1">
              <a:lnSpc>
                <a:spcPct val="135000"/>
              </a:lnSpc>
              <a:spcBef>
                <a:spcPts val="0"/>
              </a:spcBef>
              <a:defRPr/>
            </a:pPr>
            <a:r>
              <a:rPr lang="zh-CN" altLang="en-US" sz="2400" dirty="0">
                <a:solidFill>
                  <a:schemeClr val="tx1"/>
                </a:solidFill>
              </a:rPr>
              <a:t>只有</a:t>
            </a:r>
            <a:r>
              <a:rPr lang="zh-CN" altLang="en-US" sz="2400" dirty="0">
                <a:solidFill>
                  <a:srgbClr val="FF0000"/>
                </a:solidFill>
              </a:rPr>
              <a:t>目的地址</a:t>
            </a:r>
            <a:r>
              <a:rPr lang="zh-CN" altLang="en-US" sz="2400" dirty="0">
                <a:solidFill>
                  <a:schemeClr val="tx1"/>
                </a:solidFill>
              </a:rPr>
              <a:t>才能使用广播地址和多播地址</a:t>
            </a:r>
            <a:r>
              <a:rPr lang="zh-CN" altLang="en-US" sz="2400" dirty="0" smtClean="0">
                <a:solidFill>
                  <a:schemeClr val="tx1"/>
                </a:solidFill>
              </a:rPr>
              <a:t>。</a:t>
            </a:r>
            <a:endParaRPr lang="zh-CN" altLang="en-US" sz="2400" dirty="0">
              <a:solidFill>
                <a:schemeClr val="tx1"/>
              </a:solidFill>
            </a:endParaRPr>
          </a:p>
        </p:txBody>
      </p:sp>
    </p:spTree>
    <p:extLst>
      <p:ext uri="{BB962C8B-B14F-4D97-AF65-F5344CB8AC3E}">
        <p14:creationId xmlns:p14="http://schemas.microsoft.com/office/powerpoint/2010/main" val="1982307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pPr eaLnBrk="1" hangingPunct="1">
              <a:defRPr/>
            </a:pPr>
            <a:r>
              <a:rPr lang="en-US" altLang="zh-CN" b="1" dirty="0" smtClean="0"/>
              <a:t>MAC</a:t>
            </a:r>
            <a:r>
              <a:rPr lang="zh-CN" altLang="en-US" dirty="0" smtClean="0"/>
              <a:t>地址应用举例</a:t>
            </a:r>
          </a:p>
        </p:txBody>
      </p:sp>
      <p:sp>
        <p:nvSpPr>
          <p:cNvPr id="8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80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88069" name="Freeform 6"/>
          <p:cNvSpPr>
            <a:spLocks/>
          </p:cNvSpPr>
          <p:nvPr/>
        </p:nvSpPr>
        <p:spPr bwMode="auto">
          <a:xfrm>
            <a:off x="2354263" y="4032250"/>
            <a:ext cx="1835150" cy="503238"/>
          </a:xfrm>
          <a:custGeom>
            <a:avLst/>
            <a:gdLst>
              <a:gd name="T0" fmla="*/ 0 w 1200"/>
              <a:gd name="T1" fmla="*/ 0 h 288"/>
              <a:gd name="T2" fmla="*/ 2147483647 w 1200"/>
              <a:gd name="T3" fmla="*/ 0 h 288"/>
              <a:gd name="T4" fmla="*/ 2147483647 w 1200"/>
              <a:gd name="T5" fmla="*/ 2147483647 h 288"/>
              <a:gd name="T6" fmla="*/ 0 60000 65536"/>
              <a:gd name="T7" fmla="*/ 0 60000 65536"/>
              <a:gd name="T8" fmla="*/ 0 60000 65536"/>
            </a:gdLst>
            <a:ahLst/>
            <a:cxnLst>
              <a:cxn ang="T6">
                <a:pos x="T0" y="T1"/>
              </a:cxn>
              <a:cxn ang="T7">
                <a:pos x="T2" y="T3"/>
              </a:cxn>
              <a:cxn ang="T8">
                <a:pos x="T4" y="T5"/>
              </a:cxn>
            </a:cxnLst>
            <a:rect l="0" t="0" r="r" b="b"/>
            <a:pathLst>
              <a:path w="1200" h="288">
                <a:moveTo>
                  <a:pt x="0" y="0"/>
                </a:moveTo>
                <a:lnTo>
                  <a:pt x="1200" y="0"/>
                </a:lnTo>
                <a:lnTo>
                  <a:pt x="1200" y="288"/>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0" name="Freeform 7"/>
          <p:cNvSpPr>
            <a:spLocks/>
          </p:cNvSpPr>
          <p:nvPr/>
        </p:nvSpPr>
        <p:spPr bwMode="auto">
          <a:xfrm>
            <a:off x="1912938" y="4535488"/>
            <a:ext cx="5505450" cy="838200"/>
          </a:xfrm>
          <a:custGeom>
            <a:avLst/>
            <a:gdLst>
              <a:gd name="T0" fmla="*/ 0 w 3648"/>
              <a:gd name="T1" fmla="*/ 2147483647 h 480"/>
              <a:gd name="T2" fmla="*/ 2147483647 w 3648"/>
              <a:gd name="T3" fmla="*/ 2147483647 h 480"/>
              <a:gd name="T4" fmla="*/ 2147483647 w 3648"/>
              <a:gd name="T5" fmla="*/ 0 h 480"/>
              <a:gd name="T6" fmla="*/ 2147483647 w 3648"/>
              <a:gd name="T7" fmla="*/ 0 h 480"/>
              <a:gd name="T8" fmla="*/ 2147483647 w 3648"/>
              <a:gd name="T9" fmla="*/ 2147483647 h 480"/>
              <a:gd name="T10" fmla="*/ 2147483647 w 3648"/>
              <a:gd name="T11" fmla="*/ 2147483647 h 4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8" h="480">
                <a:moveTo>
                  <a:pt x="0" y="480"/>
                </a:moveTo>
                <a:lnTo>
                  <a:pt x="96" y="480"/>
                </a:lnTo>
                <a:lnTo>
                  <a:pt x="96" y="0"/>
                </a:lnTo>
                <a:lnTo>
                  <a:pt x="3648" y="0"/>
                </a:lnTo>
                <a:lnTo>
                  <a:pt x="3648" y="480"/>
                </a:lnTo>
                <a:lnTo>
                  <a:pt x="3552" y="48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8071"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927600"/>
            <a:ext cx="6540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2" name="Picture 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3738" y="3781425"/>
            <a:ext cx="5032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8073" name="Text Box 10"/>
          <p:cNvSpPr txBox="1">
            <a:spLocks noChangeArrowheads="1"/>
          </p:cNvSpPr>
          <p:nvPr/>
        </p:nvSpPr>
        <p:spPr bwMode="auto">
          <a:xfrm>
            <a:off x="3044825" y="33528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路由器</a:t>
            </a:r>
          </a:p>
        </p:txBody>
      </p:sp>
      <p:sp>
        <p:nvSpPr>
          <p:cNvPr id="88074" name="Rectangle 11"/>
          <p:cNvSpPr>
            <a:spLocks noChangeArrowheads="1"/>
          </p:cNvSpPr>
          <p:nvPr/>
        </p:nvSpPr>
        <p:spPr bwMode="auto">
          <a:xfrm>
            <a:off x="3600450" y="3949700"/>
            <a:ext cx="368300"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5" name="Rectangle 12"/>
          <p:cNvSpPr>
            <a:spLocks noChangeArrowheads="1"/>
          </p:cNvSpPr>
          <p:nvPr/>
        </p:nvSpPr>
        <p:spPr bwMode="auto">
          <a:xfrm>
            <a:off x="1546225" y="5291138"/>
            <a:ext cx="366713"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88076" name="Picture 1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8088" y="4918075"/>
            <a:ext cx="6556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7" name="Picture 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7788" y="4905375"/>
            <a:ext cx="652462"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78" name="Rectangle 15"/>
          <p:cNvSpPr>
            <a:spLocks noChangeArrowheads="1"/>
          </p:cNvSpPr>
          <p:nvPr/>
        </p:nvSpPr>
        <p:spPr bwMode="auto">
          <a:xfrm>
            <a:off x="4189413" y="5291138"/>
            <a:ext cx="366712"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9" name="Rectangle 16"/>
          <p:cNvSpPr>
            <a:spLocks noChangeArrowheads="1"/>
          </p:cNvSpPr>
          <p:nvPr/>
        </p:nvSpPr>
        <p:spPr bwMode="auto">
          <a:xfrm>
            <a:off x="6904038" y="5291138"/>
            <a:ext cx="368300"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0" name="Freeform 17"/>
          <p:cNvSpPr>
            <a:spLocks/>
          </p:cNvSpPr>
          <p:nvPr/>
        </p:nvSpPr>
        <p:spPr bwMode="auto">
          <a:xfrm>
            <a:off x="4556125" y="4535488"/>
            <a:ext cx="147638" cy="838200"/>
          </a:xfrm>
          <a:custGeom>
            <a:avLst/>
            <a:gdLst>
              <a:gd name="T0" fmla="*/ 0 w 96"/>
              <a:gd name="T1" fmla="*/ 2147483647 h 480"/>
              <a:gd name="T2" fmla="*/ 2147483647 w 96"/>
              <a:gd name="T3" fmla="*/ 2147483647 h 480"/>
              <a:gd name="T4" fmla="*/ 2147483647 w 96"/>
              <a:gd name="T5" fmla="*/ 0 h 480"/>
              <a:gd name="T6" fmla="*/ 0 60000 65536"/>
              <a:gd name="T7" fmla="*/ 0 60000 65536"/>
              <a:gd name="T8" fmla="*/ 0 60000 65536"/>
            </a:gdLst>
            <a:ahLst/>
            <a:cxnLst>
              <a:cxn ang="T6">
                <a:pos x="T0" y="T1"/>
              </a:cxn>
              <a:cxn ang="T7">
                <a:pos x="T2" y="T3"/>
              </a:cxn>
              <a:cxn ang="T8">
                <a:pos x="T4" y="T5"/>
              </a:cxn>
            </a:cxnLst>
            <a:rect l="0" t="0" r="r" b="b"/>
            <a:pathLst>
              <a:path w="96" h="480">
                <a:moveTo>
                  <a:pt x="0" y="480"/>
                </a:moveTo>
                <a:lnTo>
                  <a:pt x="96" y="480"/>
                </a:lnTo>
                <a:lnTo>
                  <a:pt x="96" y="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1" name="Rectangle 18"/>
          <p:cNvSpPr>
            <a:spLocks noChangeArrowheads="1"/>
          </p:cNvSpPr>
          <p:nvPr/>
        </p:nvSpPr>
        <p:spPr bwMode="auto">
          <a:xfrm>
            <a:off x="2940050" y="3949700"/>
            <a:ext cx="366713"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2" name="Text Box 19"/>
          <p:cNvSpPr txBox="1">
            <a:spLocks noChangeArrowheads="1"/>
          </p:cNvSpPr>
          <p:nvPr/>
        </p:nvSpPr>
        <p:spPr bwMode="auto">
          <a:xfrm>
            <a:off x="817563"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1A-24-F6-54-1B-0E</a:t>
            </a:r>
          </a:p>
        </p:txBody>
      </p:sp>
      <p:sp>
        <p:nvSpPr>
          <p:cNvPr id="88083" name="Line 20"/>
          <p:cNvSpPr>
            <a:spLocks noChangeShapeType="1"/>
          </p:cNvSpPr>
          <p:nvPr/>
        </p:nvSpPr>
        <p:spPr bwMode="auto">
          <a:xfrm>
            <a:off x="2646363" y="3540125"/>
            <a:ext cx="441325"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4" name="Text Box 21"/>
          <p:cNvSpPr txBox="1">
            <a:spLocks noChangeArrowheads="1"/>
          </p:cNvSpPr>
          <p:nvPr/>
        </p:nvSpPr>
        <p:spPr bwMode="auto">
          <a:xfrm>
            <a:off x="4203700"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00-00-A2-A4-2C-02</a:t>
            </a:r>
          </a:p>
        </p:txBody>
      </p:sp>
      <p:sp>
        <p:nvSpPr>
          <p:cNvPr id="88085" name="Line 22"/>
          <p:cNvSpPr>
            <a:spLocks noChangeShapeType="1"/>
          </p:cNvSpPr>
          <p:nvPr/>
        </p:nvSpPr>
        <p:spPr bwMode="auto">
          <a:xfrm flipH="1">
            <a:off x="3821113" y="3540125"/>
            <a:ext cx="808037"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6" name="Text Box 23"/>
          <p:cNvSpPr txBox="1">
            <a:spLocks noChangeArrowheads="1"/>
          </p:cNvSpPr>
          <p:nvPr/>
        </p:nvSpPr>
        <p:spPr bwMode="auto">
          <a:xfrm>
            <a:off x="1400175" y="57467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20-60-8C-C7-75-2A</a:t>
            </a:r>
          </a:p>
        </p:txBody>
      </p:sp>
      <p:sp>
        <p:nvSpPr>
          <p:cNvPr id="88087" name="Line 24"/>
          <p:cNvSpPr>
            <a:spLocks noChangeShapeType="1"/>
          </p:cNvSpPr>
          <p:nvPr/>
        </p:nvSpPr>
        <p:spPr bwMode="auto">
          <a:xfrm rot="16200000" flipV="1">
            <a:off x="1735931" y="5407819"/>
            <a:ext cx="461963" cy="33337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8" name="Text Box 25"/>
          <p:cNvSpPr txBox="1">
            <a:spLocks noChangeArrowheads="1"/>
          </p:cNvSpPr>
          <p:nvPr/>
        </p:nvSpPr>
        <p:spPr bwMode="auto">
          <a:xfrm>
            <a:off x="3862388" y="5746750"/>
            <a:ext cx="2343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08-00-20-47-1F-E4</a:t>
            </a:r>
          </a:p>
        </p:txBody>
      </p:sp>
      <p:sp>
        <p:nvSpPr>
          <p:cNvPr id="88089" name="Text Box 26"/>
          <p:cNvSpPr txBox="1">
            <a:spLocks noChangeArrowheads="1"/>
          </p:cNvSpPr>
          <p:nvPr/>
        </p:nvSpPr>
        <p:spPr bwMode="auto">
          <a:xfrm>
            <a:off x="6508750" y="5746750"/>
            <a:ext cx="2400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20-60-8C-11-D2-F6</a:t>
            </a:r>
          </a:p>
        </p:txBody>
      </p:sp>
      <p:sp>
        <p:nvSpPr>
          <p:cNvPr id="88090" name="Line 27"/>
          <p:cNvSpPr>
            <a:spLocks noChangeShapeType="1"/>
          </p:cNvSpPr>
          <p:nvPr/>
        </p:nvSpPr>
        <p:spPr bwMode="auto">
          <a:xfrm rot="16200000" flipV="1">
            <a:off x="43053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1" name="Line 28"/>
          <p:cNvSpPr>
            <a:spLocks noChangeShapeType="1"/>
          </p:cNvSpPr>
          <p:nvPr/>
        </p:nvSpPr>
        <p:spPr bwMode="auto">
          <a:xfrm rot="16200000" flipV="1">
            <a:off x="69469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2" name="Text Box 29"/>
          <p:cNvSpPr txBox="1">
            <a:spLocks noChangeArrowheads="1"/>
          </p:cNvSpPr>
          <p:nvPr/>
        </p:nvSpPr>
        <p:spPr bwMode="auto">
          <a:xfrm>
            <a:off x="2081213" y="1989138"/>
            <a:ext cx="5259387"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400">
                <a:solidFill>
                  <a:schemeClr val="tx1"/>
                </a:solidFill>
              </a:rPr>
              <a:t>路由器由于同时连接到两个网络上，</a:t>
            </a:r>
          </a:p>
          <a:p>
            <a:pPr algn="ctr" eaLnBrk="1" hangingPunct="1">
              <a:spcBef>
                <a:spcPct val="0"/>
              </a:spcBef>
              <a:buClrTx/>
              <a:buFontTx/>
              <a:buNone/>
            </a:pPr>
            <a:r>
              <a:rPr kumimoji="0" lang="zh-CN" altLang="en-US" sz="2400">
                <a:solidFill>
                  <a:schemeClr val="tx1"/>
                </a:solidFill>
              </a:rPr>
              <a:t>因此它有两块网卡和两个</a:t>
            </a:r>
            <a:r>
              <a:rPr kumimoji="0" lang="en-US" altLang="zh-CN" sz="2400">
                <a:solidFill>
                  <a:schemeClr val="tx1"/>
                </a:solidFill>
              </a:rPr>
              <a:t>MAC</a:t>
            </a:r>
            <a:r>
              <a:rPr kumimoji="0" lang="zh-CN" altLang="en-US" sz="2400">
                <a:solidFill>
                  <a:schemeClr val="tx1"/>
                </a:solidFill>
              </a:rPr>
              <a:t>地址。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pPr eaLnBrk="1" hangingPunct="1">
              <a:defRPr/>
            </a:pPr>
            <a:r>
              <a:rPr lang="en-US" altLang="zh-CN" dirty="0" smtClean="0"/>
              <a:t>MAC</a:t>
            </a:r>
            <a:r>
              <a:rPr lang="zh-CN" altLang="en-US" dirty="0" smtClean="0"/>
              <a:t>地址和</a:t>
            </a:r>
            <a:r>
              <a:rPr lang="en-US" altLang="zh-CN" dirty="0" smtClean="0"/>
              <a:t>OUI</a:t>
            </a:r>
            <a:r>
              <a:rPr lang="zh-CN" altLang="en-US" dirty="0" smtClean="0"/>
              <a:t>查询</a:t>
            </a:r>
          </a:p>
        </p:txBody>
      </p:sp>
      <p:sp>
        <p:nvSpPr>
          <p:cNvPr id="8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80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pic>
        <p:nvPicPr>
          <p:cNvPr id="30" name="图片 29">
            <a:extLst>
              <a:ext uri="{FF2B5EF4-FFF2-40B4-BE49-F238E27FC236}">
                <a16:creationId xmlns:a16="http://schemas.microsoft.com/office/drawing/2014/main" xmlns="" id="{2E05BCDE-42BA-4976-9F33-3E89F33BB629}"/>
              </a:ext>
            </a:extLst>
          </p:cNvPr>
          <p:cNvPicPr>
            <a:picLocks noChangeAspect="1"/>
          </p:cNvPicPr>
          <p:nvPr/>
        </p:nvPicPr>
        <p:blipFill>
          <a:blip r:embed="rId9"/>
          <a:stretch>
            <a:fillRect/>
          </a:stretch>
        </p:blipFill>
        <p:spPr>
          <a:xfrm>
            <a:off x="1691680" y="2420887"/>
            <a:ext cx="5832155" cy="3892547"/>
          </a:xfrm>
          <a:prstGeom prst="rect">
            <a:avLst/>
          </a:prstGeom>
        </p:spPr>
      </p:pic>
      <p:sp>
        <p:nvSpPr>
          <p:cNvPr id="2" name="矩形 1"/>
          <p:cNvSpPr/>
          <p:nvPr/>
        </p:nvSpPr>
        <p:spPr>
          <a:xfrm>
            <a:off x="827584" y="1739307"/>
            <a:ext cx="7776864" cy="535531"/>
          </a:xfrm>
          <a:prstGeom prst="rect">
            <a:avLst/>
          </a:prstGeom>
        </p:spPr>
        <p:txBody>
          <a:bodyPr wrap="square">
            <a:spAutoFit/>
          </a:bodyPr>
          <a:lstStyle/>
          <a:p>
            <a:pPr marL="342900" indent="-342900">
              <a:lnSpc>
                <a:spcPct val="120000"/>
              </a:lnSpc>
              <a:buBlip>
                <a:blip r:embed="rId10"/>
              </a:buBlip>
            </a:pPr>
            <a:r>
              <a:rPr lang="zh-CN" altLang="en-US" sz="2400" b="1" dirty="0">
                <a:latin typeface="+mn-lt"/>
                <a:ea typeface="+mn-ea"/>
              </a:rPr>
              <a:t>在</a:t>
            </a:r>
            <a:r>
              <a:rPr lang="en-US" altLang="zh-CN" sz="2400" b="1" dirty="0">
                <a:latin typeface="+mn-lt"/>
                <a:ea typeface="+mn-ea"/>
              </a:rPr>
              <a:t>Windows</a:t>
            </a:r>
            <a:r>
              <a:rPr lang="zh-CN" altLang="en-US" sz="2400" b="1" dirty="0">
                <a:latin typeface="+mn-lt"/>
                <a:ea typeface="+mn-ea"/>
              </a:rPr>
              <a:t>上使用</a:t>
            </a:r>
            <a:r>
              <a:rPr lang="en-US" altLang="zh-CN" sz="2400" b="1" dirty="0">
                <a:solidFill>
                  <a:srgbClr val="C00000"/>
                </a:solidFill>
                <a:latin typeface="+mn-lt"/>
                <a:ea typeface="+mn-ea"/>
              </a:rPr>
              <a:t>ipconfig /all</a:t>
            </a:r>
            <a:r>
              <a:rPr lang="zh-CN" altLang="en-US" sz="2400" b="1" dirty="0">
                <a:latin typeface="+mn-lt"/>
                <a:ea typeface="+mn-ea"/>
              </a:rPr>
              <a:t>命令查看</a:t>
            </a:r>
            <a:r>
              <a:rPr lang="en-US" altLang="zh-CN" sz="2400" b="1" dirty="0">
                <a:latin typeface="+mn-lt"/>
                <a:ea typeface="+mn-ea"/>
              </a:rPr>
              <a:t>MAC</a:t>
            </a:r>
            <a:r>
              <a:rPr lang="zh-CN" altLang="en-US" sz="2400" b="1" dirty="0">
                <a:latin typeface="+mn-lt"/>
                <a:ea typeface="+mn-ea"/>
              </a:rPr>
              <a:t>地址</a:t>
            </a:r>
          </a:p>
        </p:txBody>
      </p:sp>
      <p:grpSp>
        <p:nvGrpSpPr>
          <p:cNvPr id="32" name="组合 31">
            <a:extLst>
              <a:ext uri="{FF2B5EF4-FFF2-40B4-BE49-F238E27FC236}">
                <a16:creationId xmlns:a16="http://schemas.microsoft.com/office/drawing/2014/main" xmlns="" id="{E86A824A-6856-406B-95E1-3B8FE4674074}"/>
              </a:ext>
            </a:extLst>
          </p:cNvPr>
          <p:cNvGrpSpPr/>
          <p:nvPr/>
        </p:nvGrpSpPr>
        <p:grpSpPr>
          <a:xfrm>
            <a:off x="2474347" y="2636460"/>
            <a:ext cx="5264557" cy="3342431"/>
            <a:chOff x="1653913" y="2849165"/>
            <a:chExt cx="6286735" cy="4122088"/>
          </a:xfrm>
        </p:grpSpPr>
        <p:grpSp>
          <p:nvGrpSpPr>
            <p:cNvPr id="33" name="组合 32">
              <a:extLst>
                <a:ext uri="{FF2B5EF4-FFF2-40B4-BE49-F238E27FC236}">
                  <a16:creationId xmlns:a16="http://schemas.microsoft.com/office/drawing/2014/main" xmlns="" id="{522CC274-E89A-4D4E-BCC9-D357F923EC9F}"/>
                </a:ext>
              </a:extLst>
            </p:cNvPr>
            <p:cNvGrpSpPr/>
            <p:nvPr/>
          </p:nvGrpSpPr>
          <p:grpSpPr>
            <a:xfrm>
              <a:off x="5624066" y="4190977"/>
              <a:ext cx="2316582" cy="1293122"/>
              <a:chOff x="495694" y="5089537"/>
              <a:chExt cx="1613321" cy="913746"/>
            </a:xfrm>
          </p:grpSpPr>
          <p:pic>
            <p:nvPicPr>
              <p:cNvPr id="46" name="图片 45">
                <a:extLst>
                  <a:ext uri="{FF2B5EF4-FFF2-40B4-BE49-F238E27FC236}">
                    <a16:creationId xmlns:a16="http://schemas.microsoft.com/office/drawing/2014/main" xmlns="" id="{584EE6C9-EFB7-43AE-A729-2327B5121AF0}"/>
                  </a:ext>
                </a:extLst>
              </p:cNvPr>
              <p:cNvPicPr>
                <a:picLocks noChangeAspect="1"/>
              </p:cNvPicPr>
              <p:nvPr/>
            </p:nvPicPr>
            <p:blipFill>
              <a:blip r:embed="rId11"/>
              <a:stretch>
                <a:fillRect/>
              </a:stretch>
            </p:blipFill>
            <p:spPr>
              <a:xfrm>
                <a:off x="598325" y="5089537"/>
                <a:ext cx="1453818" cy="476661"/>
              </a:xfrm>
              <a:prstGeom prst="rect">
                <a:avLst/>
              </a:prstGeom>
            </p:spPr>
          </p:pic>
          <p:pic>
            <p:nvPicPr>
              <p:cNvPr id="47" name="图片 46">
                <a:hlinkClick r:id="rId12"/>
                <a:extLst>
                  <a:ext uri="{FF2B5EF4-FFF2-40B4-BE49-F238E27FC236}">
                    <a16:creationId xmlns:a16="http://schemas.microsoft.com/office/drawing/2014/main" xmlns="" id="{C74A1698-F5BA-4E25-B5FF-55383D0FCE13}"/>
                  </a:ext>
                </a:extLst>
              </p:cNvPr>
              <p:cNvPicPr>
                <a:picLocks noChangeAspect="1"/>
              </p:cNvPicPr>
              <p:nvPr/>
            </p:nvPicPr>
            <p:blipFill>
              <a:blip r:embed="rId13"/>
              <a:stretch>
                <a:fillRect/>
              </a:stretch>
            </p:blipFill>
            <p:spPr>
              <a:xfrm>
                <a:off x="495694" y="5663637"/>
                <a:ext cx="1613321" cy="339646"/>
              </a:xfrm>
              <a:prstGeom prst="rect">
                <a:avLst/>
              </a:prstGeom>
            </p:spPr>
            <p:style>
              <a:lnRef idx="0">
                <a:schemeClr val="accent1"/>
              </a:lnRef>
              <a:fillRef idx="3">
                <a:schemeClr val="accent1"/>
              </a:fillRef>
              <a:effectRef idx="3">
                <a:schemeClr val="accent1"/>
              </a:effectRef>
              <a:fontRef idx="minor">
                <a:schemeClr val="lt1"/>
              </a:fontRef>
            </p:style>
          </p:pic>
        </p:grpSp>
        <p:grpSp>
          <p:nvGrpSpPr>
            <p:cNvPr id="34" name="组合 33">
              <a:extLst>
                <a:ext uri="{FF2B5EF4-FFF2-40B4-BE49-F238E27FC236}">
                  <a16:creationId xmlns:a16="http://schemas.microsoft.com/office/drawing/2014/main" xmlns="" id="{B28AD02F-3ABF-4340-A084-0C7E48480075}"/>
                </a:ext>
              </a:extLst>
            </p:cNvPr>
            <p:cNvGrpSpPr/>
            <p:nvPr/>
          </p:nvGrpSpPr>
          <p:grpSpPr>
            <a:xfrm rot="20998069">
              <a:off x="3536913" y="2849165"/>
              <a:ext cx="1707575" cy="868090"/>
              <a:chOff x="8805417" y="3276915"/>
              <a:chExt cx="2590800" cy="1123297"/>
            </a:xfrm>
          </p:grpSpPr>
          <p:sp>
            <p:nvSpPr>
              <p:cNvPr id="44" name="星形: 十角 37">
                <a:extLst>
                  <a:ext uri="{FF2B5EF4-FFF2-40B4-BE49-F238E27FC236}">
                    <a16:creationId xmlns:a16="http://schemas.microsoft.com/office/drawing/2014/main" xmlns="" id="{F74F669D-57D9-4563-AFA7-A8BBC6764A33}"/>
                  </a:ext>
                </a:extLst>
              </p:cNvPr>
              <p:cNvSpPr/>
              <p:nvPr/>
            </p:nvSpPr>
            <p:spPr>
              <a:xfrm rot="601931">
                <a:off x="8805417" y="3276915"/>
                <a:ext cx="2590800" cy="1123297"/>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45" name="矩形 44">
                <a:extLst>
                  <a:ext uri="{FF2B5EF4-FFF2-40B4-BE49-F238E27FC236}">
                    <a16:creationId xmlns:a16="http://schemas.microsoft.com/office/drawing/2014/main" xmlns="" id="{DA90180A-2E31-470B-9E96-E08BE4A87414}"/>
                  </a:ext>
                </a:extLst>
              </p:cNvPr>
              <p:cNvSpPr/>
              <p:nvPr/>
            </p:nvSpPr>
            <p:spPr>
              <a:xfrm rot="601931">
                <a:off x="9114657" y="3549830"/>
                <a:ext cx="2076180" cy="687619"/>
              </a:xfrm>
              <a:prstGeom prst="rect">
                <a:avLst/>
              </a:prstGeom>
              <a:noFill/>
            </p:spPr>
            <p:txBody>
              <a:bodyPr wrap="square" lIns="91440" tIns="45720" rIns="91440" bIns="45720">
                <a:spAutoFit/>
              </a:bodyPr>
              <a:lstStyle/>
              <a:p>
                <a:pPr algn="ctr"/>
                <a:r>
                  <a:rPr lang="zh-CN" altLang="en-US" sz="2200" dirty="0">
                    <a:ln w="0"/>
                    <a:solidFill>
                      <a:srgbClr val="FF0000"/>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试一试</a:t>
                </a:r>
              </a:p>
            </p:txBody>
          </p:sp>
        </p:grpSp>
        <p:sp>
          <p:nvSpPr>
            <p:cNvPr id="35" name="箭头: 下 39">
              <a:extLst>
                <a:ext uri="{FF2B5EF4-FFF2-40B4-BE49-F238E27FC236}">
                  <a16:creationId xmlns:a16="http://schemas.microsoft.com/office/drawing/2014/main" xmlns="" id="{8018FCB1-9804-4809-8E64-BD3F33BBE4FF}"/>
                </a:ext>
              </a:extLst>
            </p:cNvPr>
            <p:cNvSpPr/>
            <p:nvPr/>
          </p:nvSpPr>
          <p:spPr>
            <a:xfrm rot="16200000">
              <a:off x="5171599" y="4545514"/>
              <a:ext cx="197769" cy="53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下 40">
              <a:extLst>
                <a:ext uri="{FF2B5EF4-FFF2-40B4-BE49-F238E27FC236}">
                  <a16:creationId xmlns:a16="http://schemas.microsoft.com/office/drawing/2014/main" xmlns="" id="{84665965-AE9F-4DAE-8617-12C4880A5E6F}"/>
                </a:ext>
              </a:extLst>
            </p:cNvPr>
            <p:cNvSpPr/>
            <p:nvPr/>
          </p:nvSpPr>
          <p:spPr>
            <a:xfrm>
              <a:off x="6602926" y="5689850"/>
              <a:ext cx="191499" cy="480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41">
              <a:extLst>
                <a:ext uri="{FF2B5EF4-FFF2-40B4-BE49-F238E27FC236}">
                  <a16:creationId xmlns:a16="http://schemas.microsoft.com/office/drawing/2014/main" xmlns="" id="{E8423698-7489-426E-A356-5AF24B049474}"/>
                </a:ext>
              </a:extLst>
            </p:cNvPr>
            <p:cNvSpPr txBox="1"/>
            <p:nvPr/>
          </p:nvSpPr>
          <p:spPr>
            <a:xfrm rot="696918">
              <a:off x="6438828" y="5955589"/>
              <a:ext cx="519695" cy="1015664"/>
            </a:xfrm>
            <a:prstGeom prst="rect">
              <a:avLst/>
            </a:prstGeom>
            <a:noFill/>
          </p:spPr>
          <p:txBody>
            <a:bodyPr wrap="none" rtlCol="0">
              <a:spAutoFit/>
            </a:bodyPr>
            <a:lstStyle/>
            <a:p>
              <a:r>
                <a:rPr lang="en-US" altLang="zh-CN" sz="6000" b="1" dirty="0">
                  <a:solidFill>
                    <a:srgbClr val="C00000"/>
                  </a:solidFill>
                  <a:latin typeface="Algerian" panose="04020705040A02060702" pitchFamily="82" charset="0"/>
                  <a:ea typeface="Adobe 楷体 Std R" panose="02020400000000000000" pitchFamily="18" charset="-128"/>
                </a:rPr>
                <a:t>?</a:t>
              </a:r>
              <a:endParaRPr lang="zh-CN" altLang="en-US" sz="6000" b="1" dirty="0">
                <a:solidFill>
                  <a:srgbClr val="C00000"/>
                </a:solidFill>
                <a:latin typeface="Algerian" panose="04020705040A02060702" pitchFamily="82" charset="0"/>
                <a:ea typeface="Adobe 楷体 Std R" panose="02020400000000000000" pitchFamily="18" charset="-128"/>
              </a:endParaRPr>
            </a:p>
          </p:txBody>
        </p:sp>
        <p:grpSp>
          <p:nvGrpSpPr>
            <p:cNvPr id="38" name="组合 37">
              <a:extLst>
                <a:ext uri="{FF2B5EF4-FFF2-40B4-BE49-F238E27FC236}">
                  <a16:creationId xmlns:a16="http://schemas.microsoft.com/office/drawing/2014/main" xmlns="" id="{450A3DAB-B232-4B29-BCBF-273D46DE965A}"/>
                </a:ext>
              </a:extLst>
            </p:cNvPr>
            <p:cNvGrpSpPr/>
            <p:nvPr/>
          </p:nvGrpSpPr>
          <p:grpSpPr>
            <a:xfrm>
              <a:off x="1653913" y="3421310"/>
              <a:ext cx="3262989" cy="2994729"/>
              <a:chOff x="1281516" y="3421310"/>
              <a:chExt cx="3262989" cy="2994729"/>
            </a:xfrm>
          </p:grpSpPr>
          <p:grpSp>
            <p:nvGrpSpPr>
              <p:cNvPr id="39" name="组合 38">
                <a:extLst>
                  <a:ext uri="{FF2B5EF4-FFF2-40B4-BE49-F238E27FC236}">
                    <a16:creationId xmlns:a16="http://schemas.microsoft.com/office/drawing/2014/main" xmlns="" id="{93DB3925-8B93-43AA-875E-300069461B18}"/>
                  </a:ext>
                </a:extLst>
              </p:cNvPr>
              <p:cNvGrpSpPr/>
              <p:nvPr/>
            </p:nvGrpSpPr>
            <p:grpSpPr>
              <a:xfrm>
                <a:off x="1281516" y="3421310"/>
                <a:ext cx="3262989" cy="2994729"/>
                <a:chOff x="1281516" y="3421310"/>
                <a:chExt cx="3262989" cy="2994729"/>
              </a:xfrm>
            </p:grpSpPr>
            <p:sp>
              <p:nvSpPr>
                <p:cNvPr id="42" name="矩形 41">
                  <a:extLst>
                    <a:ext uri="{FF2B5EF4-FFF2-40B4-BE49-F238E27FC236}">
                      <a16:creationId xmlns:a16="http://schemas.microsoft.com/office/drawing/2014/main" xmlns="" id="{2A3E346C-30FB-46F0-9766-88F140667414}"/>
                    </a:ext>
                  </a:extLst>
                </p:cNvPr>
                <p:cNvSpPr/>
                <p:nvPr/>
              </p:nvSpPr>
              <p:spPr>
                <a:xfrm>
                  <a:off x="1281516" y="3421310"/>
                  <a:ext cx="1656467" cy="2994729"/>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文本框 35">
                  <a:extLst>
                    <a:ext uri="{FF2B5EF4-FFF2-40B4-BE49-F238E27FC236}">
                      <a16:creationId xmlns:a16="http://schemas.microsoft.com/office/drawing/2014/main" xmlns="" id="{C796468A-726C-4645-8D09-CF6CAC4ADEB2}"/>
                    </a:ext>
                  </a:extLst>
                </p:cNvPr>
                <p:cNvSpPr txBox="1"/>
                <p:nvPr/>
              </p:nvSpPr>
              <p:spPr>
                <a:xfrm>
                  <a:off x="2920378" y="4482867"/>
                  <a:ext cx="1624127" cy="87300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MAC </a:t>
                  </a:r>
                </a:p>
                <a:p>
                  <a:pPr algn="ctr"/>
                  <a:r>
                    <a:rPr lang="en-US" altLang="zh-CN" sz="2000" b="1" dirty="0">
                      <a:latin typeface="微软雅黑" panose="020B0503020204020204" pitchFamily="34" charset="-122"/>
                      <a:ea typeface="微软雅黑" panose="020B0503020204020204" pitchFamily="34" charset="-122"/>
                    </a:rPr>
                    <a:t>Address</a:t>
                  </a:r>
                  <a:endParaRPr lang="zh-CN" altLang="en-US" sz="2000" b="1" dirty="0">
                    <a:latin typeface="微软雅黑" panose="020B0503020204020204" pitchFamily="34" charset="-122"/>
                    <a:ea typeface="微软雅黑" panose="020B0503020204020204" pitchFamily="34" charset="-122"/>
                  </a:endParaRPr>
                </a:p>
              </p:txBody>
            </p:sp>
          </p:grpSp>
          <p:pic>
            <p:nvPicPr>
              <p:cNvPr id="40" name="图片 39">
                <a:extLst>
                  <a:ext uri="{FF2B5EF4-FFF2-40B4-BE49-F238E27FC236}">
                    <a16:creationId xmlns:a16="http://schemas.microsoft.com/office/drawing/2014/main" xmlns="" id="{3A3A84B9-9ACB-42D9-BAE6-413A97FB1C1D}"/>
                  </a:ext>
                </a:extLst>
              </p:cNvPr>
              <p:cNvPicPr>
                <a:picLocks noChangeAspect="1"/>
              </p:cNvPicPr>
              <p:nvPr/>
            </p:nvPicPr>
            <p:blipFill>
              <a:blip r:embed="rId14"/>
              <a:stretch>
                <a:fillRect/>
              </a:stretch>
            </p:blipFill>
            <p:spPr>
              <a:xfrm>
                <a:off x="1425441" y="3503647"/>
                <a:ext cx="1300279" cy="1152280"/>
              </a:xfrm>
              <a:prstGeom prst="rect">
                <a:avLst/>
              </a:prstGeom>
            </p:spPr>
          </p:pic>
          <p:pic>
            <p:nvPicPr>
              <p:cNvPr id="41" name="图片 40">
                <a:extLst>
                  <a:ext uri="{FF2B5EF4-FFF2-40B4-BE49-F238E27FC236}">
                    <a16:creationId xmlns:a16="http://schemas.microsoft.com/office/drawing/2014/main" xmlns="" id="{8FD8B79E-0E10-448F-BEA4-DA763053E721}"/>
                  </a:ext>
                </a:extLst>
              </p:cNvPr>
              <p:cNvPicPr>
                <a:picLocks noChangeAspect="1"/>
              </p:cNvPicPr>
              <p:nvPr/>
            </p:nvPicPr>
            <p:blipFill>
              <a:blip r:embed="rId15"/>
              <a:stretch>
                <a:fillRect/>
              </a:stretch>
            </p:blipFill>
            <p:spPr>
              <a:xfrm>
                <a:off x="1522650" y="4836810"/>
                <a:ext cx="1105863" cy="1409975"/>
              </a:xfrm>
              <a:prstGeom prst="rect">
                <a:avLst/>
              </a:prstGeom>
            </p:spPr>
          </p:pic>
        </p:grpSp>
      </p:grpSp>
    </p:spTree>
    <p:extLst>
      <p:ext uri="{BB962C8B-B14F-4D97-AF65-F5344CB8AC3E}">
        <p14:creationId xmlns:p14="http://schemas.microsoft.com/office/powerpoint/2010/main" val="426871466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
                                        </p:tgtEl>
                                        <p:attrNameLst>
                                          <p:attrName>style.visibility</p:attrName>
                                        </p:attrNameLst>
                                      </p:cBhvr>
                                      <p:to>
                                        <p:strVal val="hidden"/>
                                      </p:to>
                                    </p:set>
                                  </p:childTnLst>
                                </p:cTn>
                              </p:par>
                            </p:childTnLst>
                          </p:cTn>
                        </p:par>
                        <p:par>
                          <p:cTn id="12" fill="hold">
                            <p:stCondLst>
                              <p:cond delay="0"/>
                            </p:stCondLst>
                            <p:childTnLst>
                              <p:par>
                                <p:cTn id="13" presetID="3" presetClass="entr" presetSubtype="1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9799" name="AutoShape 7"/>
          <p:cNvSpPr>
            <a:spLocks noChangeArrowheads="1"/>
          </p:cNvSpPr>
          <p:nvPr/>
        </p:nvSpPr>
        <p:spPr bwMode="auto">
          <a:xfrm>
            <a:off x="82996" y="58936"/>
            <a:ext cx="8953500" cy="2794000"/>
          </a:xfrm>
          <a:prstGeom prst="roundRect">
            <a:avLst>
              <a:gd name="adj" fmla="val 9139"/>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400" b="0">
              <a:solidFill>
                <a:schemeClr val="tx1"/>
              </a:solidFill>
              <a:latin typeface="华文新魏" pitchFamily="2" charset="-122"/>
              <a:ea typeface="华文新魏" pitchFamily="2" charset="-122"/>
            </a:endParaRPr>
          </a:p>
        </p:txBody>
      </p:sp>
      <p:sp>
        <p:nvSpPr>
          <p:cNvPr id="89092" name="Text Box 8"/>
          <p:cNvSpPr txBox="1">
            <a:spLocks noChangeArrowheads="1"/>
          </p:cNvSpPr>
          <p:nvPr/>
        </p:nvSpPr>
        <p:spPr bwMode="auto">
          <a:xfrm>
            <a:off x="829735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华文新魏" pitchFamily="2" charset="-122"/>
                <a:ea typeface="华文新魏" pitchFamily="2" charset="-122"/>
              </a:rPr>
              <a:t>4 </a:t>
            </a:r>
            <a:r>
              <a:rPr lang="zh-CN" altLang="en-US" sz="1200" b="0" dirty="0">
                <a:solidFill>
                  <a:schemeClr val="tx1"/>
                </a:solidFill>
                <a:latin typeface="华文新魏" pitchFamily="2" charset="-122"/>
                <a:ea typeface="华文新魏" pitchFamily="2" charset="-122"/>
              </a:rPr>
              <a:t>之 </a:t>
            </a:r>
            <a:r>
              <a:rPr lang="en-US" altLang="zh-CN" sz="1200" b="0" dirty="0">
                <a:solidFill>
                  <a:schemeClr val="tx1"/>
                </a:solidFill>
                <a:latin typeface="华文新魏" pitchFamily="2" charset="-122"/>
                <a:ea typeface="华文新魏" pitchFamily="2" charset="-122"/>
              </a:rPr>
              <a:t>1</a:t>
            </a:r>
          </a:p>
        </p:txBody>
      </p:sp>
      <p:sp>
        <p:nvSpPr>
          <p:cNvPr id="89093" name="Line 9"/>
          <p:cNvSpPr>
            <a:spLocks noChangeShapeType="1"/>
          </p:cNvSpPr>
          <p:nvPr/>
        </p:nvSpPr>
        <p:spPr bwMode="auto">
          <a:xfrm>
            <a:off x="152400" y="4495800"/>
            <a:ext cx="8915400" cy="0"/>
          </a:xfrm>
          <a:prstGeom prst="line">
            <a:avLst/>
          </a:prstGeom>
          <a:noFill/>
          <a:ln w="38100" cmpd="dbl">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4" name="Rectangle 10"/>
          <p:cNvSpPr>
            <a:spLocks noChangeArrowheads="1"/>
          </p:cNvSpPr>
          <p:nvPr/>
        </p:nvSpPr>
        <p:spPr bwMode="auto">
          <a:xfrm>
            <a:off x="1554163" y="4730750"/>
            <a:ext cx="6413500"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5" name="Rectangle 11"/>
          <p:cNvSpPr>
            <a:spLocks noChangeArrowheads="1"/>
          </p:cNvSpPr>
          <p:nvPr/>
        </p:nvSpPr>
        <p:spPr bwMode="auto">
          <a:xfrm>
            <a:off x="1547813" y="4730750"/>
            <a:ext cx="6419850" cy="4889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6" name="Rectangle 12"/>
          <p:cNvSpPr>
            <a:spLocks noChangeArrowheads="1"/>
          </p:cNvSpPr>
          <p:nvPr/>
        </p:nvSpPr>
        <p:spPr bwMode="auto">
          <a:xfrm>
            <a:off x="4256088" y="4835525"/>
            <a:ext cx="8969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929805" name="Rectangle 13"/>
          <p:cNvSpPr>
            <a:spLocks noChangeArrowheads="1"/>
          </p:cNvSpPr>
          <p:nvPr/>
        </p:nvSpPr>
        <p:spPr bwMode="auto">
          <a:xfrm>
            <a:off x="1077913" y="1831975"/>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929806" name="Rectangle 14"/>
          <p:cNvSpPr>
            <a:spLocks noChangeArrowheads="1"/>
          </p:cNvSpPr>
          <p:nvPr/>
        </p:nvSpPr>
        <p:spPr bwMode="auto">
          <a:xfrm>
            <a:off x="1893888"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7" name="Rectangle 15"/>
          <p:cNvSpPr>
            <a:spLocks noChangeArrowheads="1"/>
          </p:cNvSpPr>
          <p:nvPr/>
        </p:nvSpPr>
        <p:spPr bwMode="auto">
          <a:xfrm>
            <a:off x="28622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8" name="Rectangle 16"/>
          <p:cNvSpPr>
            <a:spLocks noChangeArrowheads="1"/>
          </p:cNvSpPr>
          <p:nvPr/>
        </p:nvSpPr>
        <p:spPr bwMode="auto">
          <a:xfrm>
            <a:off x="377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929809" name="Rectangle 17"/>
          <p:cNvSpPr>
            <a:spLocks noChangeArrowheads="1"/>
          </p:cNvSpPr>
          <p:nvPr/>
        </p:nvSpPr>
        <p:spPr bwMode="auto">
          <a:xfrm>
            <a:off x="758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929810" name="Rectangle 18"/>
          <p:cNvSpPr>
            <a:spLocks noChangeArrowheads="1"/>
          </p:cNvSpPr>
          <p:nvPr/>
        </p:nvSpPr>
        <p:spPr bwMode="auto">
          <a:xfrm>
            <a:off x="8288338" y="504825"/>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03" name="Rectangle 19"/>
          <p:cNvSpPr>
            <a:spLocks noChangeArrowheads="1"/>
          </p:cNvSpPr>
          <p:nvPr/>
        </p:nvSpPr>
        <p:spPr bwMode="auto">
          <a:xfrm>
            <a:off x="8243888" y="4814888"/>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物理层</a:t>
            </a:r>
          </a:p>
        </p:txBody>
      </p:sp>
      <p:sp>
        <p:nvSpPr>
          <p:cNvPr id="929812" name="Line 20"/>
          <p:cNvSpPr>
            <a:spLocks noChangeShapeType="1"/>
          </p:cNvSpPr>
          <p:nvPr/>
        </p:nvSpPr>
        <p:spPr bwMode="auto">
          <a:xfrm>
            <a:off x="8272463" y="10668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3" name="Line 21"/>
          <p:cNvSpPr>
            <a:spLocks noChangeShapeType="1"/>
          </p:cNvSpPr>
          <p:nvPr/>
        </p:nvSpPr>
        <p:spPr bwMode="auto">
          <a:xfrm>
            <a:off x="1544638" y="2203450"/>
            <a:ext cx="0" cy="444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4" name="Line 22"/>
          <p:cNvSpPr>
            <a:spLocks noChangeShapeType="1"/>
          </p:cNvSpPr>
          <p:nvPr/>
        </p:nvSpPr>
        <p:spPr bwMode="auto">
          <a:xfrm>
            <a:off x="7980363" y="2203450"/>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5" name="Rectangle 23"/>
          <p:cNvSpPr>
            <a:spLocks noChangeArrowheads="1"/>
          </p:cNvSpPr>
          <p:nvPr/>
        </p:nvSpPr>
        <p:spPr bwMode="auto">
          <a:xfrm>
            <a:off x="1546225" y="2178050"/>
            <a:ext cx="6421438" cy="4572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29816" name="Line 24"/>
          <p:cNvSpPr>
            <a:spLocks noChangeShapeType="1"/>
          </p:cNvSpPr>
          <p:nvPr/>
        </p:nvSpPr>
        <p:spPr bwMode="auto">
          <a:xfrm>
            <a:off x="2481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7" name="Line 25"/>
          <p:cNvSpPr>
            <a:spLocks noChangeShapeType="1"/>
          </p:cNvSpPr>
          <p:nvPr/>
        </p:nvSpPr>
        <p:spPr bwMode="auto">
          <a:xfrm>
            <a:off x="33956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8" name="Line 26"/>
          <p:cNvSpPr>
            <a:spLocks noChangeShapeType="1"/>
          </p:cNvSpPr>
          <p:nvPr/>
        </p:nvSpPr>
        <p:spPr bwMode="auto">
          <a:xfrm>
            <a:off x="43100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9" name="Line 27"/>
          <p:cNvSpPr>
            <a:spLocks noChangeShapeType="1"/>
          </p:cNvSpPr>
          <p:nvPr/>
        </p:nvSpPr>
        <p:spPr bwMode="auto">
          <a:xfrm>
            <a:off x="7434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20" name="Rectangle 28"/>
          <p:cNvSpPr>
            <a:spLocks noChangeArrowheads="1"/>
          </p:cNvSpPr>
          <p:nvPr/>
        </p:nvSpPr>
        <p:spPr bwMode="auto">
          <a:xfrm>
            <a:off x="1528763" y="2241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929821" name="Rectangle 29"/>
          <p:cNvSpPr>
            <a:spLocks noChangeArrowheads="1"/>
          </p:cNvSpPr>
          <p:nvPr/>
        </p:nvSpPr>
        <p:spPr bwMode="auto">
          <a:xfrm>
            <a:off x="2541588" y="2241550"/>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929822" name="Rectangle 30"/>
          <p:cNvSpPr>
            <a:spLocks noChangeArrowheads="1"/>
          </p:cNvSpPr>
          <p:nvPr/>
        </p:nvSpPr>
        <p:spPr bwMode="auto">
          <a:xfrm>
            <a:off x="3319463" y="2254250"/>
            <a:ext cx="107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a:t>
            </a:r>
          </a:p>
        </p:txBody>
      </p:sp>
      <p:sp>
        <p:nvSpPr>
          <p:cNvPr id="929823" name="Rectangle 31"/>
          <p:cNvSpPr>
            <a:spLocks noChangeArrowheads="1"/>
          </p:cNvSpPr>
          <p:nvPr/>
        </p:nvSpPr>
        <p:spPr bwMode="auto">
          <a:xfrm>
            <a:off x="7434263" y="2241550"/>
            <a:ext cx="512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16" name="Rectangle 32"/>
          <p:cNvSpPr>
            <a:spLocks noChangeArrowheads="1"/>
          </p:cNvSpPr>
          <p:nvPr/>
        </p:nvSpPr>
        <p:spPr bwMode="auto">
          <a:xfrm>
            <a:off x="8213725" y="3886200"/>
            <a:ext cx="896938"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层</a:t>
            </a:r>
          </a:p>
        </p:txBody>
      </p:sp>
      <p:sp>
        <p:nvSpPr>
          <p:cNvPr id="89117" name="Line 33"/>
          <p:cNvSpPr>
            <a:spLocks noChangeShapeType="1"/>
          </p:cNvSpPr>
          <p:nvPr/>
        </p:nvSpPr>
        <p:spPr bwMode="auto">
          <a:xfrm flipH="1">
            <a:off x="1546225" y="4221163"/>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8" name="Line 34"/>
          <p:cNvSpPr>
            <a:spLocks noChangeShapeType="1"/>
          </p:cNvSpPr>
          <p:nvPr/>
        </p:nvSpPr>
        <p:spPr bwMode="auto">
          <a:xfrm>
            <a:off x="7956550" y="4292600"/>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9" name="Rectangle 35"/>
          <p:cNvSpPr>
            <a:spLocks noChangeArrowheads="1"/>
          </p:cNvSpPr>
          <p:nvPr/>
        </p:nvSpPr>
        <p:spPr bwMode="auto">
          <a:xfrm>
            <a:off x="195263" y="5724525"/>
            <a:ext cx="4010025" cy="415925"/>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20" name="Rectangle 36"/>
          <p:cNvSpPr>
            <a:spLocks noChangeArrowheads="1"/>
          </p:cNvSpPr>
          <p:nvPr/>
        </p:nvSpPr>
        <p:spPr bwMode="auto">
          <a:xfrm>
            <a:off x="176213" y="5767388"/>
            <a:ext cx="4025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10101010101010       101010101010  10101011</a:t>
            </a:r>
          </a:p>
        </p:txBody>
      </p:sp>
      <p:sp>
        <p:nvSpPr>
          <p:cNvPr id="89121" name="Line 37"/>
          <p:cNvSpPr>
            <a:spLocks noChangeShapeType="1"/>
          </p:cNvSpPr>
          <p:nvPr/>
        </p:nvSpPr>
        <p:spPr bwMode="auto">
          <a:xfrm>
            <a:off x="3276600" y="5734050"/>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2" name="Rectangle 38"/>
          <p:cNvSpPr>
            <a:spLocks noChangeArrowheads="1"/>
          </p:cNvSpPr>
          <p:nvPr/>
        </p:nvSpPr>
        <p:spPr bwMode="auto">
          <a:xfrm>
            <a:off x="1335088" y="6178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前同步码</a:t>
            </a:r>
          </a:p>
        </p:txBody>
      </p:sp>
      <p:sp>
        <p:nvSpPr>
          <p:cNvPr id="89123" name="Rectangle 39"/>
          <p:cNvSpPr>
            <a:spLocks noChangeArrowheads="1"/>
          </p:cNvSpPr>
          <p:nvPr/>
        </p:nvSpPr>
        <p:spPr bwMode="auto">
          <a:xfrm>
            <a:off x="3443288" y="6149975"/>
            <a:ext cx="798512" cy="484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帧开始</a:t>
            </a:r>
          </a:p>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定界符</a:t>
            </a:r>
          </a:p>
        </p:txBody>
      </p:sp>
      <p:sp>
        <p:nvSpPr>
          <p:cNvPr id="89124" name="Rectangle 40"/>
          <p:cNvSpPr>
            <a:spLocks noChangeArrowheads="1"/>
          </p:cNvSpPr>
          <p:nvPr/>
        </p:nvSpPr>
        <p:spPr bwMode="auto">
          <a:xfrm>
            <a:off x="1403350" y="5387975"/>
            <a:ext cx="760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7 </a:t>
            </a:r>
            <a:r>
              <a:rPr lang="zh-CN" altLang="en-US" sz="1600" b="0">
                <a:solidFill>
                  <a:schemeClr val="tx1"/>
                </a:solidFill>
                <a:latin typeface="华文新魏" pitchFamily="2" charset="-122"/>
                <a:ea typeface="华文新魏" pitchFamily="2" charset="-122"/>
              </a:rPr>
              <a:t>字节</a:t>
            </a:r>
          </a:p>
        </p:txBody>
      </p:sp>
      <p:sp>
        <p:nvSpPr>
          <p:cNvPr id="89125" name="Rectangle 41"/>
          <p:cNvSpPr>
            <a:spLocks noChangeArrowheads="1"/>
          </p:cNvSpPr>
          <p:nvPr/>
        </p:nvSpPr>
        <p:spPr bwMode="auto">
          <a:xfrm>
            <a:off x="3424238" y="5387975"/>
            <a:ext cx="723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 </a:t>
            </a:r>
            <a:r>
              <a:rPr lang="zh-CN" altLang="en-US" sz="1600" b="0">
                <a:solidFill>
                  <a:schemeClr val="tx1"/>
                </a:solidFill>
                <a:latin typeface="华文新魏" pitchFamily="2" charset="-122"/>
                <a:ea typeface="华文新魏" pitchFamily="2" charset="-122"/>
              </a:rPr>
              <a:t>字节</a:t>
            </a:r>
          </a:p>
        </p:txBody>
      </p:sp>
      <p:sp>
        <p:nvSpPr>
          <p:cNvPr id="89126" name="Line 42"/>
          <p:cNvSpPr>
            <a:spLocks noChangeShapeType="1"/>
          </p:cNvSpPr>
          <p:nvPr/>
        </p:nvSpPr>
        <p:spPr bwMode="auto">
          <a:xfrm flipV="1">
            <a:off x="207963" y="5229225"/>
            <a:ext cx="292100" cy="4921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7" name="Line 43"/>
          <p:cNvSpPr>
            <a:spLocks noChangeShapeType="1"/>
          </p:cNvSpPr>
          <p:nvPr/>
        </p:nvSpPr>
        <p:spPr bwMode="auto">
          <a:xfrm>
            <a:off x="1538288" y="5241925"/>
            <a:ext cx="2667000" cy="482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8" name="Text Box 44"/>
          <p:cNvSpPr txBox="1">
            <a:spLocks noChangeArrowheads="1"/>
          </p:cNvSpPr>
          <p:nvPr/>
        </p:nvSpPr>
        <p:spPr bwMode="auto">
          <a:xfrm>
            <a:off x="1619250" y="56610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b="0">
                <a:solidFill>
                  <a:schemeClr val="tx1"/>
                </a:solidFill>
                <a:latin typeface="Times New Roman" pitchFamily="18" charset="0"/>
                <a:ea typeface="华文新魏" pitchFamily="2" charset="-122"/>
              </a:rPr>
              <a:t>…</a:t>
            </a:r>
            <a:endParaRPr lang="en-US" altLang="zh-CN" sz="2000" b="0">
              <a:solidFill>
                <a:schemeClr val="tx1"/>
              </a:solidFill>
              <a:latin typeface="华文新魏" pitchFamily="2" charset="-122"/>
              <a:ea typeface="华文新魏" pitchFamily="2" charset="-122"/>
            </a:endParaRPr>
          </a:p>
        </p:txBody>
      </p:sp>
      <p:grpSp>
        <p:nvGrpSpPr>
          <p:cNvPr id="89129" name="Group 45"/>
          <p:cNvGrpSpPr>
            <a:grpSpLocks/>
          </p:cNvGrpSpPr>
          <p:nvPr/>
        </p:nvGrpSpPr>
        <p:grpSpPr bwMode="auto">
          <a:xfrm>
            <a:off x="271463" y="4343400"/>
            <a:ext cx="1276350" cy="869950"/>
            <a:chOff x="171" y="2736"/>
            <a:chExt cx="804" cy="548"/>
          </a:xfrm>
        </p:grpSpPr>
        <p:grpSp>
          <p:nvGrpSpPr>
            <p:cNvPr id="89198" name="Group 46"/>
            <p:cNvGrpSpPr>
              <a:grpSpLocks/>
            </p:cNvGrpSpPr>
            <p:nvPr/>
          </p:nvGrpSpPr>
          <p:grpSpPr bwMode="auto">
            <a:xfrm>
              <a:off x="333" y="2976"/>
              <a:ext cx="642" cy="308"/>
              <a:chOff x="333" y="2976"/>
              <a:chExt cx="642" cy="308"/>
            </a:xfrm>
          </p:grpSpPr>
          <p:sp>
            <p:nvSpPr>
              <p:cNvPr id="89201" name="Rectangle 47"/>
              <p:cNvSpPr>
                <a:spLocks noChangeArrowheads="1"/>
              </p:cNvSpPr>
              <p:nvPr/>
            </p:nvSpPr>
            <p:spPr bwMode="auto">
              <a:xfrm>
                <a:off x="333" y="2976"/>
                <a:ext cx="642" cy="308"/>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202" name="Rectangle 48"/>
              <p:cNvSpPr>
                <a:spLocks noChangeArrowheads="1"/>
              </p:cNvSpPr>
              <p:nvPr/>
            </p:nvSpPr>
            <p:spPr bwMode="auto">
              <a:xfrm>
                <a:off x="419" y="3034"/>
                <a:ext cx="4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8 </a:t>
                </a:r>
                <a:r>
                  <a:rPr lang="zh-CN" altLang="en-US" sz="1600" b="0">
                    <a:solidFill>
                      <a:schemeClr val="tx1"/>
                    </a:solidFill>
                    <a:latin typeface="华文新魏" pitchFamily="2" charset="-122"/>
                    <a:ea typeface="华文新魏" pitchFamily="2" charset="-122"/>
                  </a:rPr>
                  <a:t>字节</a:t>
                </a:r>
              </a:p>
            </p:txBody>
          </p:sp>
        </p:grpSp>
        <p:sp>
          <p:nvSpPr>
            <p:cNvPr id="89199" name="AutoShape 49"/>
            <p:cNvSpPr>
              <a:spLocks noChangeArrowheads="1"/>
            </p:cNvSpPr>
            <p:nvPr/>
          </p:nvSpPr>
          <p:spPr bwMode="auto">
            <a:xfrm>
              <a:off x="171" y="2752"/>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sp>
          <p:nvSpPr>
            <p:cNvPr id="89200" name="Rectangle 50"/>
            <p:cNvSpPr>
              <a:spLocks noChangeArrowheads="1"/>
            </p:cNvSpPr>
            <p:nvPr/>
          </p:nvSpPr>
          <p:spPr bwMode="auto">
            <a:xfrm>
              <a:off x="187" y="2736"/>
              <a:ext cx="430"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插入</a:t>
              </a:r>
            </a:p>
          </p:txBody>
        </p:sp>
      </p:grpSp>
      <p:sp>
        <p:nvSpPr>
          <p:cNvPr id="929843" name="Rectangle 51"/>
          <p:cNvSpPr>
            <a:spLocks noChangeArrowheads="1"/>
          </p:cNvSpPr>
          <p:nvPr/>
        </p:nvSpPr>
        <p:spPr bwMode="auto">
          <a:xfrm>
            <a:off x="6270625" y="2257425"/>
            <a:ext cx="84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929844" name="Rectangle 52"/>
          <p:cNvSpPr>
            <a:spLocks noChangeArrowheads="1"/>
          </p:cNvSpPr>
          <p:nvPr/>
        </p:nvSpPr>
        <p:spPr bwMode="auto">
          <a:xfrm>
            <a:off x="8043863" y="2257425"/>
            <a:ext cx="1100137"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子层</a:t>
            </a:r>
          </a:p>
        </p:txBody>
      </p:sp>
      <p:sp>
        <p:nvSpPr>
          <p:cNvPr id="89132" name="Rectangle 53"/>
          <p:cNvSpPr>
            <a:spLocks noChangeArrowheads="1"/>
          </p:cNvSpPr>
          <p:nvPr/>
        </p:nvSpPr>
        <p:spPr bwMode="auto">
          <a:xfrm>
            <a:off x="8348663" y="2971800"/>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33" name="Line 54"/>
          <p:cNvSpPr>
            <a:spLocks noChangeShapeType="1"/>
          </p:cNvSpPr>
          <p:nvPr/>
        </p:nvSpPr>
        <p:spPr bwMode="auto">
          <a:xfrm>
            <a:off x="8196263" y="3505200"/>
            <a:ext cx="820737" cy="11113"/>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47" name="Rectangle 55"/>
          <p:cNvSpPr>
            <a:spLocks noChangeArrowheads="1"/>
          </p:cNvSpPr>
          <p:nvPr/>
        </p:nvSpPr>
        <p:spPr bwMode="auto">
          <a:xfrm>
            <a:off x="8120063" y="1343025"/>
            <a:ext cx="96996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子层</a:t>
            </a:r>
          </a:p>
        </p:txBody>
      </p:sp>
      <p:sp>
        <p:nvSpPr>
          <p:cNvPr id="929848" name="Line 56"/>
          <p:cNvSpPr>
            <a:spLocks noChangeShapeType="1"/>
          </p:cNvSpPr>
          <p:nvPr/>
        </p:nvSpPr>
        <p:spPr bwMode="auto">
          <a:xfrm>
            <a:off x="8272463" y="19050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9849" name="Group 57"/>
          <p:cNvGrpSpPr>
            <a:grpSpLocks/>
          </p:cNvGrpSpPr>
          <p:nvPr/>
        </p:nvGrpSpPr>
        <p:grpSpPr bwMode="auto">
          <a:xfrm>
            <a:off x="963613" y="990600"/>
            <a:ext cx="3276600" cy="774700"/>
            <a:chOff x="607" y="624"/>
            <a:chExt cx="2064" cy="488"/>
          </a:xfrm>
        </p:grpSpPr>
        <p:sp>
          <p:nvSpPr>
            <p:cNvPr id="89194" name="AutoShape 58"/>
            <p:cNvSpPr>
              <a:spLocks noChangeArrowheads="1"/>
            </p:cNvSpPr>
            <p:nvPr/>
          </p:nvSpPr>
          <p:spPr bwMode="auto">
            <a:xfrm>
              <a:off x="617" y="624"/>
              <a:ext cx="1056" cy="384"/>
            </a:xfrm>
            <a:prstGeom prst="wedgeRoundRectCallout">
              <a:avLst>
                <a:gd name="adj1" fmla="val 105116"/>
                <a:gd name="adj2" fmla="val 23699"/>
                <a:gd name="adj3" fmla="val 16667"/>
              </a:avLst>
            </a:prstGeom>
            <a:solidFill>
              <a:srgbClr val="CCECFF"/>
            </a:solidFill>
            <a:ln w="12700">
              <a:solidFill>
                <a:schemeClr val="tx1"/>
              </a:solidFill>
              <a:miter lim="800000"/>
              <a:headEnd/>
              <a:tailEnd/>
            </a:ln>
            <a:effectLst>
              <a:outerShdw dist="35921" dir="2700000" algn="ctr" rotWithShape="0">
                <a:schemeClr val="bg2"/>
              </a:outerShdw>
            </a:effec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grpSp>
          <p:nvGrpSpPr>
            <p:cNvPr id="89195" name="Group 59"/>
            <p:cNvGrpSpPr>
              <a:grpSpLocks/>
            </p:cNvGrpSpPr>
            <p:nvPr/>
          </p:nvGrpSpPr>
          <p:grpSpPr bwMode="auto">
            <a:xfrm>
              <a:off x="607" y="646"/>
              <a:ext cx="2064" cy="466"/>
              <a:chOff x="614" y="646"/>
              <a:chExt cx="2064" cy="466"/>
            </a:xfrm>
          </p:grpSpPr>
          <p:sp>
            <p:nvSpPr>
              <p:cNvPr id="89196" name="Rectangle 60"/>
              <p:cNvSpPr>
                <a:spLocks noChangeArrowheads="1"/>
              </p:cNvSpPr>
              <p:nvPr/>
            </p:nvSpPr>
            <p:spPr bwMode="auto">
              <a:xfrm>
                <a:off x="2196" y="792"/>
                <a:ext cx="482"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802.2</a:t>
                </a:r>
              </a:p>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帧</a:t>
                </a:r>
              </a:p>
            </p:txBody>
          </p:sp>
          <p:sp>
            <p:nvSpPr>
              <p:cNvPr id="89197" name="Text Box 61"/>
              <p:cNvSpPr txBox="1">
                <a:spLocks noChangeArrowheads="1"/>
              </p:cNvSpPr>
              <p:nvPr/>
            </p:nvSpPr>
            <p:spPr bwMode="auto">
              <a:xfrm>
                <a:off x="614" y="646"/>
                <a:ext cx="105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当长度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类型字段</a:t>
                </a:r>
              </a:p>
              <a:p>
                <a:pPr algn="ctr">
                  <a:spcBef>
                    <a:spcPct val="0"/>
                  </a:spcBef>
                  <a:buClrTx/>
                  <a:buFontTx/>
                  <a:buNone/>
                </a:pPr>
                <a:r>
                  <a:rPr lang="zh-CN" altLang="en-US" sz="1600" b="0">
                    <a:solidFill>
                      <a:schemeClr val="tx1"/>
                    </a:solidFill>
                    <a:latin typeface="华文新魏" pitchFamily="2" charset="-122"/>
                    <a:ea typeface="华文新魏" pitchFamily="2" charset="-122"/>
                  </a:rPr>
                  <a:t>表示长度时</a:t>
                </a:r>
              </a:p>
            </p:txBody>
          </p:sp>
        </p:grpSp>
      </p:grpSp>
      <p:grpSp>
        <p:nvGrpSpPr>
          <p:cNvPr id="929854" name="Group 62"/>
          <p:cNvGrpSpPr>
            <a:grpSpLocks/>
          </p:cNvGrpSpPr>
          <p:nvPr/>
        </p:nvGrpSpPr>
        <p:grpSpPr bwMode="auto">
          <a:xfrm>
            <a:off x="152400" y="2151063"/>
            <a:ext cx="1371600" cy="479425"/>
            <a:chOff x="96" y="1355"/>
            <a:chExt cx="864" cy="302"/>
          </a:xfrm>
        </p:grpSpPr>
        <p:sp>
          <p:nvSpPr>
            <p:cNvPr id="89192" name="Rectangle 63"/>
            <p:cNvSpPr>
              <a:spLocks noChangeArrowheads="1"/>
            </p:cNvSpPr>
            <p:nvPr/>
          </p:nvSpPr>
          <p:spPr bwMode="auto">
            <a:xfrm>
              <a:off x="96" y="1355"/>
              <a:ext cx="56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  </a:t>
              </a:r>
              <a:r>
                <a:rPr lang="en-US" altLang="zh-CN" sz="1600" b="0">
                  <a:solidFill>
                    <a:schemeClr val="tx1"/>
                  </a:solidFill>
                  <a:latin typeface="华文新魏" pitchFamily="2" charset="-122"/>
                  <a:ea typeface="华文新魏" pitchFamily="2" charset="-122"/>
                </a:rPr>
                <a:t>802.3</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89193" name="AutoShape 64"/>
            <p:cNvSpPr>
              <a:spLocks noChangeArrowheads="1"/>
            </p:cNvSpPr>
            <p:nvPr/>
          </p:nvSpPr>
          <p:spPr bwMode="auto">
            <a:xfrm>
              <a:off x="624" y="1464"/>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929857" name="Group 65"/>
          <p:cNvGrpSpPr>
            <a:grpSpLocks/>
          </p:cNvGrpSpPr>
          <p:nvPr/>
        </p:nvGrpSpPr>
        <p:grpSpPr bwMode="auto">
          <a:xfrm>
            <a:off x="-4763" y="3783013"/>
            <a:ext cx="1528763" cy="484187"/>
            <a:chOff x="-3" y="2383"/>
            <a:chExt cx="963" cy="305"/>
          </a:xfrm>
        </p:grpSpPr>
        <p:sp>
          <p:nvSpPr>
            <p:cNvPr id="89190" name="Rectangle 66"/>
            <p:cNvSpPr>
              <a:spLocks noChangeArrowheads="1"/>
            </p:cNvSpPr>
            <p:nvPr/>
          </p:nvSpPr>
          <p:spPr bwMode="auto">
            <a:xfrm>
              <a:off x="-3" y="2383"/>
              <a:ext cx="63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DIX V2</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  MAC </a:t>
              </a:r>
              <a:r>
                <a:rPr lang="zh-CN" altLang="en-US" sz="1600" b="0">
                  <a:solidFill>
                    <a:schemeClr val="tx1"/>
                  </a:solidFill>
                  <a:latin typeface="华文新魏" pitchFamily="2" charset="-122"/>
                  <a:ea typeface="华文新魏" pitchFamily="2" charset="-122"/>
                </a:rPr>
                <a:t>帧</a:t>
              </a:r>
            </a:p>
          </p:txBody>
        </p:sp>
        <p:sp>
          <p:nvSpPr>
            <p:cNvPr id="89191" name="AutoShape 67"/>
            <p:cNvSpPr>
              <a:spLocks noChangeArrowheads="1"/>
            </p:cNvSpPr>
            <p:nvPr/>
          </p:nvSpPr>
          <p:spPr bwMode="auto">
            <a:xfrm>
              <a:off x="624" y="2496"/>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sp>
        <p:nvSpPr>
          <p:cNvPr id="929860" name="Text Box 68"/>
          <p:cNvSpPr txBox="1">
            <a:spLocks noChangeArrowheads="1"/>
          </p:cNvSpPr>
          <p:nvPr/>
        </p:nvSpPr>
        <p:spPr bwMode="auto">
          <a:xfrm>
            <a:off x="2306638" y="238125"/>
            <a:ext cx="3406775" cy="349250"/>
          </a:xfrm>
          <a:prstGeom prst="rect">
            <a:avLst/>
          </a:prstGeom>
          <a:solidFill>
            <a:srgbClr val="CCECFF"/>
          </a:solidFill>
          <a:ln w="12700">
            <a:solidFill>
              <a:schemeClr val="tx1"/>
            </a:solidFill>
            <a:miter lim="800000"/>
            <a:headEnd/>
            <a:tailEnd/>
          </a:ln>
          <a:effectLst>
            <a:outerShdw dist="35921" dir="2700000" algn="ctr" rotWithShape="0">
              <a:schemeClr val="bg2"/>
            </a:outerShdw>
          </a:effec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这种 </a:t>
            </a:r>
            <a:r>
              <a:rPr lang="en-US" altLang="zh-CN" sz="1600" b="0">
                <a:solidFill>
                  <a:schemeClr val="tx1"/>
                </a:solidFill>
                <a:latin typeface="华文新魏" pitchFamily="2" charset="-122"/>
                <a:ea typeface="华文新魏" pitchFamily="2" charset="-122"/>
              </a:rPr>
              <a:t>802.3 + 802.2 </a:t>
            </a:r>
            <a:r>
              <a:rPr lang="zh-CN" altLang="en-US" sz="1600" b="0">
                <a:solidFill>
                  <a:schemeClr val="tx1"/>
                </a:solidFill>
                <a:latin typeface="华文新魏" pitchFamily="2" charset="-122"/>
                <a:ea typeface="华文新魏" pitchFamily="2" charset="-122"/>
              </a:rPr>
              <a:t>帧已经较少使用</a:t>
            </a:r>
          </a:p>
        </p:txBody>
      </p:sp>
      <p:grpSp>
        <p:nvGrpSpPr>
          <p:cNvPr id="929861" name="Group 69"/>
          <p:cNvGrpSpPr>
            <a:grpSpLocks/>
          </p:cNvGrpSpPr>
          <p:nvPr/>
        </p:nvGrpSpPr>
        <p:grpSpPr bwMode="auto">
          <a:xfrm>
            <a:off x="1046163" y="3463925"/>
            <a:ext cx="6921500" cy="1412875"/>
            <a:chOff x="659" y="2182"/>
            <a:chExt cx="4360" cy="890"/>
          </a:xfrm>
        </p:grpSpPr>
        <p:sp>
          <p:nvSpPr>
            <p:cNvPr id="89172" name="AutoShape 70"/>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89173" name="Group 71"/>
            <p:cNvGrpSpPr>
              <a:grpSpLocks/>
            </p:cNvGrpSpPr>
            <p:nvPr/>
          </p:nvGrpSpPr>
          <p:grpSpPr bwMode="auto">
            <a:xfrm>
              <a:off x="659" y="2182"/>
              <a:ext cx="4360" cy="506"/>
              <a:chOff x="659" y="2182"/>
              <a:chExt cx="4360" cy="506"/>
            </a:xfrm>
          </p:grpSpPr>
          <p:sp>
            <p:nvSpPr>
              <p:cNvPr id="89174" name="Rectangle 72"/>
              <p:cNvSpPr>
                <a:spLocks noChangeArrowheads="1"/>
              </p:cNvSpPr>
              <p:nvPr/>
            </p:nvSpPr>
            <p:spPr bwMode="auto">
              <a:xfrm>
                <a:off x="974" y="2400"/>
                <a:ext cx="4045" cy="2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75" name="Line 73"/>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6" name="Line 74"/>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7" name="Line 75"/>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8" name="Line 76"/>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9" name="Rectangle 77"/>
              <p:cNvSpPr>
                <a:spLocks noChangeArrowheads="1"/>
              </p:cNvSpPr>
              <p:nvPr/>
            </p:nvSpPr>
            <p:spPr bwMode="auto">
              <a:xfrm>
                <a:off x="963" y="2445"/>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89180" name="Rectangle 78"/>
              <p:cNvSpPr>
                <a:spLocks noChangeArrowheads="1"/>
              </p:cNvSpPr>
              <p:nvPr/>
            </p:nvSpPr>
            <p:spPr bwMode="auto">
              <a:xfrm>
                <a:off x="1609" y="2445"/>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89181" name="Rectangle 79"/>
              <p:cNvSpPr>
                <a:spLocks noChangeArrowheads="1"/>
              </p:cNvSpPr>
              <p:nvPr/>
            </p:nvSpPr>
            <p:spPr bwMode="auto">
              <a:xfrm>
                <a:off x="2241" y="2445"/>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类型</a:t>
                </a:r>
              </a:p>
            </p:txBody>
          </p:sp>
          <p:sp>
            <p:nvSpPr>
              <p:cNvPr id="89182" name="Rectangle 80"/>
              <p:cNvSpPr>
                <a:spLocks noChangeArrowheads="1"/>
              </p:cNvSpPr>
              <p:nvPr/>
            </p:nvSpPr>
            <p:spPr bwMode="auto">
              <a:xfrm>
                <a:off x="3406" y="2445"/>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89183" name="Rectangle 81"/>
              <p:cNvSpPr>
                <a:spLocks noChangeArrowheads="1"/>
              </p:cNvSpPr>
              <p:nvPr/>
            </p:nvSpPr>
            <p:spPr bwMode="auto">
              <a:xfrm>
                <a:off x="4683" y="2445"/>
                <a:ext cx="3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84" name="Rectangle 82"/>
              <p:cNvSpPr>
                <a:spLocks noChangeArrowheads="1"/>
              </p:cNvSpPr>
              <p:nvPr/>
            </p:nvSpPr>
            <p:spPr bwMode="auto">
              <a:xfrm>
                <a:off x="1193"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5" name="Rectangle 83"/>
              <p:cNvSpPr>
                <a:spLocks noChangeArrowheads="1"/>
              </p:cNvSpPr>
              <p:nvPr/>
            </p:nvSpPr>
            <p:spPr bwMode="auto">
              <a:xfrm>
                <a:off x="1810"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6" name="Rectangle 84"/>
              <p:cNvSpPr>
                <a:spLocks noChangeArrowheads="1"/>
              </p:cNvSpPr>
              <p:nvPr/>
            </p:nvSpPr>
            <p:spPr bwMode="auto">
              <a:xfrm>
                <a:off x="2379"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89187" name="Rectangle 85"/>
              <p:cNvSpPr>
                <a:spLocks noChangeArrowheads="1"/>
              </p:cNvSpPr>
              <p:nvPr/>
            </p:nvSpPr>
            <p:spPr bwMode="auto">
              <a:xfrm>
                <a:off x="4786"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89188" name="Rectangle 86"/>
              <p:cNvSpPr>
                <a:spLocks noChangeArrowheads="1"/>
              </p:cNvSpPr>
              <p:nvPr/>
            </p:nvSpPr>
            <p:spPr bwMode="auto">
              <a:xfrm>
                <a:off x="659" y="2182"/>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89" name="Text Box 87"/>
              <p:cNvSpPr txBox="1">
                <a:spLocks noChangeArrowheads="1"/>
              </p:cNvSpPr>
              <p:nvPr/>
            </p:nvSpPr>
            <p:spPr bwMode="auto">
              <a:xfrm>
                <a:off x="3777" y="2191"/>
                <a:ext cx="7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46 ~ 1500</a:t>
                </a:r>
              </a:p>
            </p:txBody>
          </p:sp>
        </p:grpSp>
      </p:grpSp>
      <p:sp>
        <p:nvSpPr>
          <p:cNvPr id="929880" name="Text Box 88"/>
          <p:cNvSpPr txBox="1">
            <a:spLocks noChangeArrowheads="1"/>
          </p:cNvSpPr>
          <p:nvPr/>
        </p:nvSpPr>
        <p:spPr bwMode="auto">
          <a:xfrm>
            <a:off x="6200775" y="1847850"/>
            <a:ext cx="1112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43 ~ 1497</a:t>
            </a:r>
          </a:p>
        </p:txBody>
      </p:sp>
      <p:sp>
        <p:nvSpPr>
          <p:cNvPr id="929881" name="Rectangle 89"/>
          <p:cNvSpPr>
            <a:spLocks noChangeArrowheads="1"/>
          </p:cNvSpPr>
          <p:nvPr/>
        </p:nvSpPr>
        <p:spPr bwMode="auto">
          <a:xfrm>
            <a:off x="45466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2" name="Rectangle 90"/>
          <p:cNvSpPr>
            <a:spLocks noChangeArrowheads="1"/>
          </p:cNvSpPr>
          <p:nvPr/>
        </p:nvSpPr>
        <p:spPr bwMode="auto">
          <a:xfrm>
            <a:off x="50800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3" name="Rectangle 91"/>
          <p:cNvSpPr>
            <a:spLocks noChangeArrowheads="1"/>
          </p:cNvSpPr>
          <p:nvPr/>
        </p:nvSpPr>
        <p:spPr bwMode="auto">
          <a:xfrm>
            <a:off x="5559425"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4" name="Line 92"/>
          <p:cNvSpPr>
            <a:spLocks noChangeShapeType="1"/>
          </p:cNvSpPr>
          <p:nvPr/>
        </p:nvSpPr>
        <p:spPr bwMode="auto">
          <a:xfrm>
            <a:off x="48768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5" name="Line 93"/>
          <p:cNvSpPr>
            <a:spLocks noChangeShapeType="1"/>
          </p:cNvSpPr>
          <p:nvPr/>
        </p:nvSpPr>
        <p:spPr bwMode="auto">
          <a:xfrm>
            <a:off x="54229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6" name="Line 94"/>
          <p:cNvSpPr>
            <a:spLocks noChangeShapeType="1"/>
          </p:cNvSpPr>
          <p:nvPr/>
        </p:nvSpPr>
        <p:spPr bwMode="auto">
          <a:xfrm>
            <a:off x="5946775"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7" name="Text Box 95"/>
          <p:cNvSpPr txBox="1">
            <a:spLocks noChangeArrowheads="1"/>
          </p:cNvSpPr>
          <p:nvPr/>
        </p:nvSpPr>
        <p:spPr bwMode="auto">
          <a:xfrm>
            <a:off x="4264025" y="2255838"/>
            <a:ext cx="665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929888" name="Text Box 96"/>
          <p:cNvSpPr txBox="1">
            <a:spLocks noChangeArrowheads="1"/>
          </p:cNvSpPr>
          <p:nvPr/>
        </p:nvSpPr>
        <p:spPr bwMode="auto">
          <a:xfrm>
            <a:off x="4838700" y="2257425"/>
            <a:ext cx="604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nvGrpSpPr>
          <p:cNvPr id="929889" name="Group 97"/>
          <p:cNvGrpSpPr>
            <a:grpSpLocks/>
          </p:cNvGrpSpPr>
          <p:nvPr/>
        </p:nvGrpSpPr>
        <p:grpSpPr bwMode="auto">
          <a:xfrm>
            <a:off x="3924300" y="990600"/>
            <a:ext cx="3505200" cy="1295400"/>
            <a:chOff x="2475" y="624"/>
            <a:chExt cx="2208" cy="816"/>
          </a:xfrm>
        </p:grpSpPr>
        <p:sp>
          <p:nvSpPr>
            <p:cNvPr id="89161" name="Rectangle 98"/>
            <p:cNvSpPr>
              <a:spLocks noChangeArrowheads="1"/>
            </p:cNvSpPr>
            <p:nvPr/>
          </p:nvSpPr>
          <p:spPr bwMode="auto">
            <a:xfrm>
              <a:off x="2859"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2" name="Rectangle 99"/>
            <p:cNvSpPr>
              <a:spLocks noChangeArrowheads="1"/>
            </p:cNvSpPr>
            <p:nvPr/>
          </p:nvSpPr>
          <p:spPr bwMode="auto">
            <a:xfrm>
              <a:off x="3195"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3" name="Rectangle 100"/>
            <p:cNvSpPr>
              <a:spLocks noChangeArrowheads="1"/>
            </p:cNvSpPr>
            <p:nvPr/>
          </p:nvSpPr>
          <p:spPr bwMode="auto">
            <a:xfrm>
              <a:off x="3497"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4" name="AutoShape 101"/>
            <p:cNvSpPr>
              <a:spLocks noChangeArrowheads="1"/>
            </p:cNvSpPr>
            <p:nvPr/>
          </p:nvSpPr>
          <p:spPr bwMode="auto">
            <a:xfrm rot="16200000" flipH="1">
              <a:off x="3508" y="1175"/>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5" name="Rectangle 102"/>
            <p:cNvSpPr>
              <a:spLocks noChangeArrowheads="1"/>
            </p:cNvSpPr>
            <p:nvPr/>
          </p:nvSpPr>
          <p:spPr bwMode="auto">
            <a:xfrm>
              <a:off x="2715" y="834"/>
              <a:ext cx="1968"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                     控制        数      据</a:t>
              </a:r>
            </a:p>
          </p:txBody>
        </p:sp>
        <p:sp>
          <p:nvSpPr>
            <p:cNvPr id="89166" name="Line 103"/>
            <p:cNvSpPr>
              <a:spLocks noChangeShapeType="1"/>
            </p:cNvSpPr>
            <p:nvPr/>
          </p:nvSpPr>
          <p:spPr bwMode="auto">
            <a:xfrm>
              <a:off x="3083"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7" name="Line 104"/>
            <p:cNvSpPr>
              <a:spLocks noChangeShapeType="1"/>
            </p:cNvSpPr>
            <p:nvPr/>
          </p:nvSpPr>
          <p:spPr bwMode="auto">
            <a:xfrm>
              <a:off x="3419" y="84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8" name="Line 105"/>
            <p:cNvSpPr>
              <a:spLocks noChangeShapeType="1"/>
            </p:cNvSpPr>
            <p:nvPr/>
          </p:nvSpPr>
          <p:spPr bwMode="auto">
            <a:xfrm>
              <a:off x="3739"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9" name="Rectangle 106"/>
            <p:cNvSpPr>
              <a:spLocks noChangeArrowheads="1"/>
            </p:cNvSpPr>
            <p:nvPr/>
          </p:nvSpPr>
          <p:spPr bwMode="auto">
            <a:xfrm>
              <a:off x="2475" y="624"/>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70" name="Text Box 107"/>
            <p:cNvSpPr txBox="1">
              <a:spLocks noChangeArrowheads="1"/>
            </p:cNvSpPr>
            <p:nvPr/>
          </p:nvSpPr>
          <p:spPr bwMode="auto">
            <a:xfrm>
              <a:off x="2696" y="854"/>
              <a:ext cx="4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89171" name="Text Box 108"/>
            <p:cNvSpPr txBox="1">
              <a:spLocks noChangeArrowheads="1"/>
            </p:cNvSpPr>
            <p:nvPr/>
          </p:nvSpPr>
          <p:spPr bwMode="auto">
            <a:xfrm>
              <a:off x="3048" y="862"/>
              <a:ext cx="3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sp>
        <p:nvSpPr>
          <p:cNvPr id="929901" name="Text Box 109"/>
          <p:cNvSpPr txBox="1">
            <a:spLocks noChangeArrowheads="1"/>
          </p:cNvSpPr>
          <p:nvPr/>
        </p:nvSpPr>
        <p:spPr bwMode="auto">
          <a:xfrm>
            <a:off x="5397500" y="225742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控制</a:t>
            </a:r>
          </a:p>
        </p:txBody>
      </p:sp>
      <p:grpSp>
        <p:nvGrpSpPr>
          <p:cNvPr id="929902" name="Group 110"/>
          <p:cNvGrpSpPr>
            <a:grpSpLocks/>
          </p:cNvGrpSpPr>
          <p:nvPr/>
        </p:nvGrpSpPr>
        <p:grpSpPr bwMode="auto">
          <a:xfrm>
            <a:off x="5935663" y="457200"/>
            <a:ext cx="1498600" cy="990600"/>
            <a:chOff x="3739" y="288"/>
            <a:chExt cx="944" cy="624"/>
          </a:xfrm>
        </p:grpSpPr>
        <p:sp>
          <p:nvSpPr>
            <p:cNvPr id="89159" name="AutoShape 111"/>
            <p:cNvSpPr>
              <a:spLocks noChangeArrowheads="1"/>
            </p:cNvSpPr>
            <p:nvPr/>
          </p:nvSpPr>
          <p:spPr bwMode="auto">
            <a:xfrm rot="16200000" flipH="1">
              <a:off x="4022" y="64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0" name="Rectangle 112"/>
            <p:cNvSpPr>
              <a:spLocks noChangeArrowheads="1"/>
            </p:cNvSpPr>
            <p:nvPr/>
          </p:nvSpPr>
          <p:spPr bwMode="auto">
            <a:xfrm>
              <a:off x="3739" y="288"/>
              <a:ext cx="944"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929905" name="Line 113"/>
          <p:cNvSpPr>
            <a:spLocks noChangeShapeType="1"/>
          </p:cNvSpPr>
          <p:nvPr/>
        </p:nvSpPr>
        <p:spPr bwMode="auto">
          <a:xfrm flipH="1">
            <a:off x="1547813" y="2636838"/>
            <a:ext cx="0" cy="11620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906" name="Line 114"/>
          <p:cNvSpPr>
            <a:spLocks noChangeShapeType="1"/>
          </p:cNvSpPr>
          <p:nvPr/>
        </p:nvSpPr>
        <p:spPr bwMode="auto">
          <a:xfrm>
            <a:off x="7956550" y="2636838"/>
            <a:ext cx="11113" cy="11525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9907" name="Group 115"/>
          <p:cNvGrpSpPr>
            <a:grpSpLocks/>
          </p:cNvGrpSpPr>
          <p:nvPr/>
        </p:nvGrpSpPr>
        <p:grpSpPr bwMode="auto">
          <a:xfrm>
            <a:off x="4310063" y="2971800"/>
            <a:ext cx="3124200" cy="990600"/>
            <a:chOff x="2715" y="1872"/>
            <a:chExt cx="1968" cy="624"/>
          </a:xfrm>
        </p:grpSpPr>
        <p:sp>
          <p:nvSpPr>
            <p:cNvPr id="89157" name="AutoShape 116"/>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58" name="Rectangle 117"/>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89156" name="Text Box 118"/>
          <p:cNvSpPr txBox="1">
            <a:spLocks noChangeArrowheads="1"/>
          </p:cNvSpPr>
          <p:nvPr/>
        </p:nvSpPr>
        <p:spPr bwMode="auto">
          <a:xfrm>
            <a:off x="4787900" y="5734050"/>
            <a:ext cx="3600450" cy="46355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华文新魏" pitchFamily="2" charset="-122"/>
                <a:ea typeface="华文新魏" pitchFamily="2" charset="-122"/>
              </a:rPr>
              <a:t>两种不同的 </a:t>
            </a:r>
            <a:r>
              <a:rPr lang="en-US" altLang="zh-CN" sz="2400">
                <a:solidFill>
                  <a:schemeClr val="tx1"/>
                </a:solidFill>
                <a:latin typeface="华文新魏" pitchFamily="2" charset="-122"/>
                <a:ea typeface="华文新魏" pitchFamily="2" charset="-122"/>
              </a:rPr>
              <a:t>MAC </a:t>
            </a:r>
            <a:r>
              <a:rPr lang="zh-CN" altLang="en-US" sz="2400">
                <a:solidFill>
                  <a:schemeClr val="tx1"/>
                </a:solidFill>
                <a:latin typeface="华文新魏" pitchFamily="2" charset="-122"/>
                <a:ea typeface="华文新魏" pitchFamily="2" charset="-122"/>
              </a:rPr>
              <a:t>帧格式 </a:t>
            </a:r>
            <a:endParaRPr lang="en-US" altLang="zh-CN" sz="2400">
              <a:solidFill>
                <a:schemeClr val="tx1"/>
              </a:solidFill>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929902"/>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929849"/>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929889"/>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500" fill="hold"/>
                                        <p:tgtEl>
                                          <p:spTgt spid="929854"/>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5000" fill="hold" grpId="0" nodeType="clickEffect">
                                  <p:stCondLst>
                                    <p:cond delay="0"/>
                                  </p:stCondLst>
                                  <p:childTnLst>
                                    <p:anim calcmode="discrete" valueType="str">
                                      <p:cBhvr>
                                        <p:cTn id="22" dur="500" fill="hold"/>
                                        <p:tgtEl>
                                          <p:spTgt spid="929860"/>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2000"/>
                                        <p:tgtEl>
                                          <p:spTgt spid="929799"/>
                                        </p:tgtEl>
                                      </p:cBhvr>
                                    </p:animEffect>
                                    <p:set>
                                      <p:cBhvr>
                                        <p:cTn id="27" dur="1" fill="hold">
                                          <p:stCondLst>
                                            <p:cond delay="1999"/>
                                          </p:stCondLst>
                                        </p:cTn>
                                        <p:tgtEl>
                                          <p:spTgt spid="92979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2000"/>
                                        <p:tgtEl>
                                          <p:spTgt spid="929805"/>
                                        </p:tgtEl>
                                      </p:cBhvr>
                                    </p:animEffect>
                                    <p:set>
                                      <p:cBhvr>
                                        <p:cTn id="30" dur="1" fill="hold">
                                          <p:stCondLst>
                                            <p:cond delay="1999"/>
                                          </p:stCondLst>
                                        </p:cTn>
                                        <p:tgtEl>
                                          <p:spTgt spid="929805"/>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2000"/>
                                        <p:tgtEl>
                                          <p:spTgt spid="929806"/>
                                        </p:tgtEl>
                                      </p:cBhvr>
                                    </p:animEffect>
                                    <p:set>
                                      <p:cBhvr>
                                        <p:cTn id="33" dur="1" fill="hold">
                                          <p:stCondLst>
                                            <p:cond delay="1999"/>
                                          </p:stCondLst>
                                        </p:cTn>
                                        <p:tgtEl>
                                          <p:spTgt spid="92980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000"/>
                                        <p:tgtEl>
                                          <p:spTgt spid="929807"/>
                                        </p:tgtEl>
                                      </p:cBhvr>
                                    </p:animEffect>
                                    <p:set>
                                      <p:cBhvr>
                                        <p:cTn id="36" dur="1" fill="hold">
                                          <p:stCondLst>
                                            <p:cond delay="1999"/>
                                          </p:stCondLst>
                                        </p:cTn>
                                        <p:tgtEl>
                                          <p:spTgt spid="929807"/>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929808"/>
                                        </p:tgtEl>
                                      </p:cBhvr>
                                    </p:animEffect>
                                    <p:set>
                                      <p:cBhvr>
                                        <p:cTn id="39" dur="1" fill="hold">
                                          <p:stCondLst>
                                            <p:cond delay="1999"/>
                                          </p:stCondLst>
                                        </p:cTn>
                                        <p:tgtEl>
                                          <p:spTgt spid="929808"/>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2000"/>
                                        <p:tgtEl>
                                          <p:spTgt spid="929809"/>
                                        </p:tgtEl>
                                      </p:cBhvr>
                                    </p:animEffect>
                                    <p:set>
                                      <p:cBhvr>
                                        <p:cTn id="42" dur="1" fill="hold">
                                          <p:stCondLst>
                                            <p:cond delay="1999"/>
                                          </p:stCondLst>
                                        </p:cTn>
                                        <p:tgtEl>
                                          <p:spTgt spid="929809"/>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2000"/>
                                        <p:tgtEl>
                                          <p:spTgt spid="929810"/>
                                        </p:tgtEl>
                                      </p:cBhvr>
                                    </p:animEffect>
                                    <p:set>
                                      <p:cBhvr>
                                        <p:cTn id="45" dur="1" fill="hold">
                                          <p:stCondLst>
                                            <p:cond delay="1999"/>
                                          </p:stCondLst>
                                        </p:cTn>
                                        <p:tgtEl>
                                          <p:spTgt spid="92981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2000"/>
                                        <p:tgtEl>
                                          <p:spTgt spid="929812"/>
                                        </p:tgtEl>
                                      </p:cBhvr>
                                    </p:animEffect>
                                    <p:set>
                                      <p:cBhvr>
                                        <p:cTn id="48" dur="1" fill="hold">
                                          <p:stCondLst>
                                            <p:cond delay="1999"/>
                                          </p:stCondLst>
                                        </p:cTn>
                                        <p:tgtEl>
                                          <p:spTgt spid="929812"/>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2000"/>
                                        <p:tgtEl>
                                          <p:spTgt spid="929813"/>
                                        </p:tgtEl>
                                      </p:cBhvr>
                                    </p:animEffect>
                                    <p:set>
                                      <p:cBhvr>
                                        <p:cTn id="51" dur="1" fill="hold">
                                          <p:stCondLst>
                                            <p:cond delay="1999"/>
                                          </p:stCondLst>
                                        </p:cTn>
                                        <p:tgtEl>
                                          <p:spTgt spid="929813"/>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2000"/>
                                        <p:tgtEl>
                                          <p:spTgt spid="929814"/>
                                        </p:tgtEl>
                                      </p:cBhvr>
                                    </p:animEffect>
                                    <p:set>
                                      <p:cBhvr>
                                        <p:cTn id="54" dur="1" fill="hold">
                                          <p:stCondLst>
                                            <p:cond delay="1999"/>
                                          </p:stCondLst>
                                        </p:cTn>
                                        <p:tgtEl>
                                          <p:spTgt spid="929814"/>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2000"/>
                                        <p:tgtEl>
                                          <p:spTgt spid="929815"/>
                                        </p:tgtEl>
                                      </p:cBhvr>
                                    </p:animEffect>
                                    <p:set>
                                      <p:cBhvr>
                                        <p:cTn id="57" dur="1" fill="hold">
                                          <p:stCondLst>
                                            <p:cond delay="1999"/>
                                          </p:stCondLst>
                                        </p:cTn>
                                        <p:tgtEl>
                                          <p:spTgt spid="929815"/>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2000"/>
                                        <p:tgtEl>
                                          <p:spTgt spid="929816"/>
                                        </p:tgtEl>
                                      </p:cBhvr>
                                    </p:animEffect>
                                    <p:set>
                                      <p:cBhvr>
                                        <p:cTn id="60" dur="1" fill="hold">
                                          <p:stCondLst>
                                            <p:cond delay="1999"/>
                                          </p:stCondLst>
                                        </p:cTn>
                                        <p:tgtEl>
                                          <p:spTgt spid="929816"/>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2000"/>
                                        <p:tgtEl>
                                          <p:spTgt spid="929817"/>
                                        </p:tgtEl>
                                      </p:cBhvr>
                                    </p:animEffect>
                                    <p:set>
                                      <p:cBhvr>
                                        <p:cTn id="63" dur="1" fill="hold">
                                          <p:stCondLst>
                                            <p:cond delay="1999"/>
                                          </p:stCondLst>
                                        </p:cTn>
                                        <p:tgtEl>
                                          <p:spTgt spid="929817"/>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2000"/>
                                        <p:tgtEl>
                                          <p:spTgt spid="929818"/>
                                        </p:tgtEl>
                                      </p:cBhvr>
                                    </p:animEffect>
                                    <p:set>
                                      <p:cBhvr>
                                        <p:cTn id="66" dur="1" fill="hold">
                                          <p:stCondLst>
                                            <p:cond delay="1999"/>
                                          </p:stCondLst>
                                        </p:cTn>
                                        <p:tgtEl>
                                          <p:spTgt spid="92981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2000"/>
                                        <p:tgtEl>
                                          <p:spTgt spid="929819"/>
                                        </p:tgtEl>
                                      </p:cBhvr>
                                    </p:animEffect>
                                    <p:set>
                                      <p:cBhvr>
                                        <p:cTn id="69" dur="1" fill="hold">
                                          <p:stCondLst>
                                            <p:cond delay="1999"/>
                                          </p:stCondLst>
                                        </p:cTn>
                                        <p:tgtEl>
                                          <p:spTgt spid="929819"/>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2000"/>
                                        <p:tgtEl>
                                          <p:spTgt spid="929820"/>
                                        </p:tgtEl>
                                      </p:cBhvr>
                                    </p:animEffect>
                                    <p:set>
                                      <p:cBhvr>
                                        <p:cTn id="72" dur="1" fill="hold">
                                          <p:stCondLst>
                                            <p:cond delay="1999"/>
                                          </p:stCondLst>
                                        </p:cTn>
                                        <p:tgtEl>
                                          <p:spTgt spid="92982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2000"/>
                                        <p:tgtEl>
                                          <p:spTgt spid="929821"/>
                                        </p:tgtEl>
                                      </p:cBhvr>
                                    </p:animEffect>
                                    <p:set>
                                      <p:cBhvr>
                                        <p:cTn id="75" dur="1" fill="hold">
                                          <p:stCondLst>
                                            <p:cond delay="1999"/>
                                          </p:stCondLst>
                                        </p:cTn>
                                        <p:tgtEl>
                                          <p:spTgt spid="929821"/>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2000"/>
                                        <p:tgtEl>
                                          <p:spTgt spid="929822"/>
                                        </p:tgtEl>
                                      </p:cBhvr>
                                    </p:animEffect>
                                    <p:set>
                                      <p:cBhvr>
                                        <p:cTn id="78" dur="1" fill="hold">
                                          <p:stCondLst>
                                            <p:cond delay="1999"/>
                                          </p:stCondLst>
                                        </p:cTn>
                                        <p:tgtEl>
                                          <p:spTgt spid="929822"/>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2000"/>
                                        <p:tgtEl>
                                          <p:spTgt spid="929823"/>
                                        </p:tgtEl>
                                      </p:cBhvr>
                                    </p:animEffect>
                                    <p:set>
                                      <p:cBhvr>
                                        <p:cTn id="81" dur="1" fill="hold">
                                          <p:stCondLst>
                                            <p:cond delay="1999"/>
                                          </p:stCondLst>
                                        </p:cTn>
                                        <p:tgtEl>
                                          <p:spTgt spid="929823"/>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2000"/>
                                        <p:tgtEl>
                                          <p:spTgt spid="929843"/>
                                        </p:tgtEl>
                                      </p:cBhvr>
                                    </p:animEffect>
                                    <p:set>
                                      <p:cBhvr>
                                        <p:cTn id="84" dur="1" fill="hold">
                                          <p:stCondLst>
                                            <p:cond delay="1999"/>
                                          </p:stCondLst>
                                        </p:cTn>
                                        <p:tgtEl>
                                          <p:spTgt spid="929843"/>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2000"/>
                                        <p:tgtEl>
                                          <p:spTgt spid="929844"/>
                                        </p:tgtEl>
                                      </p:cBhvr>
                                    </p:animEffect>
                                    <p:set>
                                      <p:cBhvr>
                                        <p:cTn id="87" dur="1" fill="hold">
                                          <p:stCondLst>
                                            <p:cond delay="1999"/>
                                          </p:stCondLst>
                                        </p:cTn>
                                        <p:tgtEl>
                                          <p:spTgt spid="929844"/>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2000"/>
                                        <p:tgtEl>
                                          <p:spTgt spid="929847"/>
                                        </p:tgtEl>
                                      </p:cBhvr>
                                    </p:animEffect>
                                    <p:set>
                                      <p:cBhvr>
                                        <p:cTn id="90" dur="1" fill="hold">
                                          <p:stCondLst>
                                            <p:cond delay="1999"/>
                                          </p:stCondLst>
                                        </p:cTn>
                                        <p:tgtEl>
                                          <p:spTgt spid="92984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2000"/>
                                        <p:tgtEl>
                                          <p:spTgt spid="929848"/>
                                        </p:tgtEl>
                                      </p:cBhvr>
                                    </p:animEffect>
                                    <p:set>
                                      <p:cBhvr>
                                        <p:cTn id="93" dur="1" fill="hold">
                                          <p:stCondLst>
                                            <p:cond delay="1999"/>
                                          </p:stCondLst>
                                        </p:cTn>
                                        <p:tgtEl>
                                          <p:spTgt spid="929848"/>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000"/>
                                        <p:tgtEl>
                                          <p:spTgt spid="929849"/>
                                        </p:tgtEl>
                                      </p:cBhvr>
                                    </p:animEffect>
                                    <p:set>
                                      <p:cBhvr>
                                        <p:cTn id="96" dur="1" fill="hold">
                                          <p:stCondLst>
                                            <p:cond delay="1999"/>
                                          </p:stCondLst>
                                        </p:cTn>
                                        <p:tgtEl>
                                          <p:spTgt spid="929849"/>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000"/>
                                        <p:tgtEl>
                                          <p:spTgt spid="929854"/>
                                        </p:tgtEl>
                                      </p:cBhvr>
                                    </p:animEffect>
                                    <p:set>
                                      <p:cBhvr>
                                        <p:cTn id="99" dur="1" fill="hold">
                                          <p:stCondLst>
                                            <p:cond delay="1999"/>
                                          </p:stCondLst>
                                        </p:cTn>
                                        <p:tgtEl>
                                          <p:spTgt spid="92985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000"/>
                                        <p:tgtEl>
                                          <p:spTgt spid="929860"/>
                                        </p:tgtEl>
                                      </p:cBhvr>
                                    </p:animEffect>
                                    <p:set>
                                      <p:cBhvr>
                                        <p:cTn id="102" dur="1" fill="hold">
                                          <p:stCondLst>
                                            <p:cond delay="1999"/>
                                          </p:stCondLst>
                                        </p:cTn>
                                        <p:tgtEl>
                                          <p:spTgt spid="92986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2000"/>
                                        <p:tgtEl>
                                          <p:spTgt spid="929880"/>
                                        </p:tgtEl>
                                      </p:cBhvr>
                                    </p:animEffect>
                                    <p:set>
                                      <p:cBhvr>
                                        <p:cTn id="105" dur="1" fill="hold">
                                          <p:stCondLst>
                                            <p:cond delay="1999"/>
                                          </p:stCondLst>
                                        </p:cTn>
                                        <p:tgtEl>
                                          <p:spTgt spid="929880"/>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2000"/>
                                        <p:tgtEl>
                                          <p:spTgt spid="929881"/>
                                        </p:tgtEl>
                                      </p:cBhvr>
                                    </p:animEffect>
                                    <p:set>
                                      <p:cBhvr>
                                        <p:cTn id="108" dur="1" fill="hold">
                                          <p:stCondLst>
                                            <p:cond delay="1999"/>
                                          </p:stCondLst>
                                        </p:cTn>
                                        <p:tgtEl>
                                          <p:spTgt spid="929881"/>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2000"/>
                                        <p:tgtEl>
                                          <p:spTgt spid="929882"/>
                                        </p:tgtEl>
                                      </p:cBhvr>
                                    </p:animEffect>
                                    <p:set>
                                      <p:cBhvr>
                                        <p:cTn id="111" dur="1" fill="hold">
                                          <p:stCondLst>
                                            <p:cond delay="1999"/>
                                          </p:stCondLst>
                                        </p:cTn>
                                        <p:tgtEl>
                                          <p:spTgt spid="929882"/>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2000"/>
                                        <p:tgtEl>
                                          <p:spTgt spid="929883"/>
                                        </p:tgtEl>
                                      </p:cBhvr>
                                    </p:animEffect>
                                    <p:set>
                                      <p:cBhvr>
                                        <p:cTn id="114" dur="1" fill="hold">
                                          <p:stCondLst>
                                            <p:cond delay="1999"/>
                                          </p:stCondLst>
                                        </p:cTn>
                                        <p:tgtEl>
                                          <p:spTgt spid="929883"/>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2000"/>
                                        <p:tgtEl>
                                          <p:spTgt spid="929884"/>
                                        </p:tgtEl>
                                      </p:cBhvr>
                                    </p:animEffect>
                                    <p:set>
                                      <p:cBhvr>
                                        <p:cTn id="117" dur="1" fill="hold">
                                          <p:stCondLst>
                                            <p:cond delay="1999"/>
                                          </p:stCondLst>
                                        </p:cTn>
                                        <p:tgtEl>
                                          <p:spTgt spid="929884"/>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2000"/>
                                        <p:tgtEl>
                                          <p:spTgt spid="929885"/>
                                        </p:tgtEl>
                                      </p:cBhvr>
                                    </p:animEffect>
                                    <p:set>
                                      <p:cBhvr>
                                        <p:cTn id="120" dur="1" fill="hold">
                                          <p:stCondLst>
                                            <p:cond delay="1999"/>
                                          </p:stCondLst>
                                        </p:cTn>
                                        <p:tgtEl>
                                          <p:spTgt spid="929885"/>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2000"/>
                                        <p:tgtEl>
                                          <p:spTgt spid="929886"/>
                                        </p:tgtEl>
                                      </p:cBhvr>
                                    </p:animEffect>
                                    <p:set>
                                      <p:cBhvr>
                                        <p:cTn id="123" dur="1" fill="hold">
                                          <p:stCondLst>
                                            <p:cond delay="1999"/>
                                          </p:stCondLst>
                                        </p:cTn>
                                        <p:tgtEl>
                                          <p:spTgt spid="929886"/>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2000"/>
                                        <p:tgtEl>
                                          <p:spTgt spid="929887"/>
                                        </p:tgtEl>
                                      </p:cBhvr>
                                    </p:animEffect>
                                    <p:set>
                                      <p:cBhvr>
                                        <p:cTn id="126" dur="1" fill="hold">
                                          <p:stCondLst>
                                            <p:cond delay="1999"/>
                                          </p:stCondLst>
                                        </p:cTn>
                                        <p:tgtEl>
                                          <p:spTgt spid="929887"/>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2000"/>
                                        <p:tgtEl>
                                          <p:spTgt spid="929888"/>
                                        </p:tgtEl>
                                      </p:cBhvr>
                                    </p:animEffect>
                                    <p:set>
                                      <p:cBhvr>
                                        <p:cTn id="129" dur="1" fill="hold">
                                          <p:stCondLst>
                                            <p:cond delay="1999"/>
                                          </p:stCondLst>
                                        </p:cTn>
                                        <p:tgtEl>
                                          <p:spTgt spid="92988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2000"/>
                                        <p:tgtEl>
                                          <p:spTgt spid="929889"/>
                                        </p:tgtEl>
                                      </p:cBhvr>
                                    </p:animEffect>
                                    <p:set>
                                      <p:cBhvr>
                                        <p:cTn id="132" dur="1" fill="hold">
                                          <p:stCondLst>
                                            <p:cond delay="1999"/>
                                          </p:stCondLst>
                                        </p:cTn>
                                        <p:tgtEl>
                                          <p:spTgt spid="929889"/>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2000"/>
                                        <p:tgtEl>
                                          <p:spTgt spid="929901"/>
                                        </p:tgtEl>
                                      </p:cBhvr>
                                    </p:animEffect>
                                    <p:set>
                                      <p:cBhvr>
                                        <p:cTn id="135" dur="1" fill="hold">
                                          <p:stCondLst>
                                            <p:cond delay="1999"/>
                                          </p:stCondLst>
                                        </p:cTn>
                                        <p:tgtEl>
                                          <p:spTgt spid="929901"/>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2000"/>
                                        <p:tgtEl>
                                          <p:spTgt spid="929902"/>
                                        </p:tgtEl>
                                      </p:cBhvr>
                                    </p:animEffect>
                                    <p:set>
                                      <p:cBhvr>
                                        <p:cTn id="138" dur="1" fill="hold">
                                          <p:stCondLst>
                                            <p:cond delay="1999"/>
                                          </p:stCondLst>
                                        </p:cTn>
                                        <p:tgtEl>
                                          <p:spTgt spid="92990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2000"/>
                                        <p:tgtEl>
                                          <p:spTgt spid="929905"/>
                                        </p:tgtEl>
                                      </p:cBhvr>
                                    </p:animEffect>
                                    <p:set>
                                      <p:cBhvr>
                                        <p:cTn id="141" dur="1" fill="hold">
                                          <p:stCondLst>
                                            <p:cond delay="1999"/>
                                          </p:stCondLst>
                                        </p:cTn>
                                        <p:tgtEl>
                                          <p:spTgt spid="929905"/>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2000"/>
                                        <p:tgtEl>
                                          <p:spTgt spid="929906"/>
                                        </p:tgtEl>
                                      </p:cBhvr>
                                    </p:animEffect>
                                    <p:set>
                                      <p:cBhvr>
                                        <p:cTn id="144" dur="1" fill="hold">
                                          <p:stCondLst>
                                            <p:cond delay="1999"/>
                                          </p:stCondLst>
                                        </p:cTn>
                                        <p:tgtEl>
                                          <p:spTgt spid="929906"/>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5" presetClass="emph" presetSubtype="0" repeatCount="4000" fill="hold" nodeType="clickEffect">
                                  <p:stCondLst>
                                    <p:cond delay="0"/>
                                  </p:stCondLst>
                                  <p:childTnLst>
                                    <p:anim calcmode="discrete" valueType="str">
                                      <p:cBhvr>
                                        <p:cTn id="148" dur="500" fill="hold"/>
                                        <p:tgtEl>
                                          <p:spTgt spid="929907"/>
                                        </p:tgtEl>
                                        <p:attrNameLst>
                                          <p:attrName>style.visibility</p:attrName>
                                        </p:attrNameLst>
                                      </p:cBhvr>
                                      <p:tavLst>
                                        <p:tav tm="0">
                                          <p:val>
                                            <p:strVal val="hidden"/>
                                          </p:val>
                                        </p:tav>
                                        <p:tav tm="50000">
                                          <p:val>
                                            <p:strVal val="visible"/>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35" presetClass="emph" presetSubtype="0" repeatCount="4000" fill="hold" nodeType="clickEffect">
                                  <p:stCondLst>
                                    <p:cond delay="0"/>
                                  </p:stCondLst>
                                  <p:childTnLst>
                                    <p:anim calcmode="discrete" valueType="str">
                                      <p:cBhvr>
                                        <p:cTn id="152" dur="500" fill="hold"/>
                                        <p:tgtEl>
                                          <p:spTgt spid="929857"/>
                                        </p:tgtEl>
                                        <p:attrNameLst>
                                          <p:attrName>style.visibility</p:attrName>
                                        </p:attrNameLst>
                                      </p:cBhvr>
                                      <p:tavLst>
                                        <p:tav tm="0">
                                          <p:val>
                                            <p:strVal val="hidden"/>
                                          </p:val>
                                        </p:tav>
                                        <p:tav tm="50000">
                                          <p:val>
                                            <p:strVal val="visible"/>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5" presetClass="emph" presetSubtype="0" repeatCount="4000" fill="hold" nodeType="clickEffect">
                                  <p:stCondLst>
                                    <p:cond delay="0"/>
                                  </p:stCondLst>
                                  <p:childTnLst>
                                    <p:anim calcmode="discrete" valueType="str">
                                      <p:cBhvr>
                                        <p:cTn id="156" dur="500" fill="hold"/>
                                        <p:tgtEl>
                                          <p:spTgt spid="9298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9" grpId="0" animBg="1"/>
      <p:bldP spid="929805" grpId="0"/>
      <p:bldP spid="929806" grpId="0"/>
      <p:bldP spid="929807" grpId="0"/>
      <p:bldP spid="929808" grpId="0"/>
      <p:bldP spid="929809" grpId="0"/>
      <p:bldP spid="929810" grpId="0"/>
      <p:bldP spid="929812" grpId="0" animBg="1"/>
      <p:bldP spid="929813" grpId="0" animBg="1"/>
      <p:bldP spid="929814" grpId="0" animBg="1"/>
      <p:bldP spid="929815" grpId="0" animBg="1"/>
      <p:bldP spid="929816" grpId="0" animBg="1"/>
      <p:bldP spid="929817" grpId="0" animBg="1"/>
      <p:bldP spid="929818" grpId="0" animBg="1"/>
      <p:bldP spid="929819" grpId="0" animBg="1"/>
      <p:bldP spid="929820" grpId="0"/>
      <p:bldP spid="929821" grpId="0"/>
      <p:bldP spid="929822" grpId="0"/>
      <p:bldP spid="929823" grpId="0"/>
      <p:bldP spid="929843" grpId="0"/>
      <p:bldP spid="929844" grpId="0"/>
      <p:bldP spid="929847" grpId="0"/>
      <p:bldP spid="929848" grpId="0" animBg="1"/>
      <p:bldP spid="929860" grpId="0" animBg="1"/>
      <p:bldP spid="929860" grpId="1" animBg="1"/>
      <p:bldP spid="929880" grpId="0"/>
      <p:bldP spid="929881" grpId="0"/>
      <p:bldP spid="929882" grpId="0"/>
      <p:bldP spid="929883" grpId="0"/>
      <p:bldP spid="929884" grpId="0" animBg="1"/>
      <p:bldP spid="929885" grpId="0" animBg="1"/>
      <p:bldP spid="929886" grpId="0" animBg="1"/>
      <p:bldP spid="929887" grpId="0"/>
      <p:bldP spid="929888" grpId="0"/>
      <p:bldP spid="929901" grpId="0"/>
      <p:bldP spid="929905" grpId="0" animBg="1"/>
      <p:bldP spid="92990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eaLnBrk="1" hangingPunct="1">
              <a:defRPr/>
            </a:pPr>
            <a:r>
              <a:rPr lang="en-US" altLang="en-US" b="1" dirty="0" smtClean="0"/>
              <a:t>DIX </a:t>
            </a:r>
            <a:r>
              <a:rPr lang="en-US" altLang="zh-CN" b="1" dirty="0" smtClean="0"/>
              <a:t>V2</a:t>
            </a:r>
            <a:r>
              <a:rPr lang="en-US" altLang="en-US" dirty="0" smtClean="0">
                <a:latin typeface="华文新魏" pitchFamily="2" charset="-122"/>
              </a:rPr>
              <a:t>帧格式</a:t>
            </a:r>
            <a:endParaRPr lang="zh-CN" altLang="en-US" dirty="0" smtClean="0">
              <a:latin typeface="华文新魏" pitchFamily="2" charset="-122"/>
            </a:endParaRPr>
          </a:p>
        </p:txBody>
      </p:sp>
      <p:sp>
        <p:nvSpPr>
          <p:cNvPr id="90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01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30821" name="Rectangle 5"/>
          <p:cNvSpPr>
            <a:spLocks noGrp="1" noChangeArrowheads="1"/>
          </p:cNvSpPr>
          <p:nvPr>
            <p:ph type="body" idx="1"/>
          </p:nvPr>
        </p:nvSpPr>
        <p:spPr>
          <a:xfrm>
            <a:off x="809625" y="2708920"/>
            <a:ext cx="7958138" cy="3816424"/>
          </a:xfrm>
        </p:spPr>
        <p:txBody>
          <a:bodyPr/>
          <a:lstStyle/>
          <a:p>
            <a:pPr eaLnBrk="1" hangingPunct="1">
              <a:lnSpc>
                <a:spcPct val="114000"/>
              </a:lnSpc>
              <a:spcBef>
                <a:spcPts val="0"/>
              </a:spcBef>
              <a:defRPr/>
            </a:pPr>
            <a:r>
              <a:rPr lang="zh-CN" altLang="en-US" sz="2400" dirty="0" smtClean="0">
                <a:solidFill>
                  <a:srgbClr val="0000FF"/>
                </a:solidFill>
                <a:effectLst>
                  <a:outerShdw blurRad="38100" dist="38100" dir="2700000" algn="tl">
                    <a:srgbClr val="C0C0C0"/>
                  </a:outerShdw>
                </a:effectLst>
              </a:rPr>
              <a:t>前导码</a:t>
            </a:r>
            <a:r>
              <a:rPr lang="zh-CN" altLang="en-US" sz="2400" dirty="0" smtClean="0"/>
              <a:t>（是由物理层加上）：</a:t>
            </a:r>
            <a:r>
              <a:rPr lang="en-US" altLang="zh-CN" sz="2400" dirty="0" smtClean="0"/>
              <a:t>8B</a:t>
            </a:r>
            <a:r>
              <a:rPr lang="zh-CN" altLang="en-US" sz="2400" dirty="0" smtClean="0"/>
              <a:t>（</a:t>
            </a:r>
            <a:r>
              <a:rPr lang="en-US" altLang="zh-CN" sz="2400" dirty="0" smtClean="0"/>
              <a:t>10101010</a:t>
            </a:r>
            <a:r>
              <a:rPr lang="zh-CN" altLang="en-US" sz="2400" dirty="0" smtClean="0"/>
              <a:t>），用于接收方与发送方的时钟同步。</a:t>
            </a:r>
          </a:p>
          <a:p>
            <a:pPr eaLnBrk="1" hangingPunct="1">
              <a:lnSpc>
                <a:spcPct val="114000"/>
              </a:lnSpc>
              <a:spcBef>
                <a:spcPts val="0"/>
              </a:spcBef>
              <a:defRPr/>
            </a:pPr>
            <a:r>
              <a:rPr lang="zh-CN" altLang="en-US" sz="2400" dirty="0" smtClean="0">
                <a:solidFill>
                  <a:srgbClr val="FF0000"/>
                </a:solidFill>
                <a:effectLst>
                  <a:outerShdw blurRad="38100" dist="38100" dir="2700000" algn="tl">
                    <a:srgbClr val="C0C0C0"/>
                  </a:outerShdw>
                </a:effectLst>
              </a:rPr>
              <a:t>地址字段</a:t>
            </a:r>
            <a:r>
              <a:rPr lang="zh-CN" altLang="en-US" sz="2400" dirty="0" smtClean="0"/>
              <a:t>：</a:t>
            </a:r>
            <a:r>
              <a:rPr lang="en-US" altLang="zh-CN" sz="2400" dirty="0" smtClean="0"/>
              <a:t>6B</a:t>
            </a:r>
            <a:r>
              <a:rPr lang="zh-CN" altLang="en-US" sz="2400" dirty="0" smtClean="0"/>
              <a:t>，目的地址用于标识接收方，源地址用于标识发送方。</a:t>
            </a:r>
          </a:p>
          <a:p>
            <a:pPr eaLnBrk="1" hangingPunct="1">
              <a:lnSpc>
                <a:spcPct val="114000"/>
              </a:lnSpc>
              <a:spcBef>
                <a:spcPts val="0"/>
              </a:spcBef>
              <a:defRPr/>
            </a:pPr>
            <a:r>
              <a:rPr lang="zh-CN" altLang="en-US" sz="2400" dirty="0" smtClean="0">
                <a:solidFill>
                  <a:srgbClr val="FF0000"/>
                </a:solidFill>
                <a:effectLst>
                  <a:outerShdw blurRad="38100" dist="38100" dir="2700000" algn="tl">
                    <a:srgbClr val="C0C0C0"/>
                  </a:outerShdw>
                </a:effectLst>
              </a:rPr>
              <a:t>类型字段</a:t>
            </a:r>
            <a:r>
              <a:rPr lang="zh-CN" altLang="en-US" sz="2400" dirty="0" smtClean="0"/>
              <a:t>：</a:t>
            </a:r>
            <a:r>
              <a:rPr lang="en-US" altLang="zh-CN" sz="2400" dirty="0" smtClean="0"/>
              <a:t>2B</a:t>
            </a:r>
            <a:r>
              <a:rPr lang="zh-CN" altLang="en-US" sz="2400" dirty="0" smtClean="0"/>
              <a:t>，指明数据字段中数据的协议类型。例：</a:t>
            </a:r>
            <a:r>
              <a:rPr lang="en-US" altLang="zh-CN" sz="2400" dirty="0" smtClean="0"/>
              <a:t>IPv4:0x0800</a:t>
            </a:r>
            <a:r>
              <a:rPr lang="zh-CN" altLang="en-US" sz="2400" dirty="0" smtClean="0"/>
              <a:t>、</a:t>
            </a:r>
            <a:r>
              <a:rPr lang="en-US" altLang="zh-CN" sz="2400" dirty="0" smtClean="0"/>
              <a:t>ARP:0x0806</a:t>
            </a:r>
            <a:r>
              <a:rPr lang="zh-CN" altLang="en-US" sz="2400" dirty="0" smtClean="0"/>
              <a:t>、</a:t>
            </a:r>
            <a:r>
              <a:rPr lang="en-US" altLang="zh-CN" sz="2400" dirty="0" smtClean="0"/>
              <a:t>PPPoE:0x8864</a:t>
            </a:r>
            <a:r>
              <a:rPr lang="zh-CN" altLang="en-US" sz="2400" dirty="0" smtClean="0"/>
              <a:t>等</a:t>
            </a:r>
            <a:r>
              <a:rPr lang="zh-CN" altLang="en-US" sz="2400" dirty="0"/>
              <a:t>。</a:t>
            </a:r>
            <a:endParaRPr lang="en-US" altLang="zh-CN" sz="2400" dirty="0"/>
          </a:p>
          <a:p>
            <a:pPr eaLnBrk="1" hangingPunct="1">
              <a:lnSpc>
                <a:spcPct val="114000"/>
              </a:lnSpc>
              <a:spcBef>
                <a:spcPts val="0"/>
              </a:spcBef>
              <a:defRPr/>
            </a:pPr>
            <a:r>
              <a:rPr lang="zh-CN" altLang="en-US" sz="2400" dirty="0" smtClean="0">
                <a:solidFill>
                  <a:srgbClr val="FF0000"/>
                </a:solidFill>
                <a:effectLst>
                  <a:outerShdw blurRad="38100" dist="38100" dir="2700000" algn="tl">
                    <a:srgbClr val="C0C0C0"/>
                  </a:outerShdw>
                </a:effectLst>
              </a:rPr>
              <a:t>数据字段</a:t>
            </a:r>
            <a:r>
              <a:rPr lang="zh-CN" altLang="en-US" sz="2400" dirty="0" smtClean="0"/>
              <a:t>：</a:t>
            </a:r>
            <a:r>
              <a:rPr lang="en-US" altLang="zh-CN" sz="2400" dirty="0" smtClean="0"/>
              <a:t>46</a:t>
            </a:r>
            <a:r>
              <a:rPr lang="zh-CN" altLang="en-US" sz="2400" dirty="0" smtClean="0"/>
              <a:t>～</a:t>
            </a:r>
            <a:r>
              <a:rPr lang="en-US" altLang="zh-CN" sz="2400" dirty="0" smtClean="0"/>
              <a:t>1500B</a:t>
            </a:r>
            <a:r>
              <a:rPr lang="zh-CN" altLang="en-US" sz="2400" dirty="0" smtClean="0"/>
              <a:t>，用户数据；不够填充以满足最短帧长（</a:t>
            </a:r>
            <a:r>
              <a:rPr lang="en-US" altLang="zh-CN" sz="2400" dirty="0" smtClean="0"/>
              <a:t>64B</a:t>
            </a:r>
            <a:r>
              <a:rPr lang="zh-CN" altLang="en-US" sz="2400" dirty="0" smtClean="0"/>
              <a:t>）的要求。</a:t>
            </a:r>
          </a:p>
          <a:p>
            <a:pPr eaLnBrk="1" hangingPunct="1">
              <a:lnSpc>
                <a:spcPct val="114000"/>
              </a:lnSpc>
              <a:spcBef>
                <a:spcPts val="0"/>
              </a:spcBef>
              <a:defRPr/>
            </a:pPr>
            <a:r>
              <a:rPr lang="en-US" altLang="zh-CN" sz="2400" dirty="0" smtClean="0">
                <a:solidFill>
                  <a:srgbClr val="FF0000"/>
                </a:solidFill>
                <a:effectLst>
                  <a:outerShdw blurRad="38100" dist="38100" dir="2700000" algn="tl">
                    <a:srgbClr val="C0C0C0"/>
                  </a:outerShdw>
                </a:effectLst>
              </a:rPr>
              <a:t>FCS</a:t>
            </a:r>
            <a:r>
              <a:rPr lang="zh-CN" altLang="en-US" sz="2400" dirty="0" smtClean="0">
                <a:solidFill>
                  <a:srgbClr val="FF0000"/>
                </a:solidFill>
                <a:effectLst>
                  <a:outerShdw blurRad="38100" dist="38100" dir="2700000" algn="tl">
                    <a:srgbClr val="C0C0C0"/>
                  </a:outerShdw>
                </a:effectLst>
              </a:rPr>
              <a:t>字段</a:t>
            </a:r>
            <a:r>
              <a:rPr lang="zh-CN" altLang="en-US" sz="2400" dirty="0" smtClean="0"/>
              <a:t>：</a:t>
            </a:r>
            <a:r>
              <a:rPr lang="en-US" altLang="zh-CN" sz="2400" dirty="0" smtClean="0"/>
              <a:t>4B</a:t>
            </a:r>
            <a:r>
              <a:rPr lang="zh-CN" altLang="en-US" sz="2400" dirty="0" smtClean="0"/>
              <a:t>的</a:t>
            </a:r>
            <a:r>
              <a:rPr lang="en-US" altLang="zh-CN" sz="2400" dirty="0" smtClean="0"/>
              <a:t>CRC</a:t>
            </a:r>
            <a:r>
              <a:rPr lang="zh-CN" altLang="en-US" sz="2400" dirty="0" smtClean="0"/>
              <a:t>，校验范围不包括前导码。</a:t>
            </a:r>
          </a:p>
        </p:txBody>
      </p:sp>
      <p:pic>
        <p:nvPicPr>
          <p:cNvPr id="6" name="Picture 2">
            <a:extLst>
              <a:ext uri="{FF2B5EF4-FFF2-40B4-BE49-F238E27FC236}">
                <a16:creationId xmlns:a16="http://schemas.microsoft.com/office/drawing/2014/main" xmlns="" id="{61AC43DA-9AE5-4343-BE9E-24ABAC8120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072"/>
          <a:stretch/>
        </p:blipFill>
        <p:spPr bwMode="auto">
          <a:xfrm>
            <a:off x="1403648" y="1745955"/>
            <a:ext cx="6712576" cy="890957"/>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eaLnBrk="1" hangingPunct="1">
              <a:defRPr/>
            </a:pPr>
            <a:r>
              <a:rPr lang="zh-CN" altLang="en-US" smtClean="0"/>
              <a:t>多点访问协议</a:t>
            </a:r>
          </a:p>
        </p:txBody>
      </p:sp>
      <p:sp>
        <p:nvSpPr>
          <p:cNvPr id="11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1268" name="Rectangle 5"/>
          <p:cNvSpPr>
            <a:spLocks noGrp="1" noChangeArrowheads="1"/>
          </p:cNvSpPr>
          <p:nvPr>
            <p:ph type="body" idx="1"/>
          </p:nvPr>
        </p:nvSpPr>
        <p:spPr>
          <a:xfrm>
            <a:off x="2771775" y="2205038"/>
            <a:ext cx="3762375" cy="3455987"/>
          </a:xfrm>
        </p:spPr>
        <p:txBody>
          <a:bodyPr/>
          <a:lstStyle/>
          <a:p>
            <a:pPr eaLnBrk="1" hangingPunct="1">
              <a:lnSpc>
                <a:spcPct val="150000"/>
              </a:lnSpc>
            </a:pPr>
            <a:r>
              <a:rPr lang="zh-CN" altLang="en-US" smtClean="0">
                <a:hlinkClick r:id="rId6" action="ppaction://hlinksldjump"/>
              </a:rPr>
              <a:t>假设</a:t>
            </a:r>
            <a:endParaRPr lang="zh-CN" altLang="en-US" smtClean="0"/>
          </a:p>
          <a:p>
            <a:pPr eaLnBrk="1" hangingPunct="1">
              <a:lnSpc>
                <a:spcPct val="150000"/>
              </a:lnSpc>
            </a:pPr>
            <a:r>
              <a:rPr lang="zh-CN" altLang="en-US" smtClean="0">
                <a:hlinkClick r:id="rId7" action="ppaction://hlinksldjump"/>
              </a:rPr>
              <a:t>随机接入协议</a:t>
            </a:r>
            <a:endParaRPr lang="zh-CN" altLang="en-US" smtClean="0"/>
          </a:p>
          <a:p>
            <a:pPr eaLnBrk="1" hangingPunct="1">
              <a:lnSpc>
                <a:spcPct val="150000"/>
              </a:lnSpc>
            </a:pPr>
            <a:r>
              <a:rPr lang="zh-CN" altLang="en-US" smtClean="0">
                <a:hlinkClick r:id="rId8" action="ppaction://hlinksldjump"/>
              </a:rPr>
              <a:t>无冲突协议</a:t>
            </a:r>
            <a:endParaRPr lang="zh-CN" altLang="en-US" smtClean="0"/>
          </a:p>
          <a:p>
            <a:pPr eaLnBrk="1" hangingPunct="1">
              <a:lnSpc>
                <a:spcPct val="150000"/>
              </a:lnSpc>
            </a:pPr>
            <a:r>
              <a:rPr lang="zh-CN" altLang="en-US" smtClean="0">
                <a:hlinkClick r:id="rId9" action="ppaction://hlinksldjump"/>
              </a:rPr>
              <a:t>有限竞争协议</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eaLnBrk="1" hangingPunct="1">
              <a:defRPr/>
            </a:pPr>
            <a:r>
              <a:rPr lang="en-US" altLang="en-US" b="1" smtClean="0"/>
              <a:t>IEEE802.3</a:t>
            </a:r>
            <a:r>
              <a:rPr lang="en-US" altLang="en-US" smtClean="0">
                <a:latin typeface="华文新魏" pitchFamily="2" charset="-122"/>
              </a:rPr>
              <a:t>帧格式</a:t>
            </a:r>
            <a:endParaRPr lang="zh-CN" altLang="en-US" smtClean="0">
              <a:latin typeface="华文新魏" pitchFamily="2" charset="-122"/>
            </a:endParaRPr>
          </a:p>
        </p:txBody>
      </p:sp>
      <p:sp>
        <p:nvSpPr>
          <p:cNvPr id="91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1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31845" name="Rectangle 5"/>
          <p:cNvSpPr>
            <a:spLocks noGrp="1" noChangeArrowheads="1"/>
          </p:cNvSpPr>
          <p:nvPr>
            <p:ph type="body" idx="1"/>
          </p:nvPr>
        </p:nvSpPr>
        <p:spPr>
          <a:xfrm>
            <a:off x="809625" y="1773238"/>
            <a:ext cx="7958138" cy="4608090"/>
          </a:xfrm>
        </p:spPr>
        <p:txBody>
          <a:bodyPr/>
          <a:lstStyle/>
          <a:p>
            <a:pPr eaLnBrk="1" hangingPunct="1">
              <a:lnSpc>
                <a:spcPct val="140000"/>
              </a:lnSpc>
              <a:spcBef>
                <a:spcPts val="0"/>
              </a:spcBef>
              <a:buFont typeface="Wingdings" pitchFamily="2" charset="2"/>
              <a:buNone/>
              <a:defRPr/>
            </a:pPr>
            <a:r>
              <a:rPr lang="en-US" altLang="zh-CN" sz="2400" dirty="0" smtClean="0"/>
              <a:t>     802.3</a:t>
            </a:r>
            <a:r>
              <a:rPr lang="zh-CN" altLang="en-US" sz="2400" dirty="0" smtClean="0"/>
              <a:t>帧与</a:t>
            </a:r>
            <a:r>
              <a:rPr lang="en-US" altLang="zh-CN" sz="2400" dirty="0" smtClean="0"/>
              <a:t>DIX</a:t>
            </a:r>
            <a:r>
              <a:rPr lang="zh-CN" altLang="en-US" sz="2400" dirty="0" smtClean="0"/>
              <a:t>帧格式很相似，但有两处不同：</a:t>
            </a:r>
          </a:p>
          <a:p>
            <a:pPr eaLnBrk="1" hangingPunct="1">
              <a:lnSpc>
                <a:spcPct val="140000"/>
              </a:lnSpc>
              <a:spcBef>
                <a:spcPts val="0"/>
              </a:spcBef>
              <a:buClr>
                <a:srgbClr val="FF0000"/>
              </a:buClr>
              <a:defRPr/>
            </a:pPr>
            <a:r>
              <a:rPr lang="en-US" altLang="zh-CN" sz="2400" dirty="0" smtClean="0">
                <a:solidFill>
                  <a:srgbClr val="FF0000"/>
                </a:solidFill>
                <a:effectLst>
                  <a:outerShdw blurRad="38100" dist="38100" dir="2700000" algn="tl">
                    <a:srgbClr val="C0C0C0"/>
                  </a:outerShdw>
                </a:effectLst>
              </a:rPr>
              <a:t>SOF</a:t>
            </a:r>
            <a:r>
              <a:rPr lang="zh-CN" altLang="en-US" sz="2400" dirty="0" smtClean="0">
                <a:solidFill>
                  <a:srgbClr val="FF0000"/>
                </a:solidFill>
                <a:effectLst>
                  <a:outerShdw blurRad="38100" dist="38100" dir="2700000" algn="tl">
                    <a:srgbClr val="C0C0C0"/>
                  </a:outerShdw>
                </a:effectLst>
              </a:rPr>
              <a:t>字段</a:t>
            </a:r>
          </a:p>
          <a:p>
            <a:pPr lvl="1" eaLnBrk="1" hangingPunct="1">
              <a:lnSpc>
                <a:spcPct val="140000"/>
              </a:lnSpc>
              <a:spcBef>
                <a:spcPts val="0"/>
              </a:spcBef>
              <a:defRPr/>
            </a:pPr>
            <a:r>
              <a:rPr lang="zh-CN" altLang="en-US" sz="2400" dirty="0" smtClean="0"/>
              <a:t>为了与</a:t>
            </a:r>
            <a:r>
              <a:rPr lang="en-US" altLang="zh-CN" sz="2400" dirty="0" smtClean="0"/>
              <a:t>IEEE802.4</a:t>
            </a:r>
            <a:r>
              <a:rPr lang="zh-CN" altLang="en-US" sz="2400" dirty="0" smtClean="0"/>
              <a:t>、</a:t>
            </a:r>
            <a:r>
              <a:rPr lang="en-US" altLang="zh-CN" sz="2400" dirty="0" smtClean="0"/>
              <a:t>IEEE802.5</a:t>
            </a:r>
            <a:r>
              <a:rPr lang="zh-CN" altLang="en-US" sz="2400" dirty="0" smtClean="0"/>
              <a:t>兼容，引入了</a:t>
            </a:r>
            <a:r>
              <a:rPr lang="en-US" altLang="zh-CN" sz="2400" dirty="0" smtClean="0"/>
              <a:t>SOF</a:t>
            </a:r>
            <a:r>
              <a:rPr lang="zh-CN" altLang="en-US" sz="2400" dirty="0" smtClean="0"/>
              <a:t>字段（帧起始定界符），字节模式为</a:t>
            </a:r>
            <a:r>
              <a:rPr lang="en-US" altLang="zh-CN" sz="2400" dirty="0" smtClean="0"/>
              <a:t>10101011</a:t>
            </a:r>
            <a:r>
              <a:rPr lang="zh-CN" altLang="en-US" sz="2400" dirty="0" smtClean="0"/>
              <a:t>，用于表示一个数据帧的开始。</a:t>
            </a:r>
          </a:p>
          <a:p>
            <a:pPr eaLnBrk="1" hangingPunct="1">
              <a:lnSpc>
                <a:spcPct val="140000"/>
              </a:lnSpc>
              <a:spcBef>
                <a:spcPts val="0"/>
              </a:spcBef>
              <a:buClr>
                <a:srgbClr val="FF0000"/>
              </a:buClr>
              <a:defRPr/>
            </a:pPr>
            <a:r>
              <a:rPr lang="zh-CN" altLang="en-US" sz="2400" dirty="0" smtClean="0">
                <a:solidFill>
                  <a:srgbClr val="FF0000"/>
                </a:solidFill>
                <a:effectLst>
                  <a:outerShdw blurRad="38100" dist="38100" dir="2700000" algn="tl">
                    <a:srgbClr val="C0C0C0"/>
                  </a:outerShdw>
                </a:effectLst>
              </a:rPr>
              <a:t>长度字段</a:t>
            </a:r>
          </a:p>
          <a:p>
            <a:pPr lvl="1" eaLnBrk="1" hangingPunct="1">
              <a:lnSpc>
                <a:spcPct val="140000"/>
              </a:lnSpc>
              <a:spcBef>
                <a:spcPts val="0"/>
              </a:spcBef>
              <a:defRPr/>
            </a:pPr>
            <a:r>
              <a:rPr lang="zh-CN" altLang="en-US" sz="2400" dirty="0" smtClean="0"/>
              <a:t>将类型字段改为长度字段，而在数据部分加一小首部（</a:t>
            </a:r>
            <a:r>
              <a:rPr lang="en-US" altLang="zh-CN" sz="2400" dirty="0" smtClean="0"/>
              <a:t>LLC</a:t>
            </a:r>
            <a:r>
              <a:rPr lang="zh-CN" altLang="en-US" sz="2400" dirty="0" smtClean="0"/>
              <a:t>首部）来区分协议类型。</a:t>
            </a:r>
            <a:endParaRPr lang="en-US" altLang="zh-CN" sz="2400" dirty="0" smtClean="0"/>
          </a:p>
          <a:p>
            <a:pPr eaLnBrk="1" hangingPunct="1">
              <a:lnSpc>
                <a:spcPct val="140000"/>
              </a:lnSpc>
              <a:spcBef>
                <a:spcPts val="0"/>
              </a:spcBef>
              <a:defRPr/>
            </a:pPr>
            <a:r>
              <a:rPr lang="zh-CN" altLang="en-US" sz="2400" dirty="0">
                <a:solidFill>
                  <a:srgbClr val="0000FF"/>
                </a:solidFill>
              </a:rPr>
              <a:t>思考</a:t>
            </a:r>
            <a:r>
              <a:rPr lang="zh-CN" altLang="en-US" sz="2400" dirty="0"/>
              <a:t>：</a:t>
            </a:r>
            <a:r>
              <a:rPr lang="zh-CN" altLang="en-US" sz="2400" dirty="0" smtClean="0"/>
              <a:t>网卡如何判断</a:t>
            </a:r>
            <a:r>
              <a:rPr lang="en-US" altLang="zh-CN" sz="2400" dirty="0" smtClean="0"/>
              <a:t>DIX </a:t>
            </a:r>
            <a:r>
              <a:rPr lang="en-US" altLang="zh-CN" sz="2400" dirty="0"/>
              <a:t>V2</a:t>
            </a:r>
            <a:r>
              <a:rPr lang="zh-CN" altLang="en-US" sz="2400" dirty="0" smtClean="0"/>
              <a:t>帧</a:t>
            </a:r>
            <a:r>
              <a:rPr lang="en-US" altLang="zh-CN" sz="2400" dirty="0" smtClean="0"/>
              <a:t>/IEEE802.3</a:t>
            </a:r>
            <a:r>
              <a:rPr lang="zh-CN" altLang="en-US" sz="2400" dirty="0"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zh-CN" altLang="en-US" dirty="0" smtClean="0"/>
              <a:t>无效的</a:t>
            </a:r>
            <a:r>
              <a:rPr lang="en-US" altLang="zh-CN" b="1" dirty="0" smtClean="0"/>
              <a:t>MAC</a:t>
            </a:r>
            <a:r>
              <a:rPr lang="zh-CN" altLang="en-US" dirty="0" smtClean="0"/>
              <a:t>帧</a:t>
            </a:r>
          </a:p>
        </p:txBody>
      </p:sp>
      <p:sp>
        <p:nvSpPr>
          <p:cNvPr id="9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21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2165" name="Rectangle 5"/>
          <p:cNvSpPr>
            <a:spLocks noGrp="1" noChangeArrowheads="1"/>
          </p:cNvSpPr>
          <p:nvPr>
            <p:ph type="body" idx="1"/>
          </p:nvPr>
        </p:nvSpPr>
        <p:spPr/>
        <p:txBody>
          <a:bodyPr/>
          <a:lstStyle/>
          <a:p>
            <a:pPr eaLnBrk="1" hangingPunct="1">
              <a:lnSpc>
                <a:spcPct val="130000"/>
              </a:lnSpc>
            </a:pPr>
            <a:r>
              <a:rPr lang="zh-CN" altLang="en-US" sz="2400" dirty="0"/>
              <a:t>有效的</a:t>
            </a:r>
            <a:r>
              <a:rPr lang="en-US" altLang="zh-CN" sz="2400" dirty="0"/>
              <a:t>MAC</a:t>
            </a:r>
            <a:r>
              <a:rPr lang="zh-CN" altLang="en-US" sz="2400" dirty="0"/>
              <a:t>帧长度为</a:t>
            </a:r>
            <a:r>
              <a:rPr lang="en-US" altLang="zh-CN" sz="2400" dirty="0">
                <a:solidFill>
                  <a:srgbClr val="0000FF"/>
                </a:solidFill>
              </a:rPr>
              <a:t>64~1518</a:t>
            </a:r>
            <a:r>
              <a:rPr lang="zh-CN" altLang="en-US" sz="2400" dirty="0"/>
              <a:t>字节</a:t>
            </a:r>
            <a:r>
              <a:rPr lang="zh-CN" altLang="en-US" sz="2400" dirty="0" smtClean="0"/>
              <a:t>之间。</a:t>
            </a:r>
            <a:endParaRPr lang="zh-CN" altLang="en-US" sz="2400" dirty="0"/>
          </a:p>
          <a:p>
            <a:pPr eaLnBrk="1" hangingPunct="1">
              <a:lnSpc>
                <a:spcPct val="130000"/>
              </a:lnSpc>
            </a:pPr>
            <a:r>
              <a:rPr lang="zh-CN" altLang="en-US" sz="2400" dirty="0" smtClean="0">
                <a:solidFill>
                  <a:srgbClr val="FF0000"/>
                </a:solidFill>
              </a:rPr>
              <a:t>无效</a:t>
            </a:r>
            <a:r>
              <a:rPr lang="en-US" altLang="zh-CN" sz="2400" dirty="0" smtClean="0">
                <a:solidFill>
                  <a:srgbClr val="FF0000"/>
                </a:solidFill>
              </a:rPr>
              <a:t>MAC</a:t>
            </a:r>
            <a:r>
              <a:rPr lang="zh-CN" altLang="en-US" sz="2400" dirty="0" smtClean="0">
                <a:solidFill>
                  <a:srgbClr val="FF0000"/>
                </a:solidFill>
              </a:rPr>
              <a:t>帧的判断</a:t>
            </a:r>
            <a:endParaRPr lang="en-US" altLang="zh-CN" sz="2400" dirty="0" smtClean="0">
              <a:solidFill>
                <a:srgbClr val="FF0000"/>
              </a:solidFill>
            </a:endParaRPr>
          </a:p>
          <a:p>
            <a:pPr lvl="1" eaLnBrk="1" hangingPunct="1">
              <a:lnSpc>
                <a:spcPct val="130000"/>
              </a:lnSpc>
            </a:pPr>
            <a:r>
              <a:rPr lang="zh-CN" altLang="en-US" sz="2400" dirty="0" smtClean="0"/>
              <a:t>数据字段的长度与长度字段的值不一致；</a:t>
            </a:r>
          </a:p>
          <a:p>
            <a:pPr lvl="1" eaLnBrk="1" hangingPunct="1">
              <a:lnSpc>
                <a:spcPct val="130000"/>
              </a:lnSpc>
            </a:pPr>
            <a:r>
              <a:rPr lang="zh-CN" altLang="en-US" sz="2400" dirty="0" smtClean="0"/>
              <a:t>帧的长度不是整数个字节；</a:t>
            </a:r>
          </a:p>
          <a:p>
            <a:pPr lvl="1" eaLnBrk="1" hangingPunct="1">
              <a:lnSpc>
                <a:spcPct val="130000"/>
              </a:lnSpc>
            </a:pPr>
            <a:r>
              <a:rPr lang="zh-CN" altLang="en-US" sz="2400" dirty="0" smtClean="0"/>
              <a:t>用收到的帧检验序列</a:t>
            </a:r>
            <a:r>
              <a:rPr lang="en-US" altLang="zh-CN" sz="2400" dirty="0" smtClean="0"/>
              <a:t>FCS</a:t>
            </a:r>
            <a:r>
              <a:rPr lang="zh-CN" altLang="en-US" sz="2400" dirty="0" smtClean="0"/>
              <a:t>查出有差错；</a:t>
            </a:r>
          </a:p>
          <a:p>
            <a:pPr lvl="1" eaLnBrk="1" hangingPunct="1">
              <a:lnSpc>
                <a:spcPct val="130000"/>
              </a:lnSpc>
            </a:pPr>
            <a:r>
              <a:rPr lang="zh-CN" altLang="en-US" sz="2400" dirty="0" smtClean="0"/>
              <a:t>数据字段的长度不在</a:t>
            </a:r>
            <a:r>
              <a:rPr lang="en-US" altLang="zh-CN" sz="2400" dirty="0" smtClean="0"/>
              <a:t>46~1500</a:t>
            </a:r>
            <a:r>
              <a:rPr lang="zh-CN" altLang="en-US" sz="2400" dirty="0" smtClean="0"/>
              <a:t>字节之间。</a:t>
            </a:r>
          </a:p>
          <a:p>
            <a:pPr eaLnBrk="1" hangingPunct="1">
              <a:lnSpc>
                <a:spcPct val="130000"/>
              </a:lnSpc>
            </a:pPr>
            <a:r>
              <a:rPr lang="zh-CN" altLang="en-US" sz="2400" dirty="0">
                <a:solidFill>
                  <a:srgbClr val="FF0000"/>
                </a:solidFill>
              </a:rPr>
              <a:t>无效</a:t>
            </a:r>
            <a:r>
              <a:rPr lang="en-US" altLang="zh-CN" sz="2400" dirty="0">
                <a:solidFill>
                  <a:srgbClr val="FF0000"/>
                </a:solidFill>
              </a:rPr>
              <a:t>MAC</a:t>
            </a:r>
            <a:r>
              <a:rPr lang="zh-CN" altLang="en-US" sz="2400" dirty="0">
                <a:solidFill>
                  <a:srgbClr val="FF0000"/>
                </a:solidFill>
              </a:rPr>
              <a:t>帧</a:t>
            </a:r>
            <a:r>
              <a:rPr lang="zh-CN" altLang="en-US" sz="2400" dirty="0" smtClean="0">
                <a:solidFill>
                  <a:srgbClr val="FF0000"/>
                </a:solidFill>
              </a:rPr>
              <a:t>的处理</a:t>
            </a:r>
            <a:r>
              <a:rPr lang="zh-CN" altLang="en-US" sz="2400" dirty="0" smtClean="0"/>
              <a:t>：对于检查出的无效</a:t>
            </a:r>
            <a:r>
              <a:rPr lang="en-US" altLang="zh-CN" sz="2400" dirty="0" smtClean="0"/>
              <a:t>MAC</a:t>
            </a:r>
            <a:r>
              <a:rPr lang="zh-CN" altLang="en-US" sz="2400" dirty="0" smtClean="0"/>
              <a:t>帧就简单地</a:t>
            </a:r>
            <a:r>
              <a:rPr lang="zh-CN" altLang="en-US" sz="2400" dirty="0" smtClean="0">
                <a:solidFill>
                  <a:srgbClr val="0000FF"/>
                </a:solidFill>
              </a:rPr>
              <a:t>丢弃</a:t>
            </a:r>
            <a:r>
              <a:rPr lang="zh-CN" altLang="en-US" sz="2400" dirty="0" smtClean="0"/>
              <a:t>。以太网不负责重传丢弃的帧。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altLang="zh-CN" b="1" smtClean="0"/>
              <a:t>LLC</a:t>
            </a:r>
            <a:r>
              <a:rPr lang="zh-CN" altLang="en-US" smtClean="0"/>
              <a:t>子层</a:t>
            </a:r>
            <a:r>
              <a:rPr lang="zh-CN" altLang="en-US" sz="4000" smtClean="0"/>
              <a:t> </a:t>
            </a:r>
            <a:br>
              <a:rPr lang="zh-CN" altLang="en-US" sz="4000" smtClean="0"/>
            </a:br>
            <a:r>
              <a:rPr lang="zh-CN" altLang="en-US" sz="2800" b="1" smtClean="0"/>
              <a:t>（</a:t>
            </a:r>
            <a:r>
              <a:rPr lang="en-US" altLang="zh-CN" sz="2800" b="1" smtClean="0"/>
              <a:t>802.2</a:t>
            </a:r>
            <a:r>
              <a:rPr lang="zh-CN" altLang="en-US" sz="2800" b="1" smtClean="0"/>
              <a:t>）</a:t>
            </a:r>
          </a:p>
        </p:txBody>
      </p:sp>
      <p:sp>
        <p:nvSpPr>
          <p:cNvPr id="9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31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189" name="Rectangle 6"/>
          <p:cNvSpPr>
            <a:spLocks noGrp="1" noChangeArrowheads="1"/>
          </p:cNvSpPr>
          <p:nvPr>
            <p:ph type="body" idx="1"/>
          </p:nvPr>
        </p:nvSpPr>
        <p:spPr>
          <a:xfrm>
            <a:off x="809625" y="1773238"/>
            <a:ext cx="7958138" cy="1295400"/>
          </a:xfrm>
        </p:spPr>
        <p:txBody>
          <a:bodyPr/>
          <a:lstStyle/>
          <a:p>
            <a:pPr marL="0" indent="0" eaLnBrk="1" hangingPunct="1">
              <a:lnSpc>
                <a:spcPct val="130000"/>
              </a:lnSpc>
              <a:buFont typeface="Wingdings" pitchFamily="2" charset="2"/>
              <a:buNone/>
            </a:pPr>
            <a:r>
              <a:rPr lang="en-US" altLang="zh-CN" sz="2400" smtClean="0"/>
              <a:t>        MAC</a:t>
            </a:r>
            <a:r>
              <a:rPr lang="zh-CN" altLang="en-US" sz="2400" smtClean="0"/>
              <a:t>子层提供“</a:t>
            </a:r>
            <a:r>
              <a:rPr lang="zh-CN" altLang="en-US" sz="2400" smtClean="0">
                <a:solidFill>
                  <a:srgbClr val="FF0000"/>
                </a:solidFill>
              </a:rPr>
              <a:t>尽最大努力传送</a:t>
            </a:r>
            <a:r>
              <a:rPr lang="zh-CN" altLang="en-US" sz="2400" smtClean="0"/>
              <a:t>”的数据报服务，如需一个具有流控和差控功能的</a:t>
            </a:r>
            <a:r>
              <a:rPr lang="en-US" altLang="zh-CN" sz="2400" smtClean="0"/>
              <a:t>DL</a:t>
            </a:r>
            <a:r>
              <a:rPr lang="zh-CN" altLang="en-US" sz="2400" smtClean="0"/>
              <a:t>协议，则需</a:t>
            </a:r>
            <a:r>
              <a:rPr lang="en-US" altLang="zh-CN" sz="2400" smtClean="0"/>
              <a:t>LLC</a:t>
            </a:r>
            <a:r>
              <a:rPr lang="zh-CN" altLang="en-US" sz="2400" smtClean="0"/>
              <a:t>子层提供。 </a:t>
            </a:r>
          </a:p>
        </p:txBody>
      </p:sp>
      <p:pic>
        <p:nvPicPr>
          <p:cNvPr id="93190" name="Picture 7" descr="4-24"/>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2924175"/>
            <a:ext cx="792162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p:txBody>
          <a:bodyPr/>
          <a:lstStyle/>
          <a:p>
            <a:pPr eaLnBrk="1" hangingPunct="1">
              <a:defRPr/>
            </a:pPr>
            <a:r>
              <a:rPr lang="en-US" altLang="zh-CN" b="1" smtClean="0"/>
              <a:t>LLC</a:t>
            </a:r>
            <a:r>
              <a:rPr lang="zh-CN" altLang="en-US" smtClean="0"/>
              <a:t>子层所提供的服务</a:t>
            </a:r>
          </a:p>
        </p:txBody>
      </p:sp>
      <p:sp>
        <p:nvSpPr>
          <p:cNvPr id="94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421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8816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1</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LLC1</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提供不确认的无连接服务，即：数据报服务</a:t>
            </a:r>
          </a:p>
          <a:p>
            <a:pPr lvl="1" eaLnBrk="1" hangingPunct="1">
              <a:defRPr/>
            </a:pPr>
            <a:r>
              <a:rPr lang="zh-CN" altLang="en-US" sz="2000" smtClean="0"/>
              <a:t>适合：点到点通信；广播通信和组播通信；周期性采集网络中的数据</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2</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LLC2</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提供面向连接服务，即：虚电路服务</a:t>
            </a:r>
          </a:p>
          <a:p>
            <a:pPr lvl="1" eaLnBrk="1" hangingPunct="1">
              <a:defRPr/>
            </a:pPr>
            <a:r>
              <a:rPr lang="zh-CN" altLang="en-US" sz="2000" smtClean="0"/>
              <a:t>适合：传送很长的数据文件 </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3</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LLC3</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提供带确认的无连接服务，目前只用于令牌总线网中，适合传送非常重要且时间性也很强的信息。</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4</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LLC4</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提供高速传输服务，专为</a:t>
            </a:r>
            <a:r>
              <a:rPr lang="en-US" altLang="zh-CN" sz="2000" smtClean="0"/>
              <a:t>MAN</a:t>
            </a:r>
            <a:r>
              <a:rPr lang="zh-CN" altLang="en-US" sz="2000" smtClean="0"/>
              <a:t>所用。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p:txBody>
          <a:bodyPr/>
          <a:lstStyle/>
          <a:p>
            <a:pPr eaLnBrk="1" hangingPunct="1">
              <a:defRPr/>
            </a:pPr>
            <a:r>
              <a:rPr lang="en-US" altLang="zh-CN" b="1" smtClean="0"/>
              <a:t>LLC</a:t>
            </a:r>
            <a:r>
              <a:rPr lang="zh-CN" altLang="en-US" smtClean="0"/>
              <a:t> </a:t>
            </a:r>
            <a:r>
              <a:rPr lang="en-US" altLang="zh-CN" b="1" smtClean="0"/>
              <a:t>PDU </a:t>
            </a:r>
            <a:endParaRPr lang="en-US" altLang="zh-CN" sz="3200" b="1" smtClean="0"/>
          </a:p>
        </p:txBody>
      </p:sp>
      <p:sp>
        <p:nvSpPr>
          <p:cNvPr id="95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523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5237" name="Rectangle 9"/>
          <p:cNvSpPr>
            <a:spLocks noChangeArrowheads="1"/>
          </p:cNvSpPr>
          <p:nvPr/>
        </p:nvSpPr>
        <p:spPr bwMode="auto">
          <a:xfrm>
            <a:off x="2195513" y="3357563"/>
            <a:ext cx="1079500"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ea typeface="宋体" pitchFamily="2" charset="-122"/>
              </a:rPr>
              <a:t>DSAP</a:t>
            </a:r>
          </a:p>
        </p:txBody>
      </p:sp>
      <p:sp>
        <p:nvSpPr>
          <p:cNvPr id="95238" name="Rectangle 10"/>
          <p:cNvSpPr>
            <a:spLocks noChangeArrowheads="1"/>
          </p:cNvSpPr>
          <p:nvPr/>
        </p:nvSpPr>
        <p:spPr bwMode="auto">
          <a:xfrm>
            <a:off x="3276600" y="3357563"/>
            <a:ext cx="1079500"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kumimoji="0" lang="en-US" altLang="zh-CN" sz="2000">
                <a:solidFill>
                  <a:schemeClr val="tx1"/>
                </a:solidFill>
                <a:ea typeface="宋体" pitchFamily="2" charset="-122"/>
              </a:rPr>
              <a:t>SS</a:t>
            </a:r>
            <a:r>
              <a:rPr lang="en-US" altLang="zh-CN" sz="2000">
                <a:solidFill>
                  <a:schemeClr val="tx1"/>
                </a:solidFill>
                <a:ea typeface="宋体" pitchFamily="2" charset="-122"/>
              </a:rPr>
              <a:t>AP</a:t>
            </a:r>
          </a:p>
        </p:txBody>
      </p:sp>
      <p:sp>
        <p:nvSpPr>
          <p:cNvPr id="95239" name="Rectangle 11"/>
          <p:cNvSpPr>
            <a:spLocks noChangeArrowheads="1"/>
          </p:cNvSpPr>
          <p:nvPr/>
        </p:nvSpPr>
        <p:spPr bwMode="auto">
          <a:xfrm>
            <a:off x="4356100" y="3357563"/>
            <a:ext cx="216058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zh-CN" altLang="en-US" sz="2000">
                <a:solidFill>
                  <a:schemeClr val="tx1"/>
                </a:solidFill>
              </a:rPr>
              <a:t>控制</a:t>
            </a:r>
          </a:p>
        </p:txBody>
      </p:sp>
      <p:sp>
        <p:nvSpPr>
          <p:cNvPr id="95240" name="Rectangle 13"/>
          <p:cNvSpPr>
            <a:spLocks noChangeArrowheads="1"/>
          </p:cNvSpPr>
          <p:nvPr/>
        </p:nvSpPr>
        <p:spPr bwMode="auto">
          <a:xfrm>
            <a:off x="6516688" y="3357563"/>
            <a:ext cx="1368425" cy="425450"/>
          </a:xfrm>
          <a:prstGeom prst="rect">
            <a:avLst/>
          </a:prstGeom>
          <a:solidFill>
            <a:srgbClr val="C5A1C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kumimoji="0" lang="zh-CN" altLang="en-US" sz="2000">
                <a:solidFill>
                  <a:schemeClr val="tx1"/>
                </a:solidFill>
              </a:rPr>
              <a:t>数据</a:t>
            </a:r>
            <a:endParaRPr lang="zh-CN" altLang="en-US" sz="2000">
              <a:solidFill>
                <a:schemeClr val="tx1"/>
              </a:solidFill>
            </a:endParaRPr>
          </a:p>
        </p:txBody>
      </p:sp>
      <p:sp>
        <p:nvSpPr>
          <p:cNvPr id="95241" name="Rectangle 14"/>
          <p:cNvSpPr>
            <a:spLocks noChangeArrowheads="1"/>
          </p:cNvSpPr>
          <p:nvPr/>
        </p:nvSpPr>
        <p:spPr bwMode="auto">
          <a:xfrm>
            <a:off x="1979613" y="41497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0</a:t>
            </a:r>
          </a:p>
        </p:txBody>
      </p:sp>
      <p:sp>
        <p:nvSpPr>
          <p:cNvPr id="95242" name="Rectangle 15"/>
          <p:cNvSpPr>
            <a:spLocks noChangeArrowheads="1"/>
          </p:cNvSpPr>
          <p:nvPr/>
        </p:nvSpPr>
        <p:spPr bwMode="auto">
          <a:xfrm>
            <a:off x="2411413" y="41497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N(S)</a:t>
            </a:r>
            <a:endParaRPr lang="zh-CN" altLang="en-US" sz="2000">
              <a:solidFill>
                <a:schemeClr val="tx1"/>
              </a:solidFill>
            </a:endParaRPr>
          </a:p>
        </p:txBody>
      </p:sp>
      <p:sp>
        <p:nvSpPr>
          <p:cNvPr id="95243" name="Rectangle 23"/>
          <p:cNvSpPr>
            <a:spLocks noChangeArrowheads="1"/>
          </p:cNvSpPr>
          <p:nvPr/>
        </p:nvSpPr>
        <p:spPr bwMode="auto">
          <a:xfrm>
            <a:off x="4859338" y="41497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44" name="Rectangle 24"/>
          <p:cNvSpPr>
            <a:spLocks noChangeArrowheads="1"/>
          </p:cNvSpPr>
          <p:nvPr/>
        </p:nvSpPr>
        <p:spPr bwMode="auto">
          <a:xfrm>
            <a:off x="5292725" y="41497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N(R)</a:t>
            </a:r>
            <a:endParaRPr lang="zh-CN" altLang="en-US" sz="2000">
              <a:solidFill>
                <a:schemeClr val="tx1"/>
              </a:solidFill>
            </a:endParaRPr>
          </a:p>
        </p:txBody>
      </p:sp>
      <p:sp>
        <p:nvSpPr>
          <p:cNvPr id="95245" name="Rectangle 25"/>
          <p:cNvSpPr>
            <a:spLocks noChangeArrowheads="1"/>
          </p:cNvSpPr>
          <p:nvPr/>
        </p:nvSpPr>
        <p:spPr bwMode="auto">
          <a:xfrm>
            <a:off x="1979613"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46" name="Rectangle 26"/>
          <p:cNvSpPr>
            <a:spLocks noChangeArrowheads="1"/>
          </p:cNvSpPr>
          <p:nvPr/>
        </p:nvSpPr>
        <p:spPr bwMode="auto">
          <a:xfrm>
            <a:off x="2843213" y="4797425"/>
            <a:ext cx="649287"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2698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S</a:t>
            </a:r>
            <a:endParaRPr lang="zh-CN" altLang="en-US" sz="2000">
              <a:solidFill>
                <a:schemeClr val="tx1"/>
              </a:solidFill>
            </a:endParaRPr>
          </a:p>
        </p:txBody>
      </p:sp>
      <p:sp>
        <p:nvSpPr>
          <p:cNvPr id="95247" name="Rectangle 27"/>
          <p:cNvSpPr>
            <a:spLocks noChangeArrowheads="1"/>
          </p:cNvSpPr>
          <p:nvPr/>
        </p:nvSpPr>
        <p:spPr bwMode="auto">
          <a:xfrm>
            <a:off x="4859338"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48" name="Rectangle 28"/>
          <p:cNvSpPr>
            <a:spLocks noChangeArrowheads="1"/>
          </p:cNvSpPr>
          <p:nvPr/>
        </p:nvSpPr>
        <p:spPr bwMode="auto">
          <a:xfrm>
            <a:off x="5292725" y="47974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N(R)</a:t>
            </a:r>
            <a:endParaRPr lang="zh-CN" altLang="en-US" sz="2000">
              <a:solidFill>
                <a:schemeClr val="tx1"/>
              </a:solidFill>
            </a:endParaRPr>
          </a:p>
        </p:txBody>
      </p:sp>
      <p:sp>
        <p:nvSpPr>
          <p:cNvPr id="95249" name="Rectangle 29"/>
          <p:cNvSpPr>
            <a:spLocks noChangeArrowheads="1"/>
          </p:cNvSpPr>
          <p:nvPr/>
        </p:nvSpPr>
        <p:spPr bwMode="auto">
          <a:xfrm>
            <a:off x="2411413"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0</a:t>
            </a:r>
          </a:p>
        </p:txBody>
      </p:sp>
      <p:sp>
        <p:nvSpPr>
          <p:cNvPr id="95250" name="Rectangle 30"/>
          <p:cNvSpPr>
            <a:spLocks noChangeArrowheads="1"/>
          </p:cNvSpPr>
          <p:nvPr/>
        </p:nvSpPr>
        <p:spPr bwMode="auto">
          <a:xfrm>
            <a:off x="3492500" y="4797425"/>
            <a:ext cx="136683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179388"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0  0  0  0</a:t>
            </a:r>
            <a:endParaRPr lang="zh-CN" altLang="en-US" sz="2000">
              <a:solidFill>
                <a:schemeClr val="tx1"/>
              </a:solidFill>
            </a:endParaRPr>
          </a:p>
        </p:txBody>
      </p:sp>
      <p:sp>
        <p:nvSpPr>
          <p:cNvPr id="95251" name="Rectangle 31"/>
          <p:cNvSpPr>
            <a:spLocks noChangeArrowheads="1"/>
          </p:cNvSpPr>
          <p:nvPr/>
        </p:nvSpPr>
        <p:spPr bwMode="auto">
          <a:xfrm>
            <a:off x="1979613"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52" name="Rectangle 32"/>
          <p:cNvSpPr>
            <a:spLocks noChangeArrowheads="1"/>
          </p:cNvSpPr>
          <p:nvPr/>
        </p:nvSpPr>
        <p:spPr bwMode="auto">
          <a:xfrm>
            <a:off x="2843213" y="5445125"/>
            <a:ext cx="649287"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2698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M</a:t>
            </a:r>
            <a:endParaRPr lang="zh-CN" altLang="en-US" sz="2000">
              <a:solidFill>
                <a:schemeClr val="tx1"/>
              </a:solidFill>
            </a:endParaRPr>
          </a:p>
        </p:txBody>
      </p:sp>
      <p:sp>
        <p:nvSpPr>
          <p:cNvPr id="95253" name="Rectangle 33"/>
          <p:cNvSpPr>
            <a:spLocks noChangeArrowheads="1"/>
          </p:cNvSpPr>
          <p:nvPr/>
        </p:nvSpPr>
        <p:spPr bwMode="auto">
          <a:xfrm>
            <a:off x="2411413"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54" name="Rectangle 34"/>
          <p:cNvSpPr>
            <a:spLocks noChangeArrowheads="1"/>
          </p:cNvSpPr>
          <p:nvPr/>
        </p:nvSpPr>
        <p:spPr bwMode="auto">
          <a:xfrm>
            <a:off x="3924300" y="5445125"/>
            <a:ext cx="93503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360363"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M</a:t>
            </a:r>
            <a:endParaRPr lang="zh-CN" altLang="en-US" sz="2000">
              <a:solidFill>
                <a:schemeClr val="tx1"/>
              </a:solidFill>
            </a:endParaRPr>
          </a:p>
        </p:txBody>
      </p:sp>
      <p:sp>
        <p:nvSpPr>
          <p:cNvPr id="95255" name="Rectangle 35"/>
          <p:cNvSpPr>
            <a:spLocks noChangeArrowheads="1"/>
          </p:cNvSpPr>
          <p:nvPr/>
        </p:nvSpPr>
        <p:spPr bwMode="auto">
          <a:xfrm>
            <a:off x="3492500"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56" name="Rectangle 36"/>
          <p:cNvSpPr>
            <a:spLocks noChangeArrowheads="1"/>
          </p:cNvSpPr>
          <p:nvPr/>
        </p:nvSpPr>
        <p:spPr bwMode="auto">
          <a:xfrm>
            <a:off x="973138" y="2060575"/>
            <a:ext cx="503237"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I/G</a:t>
            </a:r>
          </a:p>
        </p:txBody>
      </p:sp>
      <p:sp>
        <p:nvSpPr>
          <p:cNvPr id="95257" name="Rectangle 38"/>
          <p:cNvSpPr>
            <a:spLocks noChangeArrowheads="1"/>
          </p:cNvSpPr>
          <p:nvPr/>
        </p:nvSpPr>
        <p:spPr bwMode="auto">
          <a:xfrm>
            <a:off x="1476375" y="2060575"/>
            <a:ext cx="2449513"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2000">
              <a:solidFill>
                <a:schemeClr val="tx1"/>
              </a:solidFill>
            </a:endParaRPr>
          </a:p>
        </p:txBody>
      </p:sp>
      <p:sp>
        <p:nvSpPr>
          <p:cNvPr id="95258" name="Rectangle 41"/>
          <p:cNvSpPr>
            <a:spLocks noChangeArrowheads="1"/>
          </p:cNvSpPr>
          <p:nvPr/>
        </p:nvSpPr>
        <p:spPr bwMode="auto">
          <a:xfrm>
            <a:off x="4211638" y="2060575"/>
            <a:ext cx="503237"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C/R</a:t>
            </a:r>
          </a:p>
        </p:txBody>
      </p:sp>
      <p:sp>
        <p:nvSpPr>
          <p:cNvPr id="95259" name="Rectangle 42"/>
          <p:cNvSpPr>
            <a:spLocks noChangeArrowheads="1"/>
          </p:cNvSpPr>
          <p:nvPr/>
        </p:nvSpPr>
        <p:spPr bwMode="auto">
          <a:xfrm>
            <a:off x="4714875" y="2060575"/>
            <a:ext cx="2449513"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2000">
              <a:solidFill>
                <a:schemeClr val="tx1"/>
              </a:solidFill>
            </a:endParaRPr>
          </a:p>
        </p:txBody>
      </p:sp>
      <p:sp>
        <p:nvSpPr>
          <p:cNvPr id="95260" name="Line 43"/>
          <p:cNvSpPr>
            <a:spLocks noChangeShapeType="1"/>
          </p:cNvSpPr>
          <p:nvPr/>
        </p:nvSpPr>
        <p:spPr bwMode="auto">
          <a:xfrm>
            <a:off x="971550" y="2493963"/>
            <a:ext cx="1223963"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1" name="Line 44"/>
          <p:cNvSpPr>
            <a:spLocks noChangeShapeType="1"/>
          </p:cNvSpPr>
          <p:nvPr/>
        </p:nvSpPr>
        <p:spPr bwMode="auto">
          <a:xfrm flipV="1">
            <a:off x="3276600" y="2493963"/>
            <a:ext cx="64770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2" name="Line 45"/>
          <p:cNvSpPr>
            <a:spLocks noChangeShapeType="1"/>
          </p:cNvSpPr>
          <p:nvPr/>
        </p:nvSpPr>
        <p:spPr bwMode="auto">
          <a:xfrm flipV="1">
            <a:off x="3276600" y="2493963"/>
            <a:ext cx="935038"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3" name="Line 46"/>
          <p:cNvSpPr>
            <a:spLocks noChangeShapeType="1"/>
          </p:cNvSpPr>
          <p:nvPr/>
        </p:nvSpPr>
        <p:spPr bwMode="auto">
          <a:xfrm flipV="1">
            <a:off x="4356100" y="2493963"/>
            <a:ext cx="2808288"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4" name="Line 47"/>
          <p:cNvSpPr>
            <a:spLocks noChangeShapeType="1"/>
          </p:cNvSpPr>
          <p:nvPr/>
        </p:nvSpPr>
        <p:spPr bwMode="auto">
          <a:xfrm flipH="1">
            <a:off x="1979613" y="3789363"/>
            <a:ext cx="2376487"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5" name="Line 48"/>
          <p:cNvSpPr>
            <a:spLocks noChangeShapeType="1"/>
          </p:cNvSpPr>
          <p:nvPr/>
        </p:nvSpPr>
        <p:spPr bwMode="auto">
          <a:xfrm>
            <a:off x="6516688" y="3789363"/>
            <a:ext cx="1223962"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6" name="Text Box 49"/>
          <p:cNvSpPr txBox="1">
            <a:spLocks noChangeArrowheads="1"/>
          </p:cNvSpPr>
          <p:nvPr/>
        </p:nvSpPr>
        <p:spPr bwMode="auto">
          <a:xfrm>
            <a:off x="827088" y="335756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LLC PDU</a:t>
            </a:r>
          </a:p>
        </p:txBody>
      </p:sp>
      <p:sp>
        <p:nvSpPr>
          <p:cNvPr id="95267" name="Text Box 50"/>
          <p:cNvSpPr txBox="1">
            <a:spLocks noChangeArrowheads="1"/>
          </p:cNvSpPr>
          <p:nvPr/>
        </p:nvSpPr>
        <p:spPr bwMode="auto">
          <a:xfrm>
            <a:off x="611188" y="414972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kumimoji="0" lang="zh-CN" altLang="en-US" sz="2000">
                <a:solidFill>
                  <a:schemeClr val="tx1"/>
                </a:solidFill>
              </a:rPr>
              <a:t>信息</a:t>
            </a:r>
            <a:r>
              <a:rPr lang="en-US" altLang="zh-CN" sz="2000">
                <a:solidFill>
                  <a:schemeClr val="tx1"/>
                </a:solidFill>
              </a:rPr>
              <a:t>PDU</a:t>
            </a:r>
          </a:p>
        </p:txBody>
      </p:sp>
      <p:sp>
        <p:nvSpPr>
          <p:cNvPr id="95268" name="Text Box 51"/>
          <p:cNvSpPr txBox="1">
            <a:spLocks noChangeArrowheads="1"/>
          </p:cNvSpPr>
          <p:nvPr/>
        </p:nvSpPr>
        <p:spPr bwMode="auto">
          <a:xfrm>
            <a:off x="611188" y="479742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监控</a:t>
            </a:r>
            <a:r>
              <a:rPr lang="en-US" altLang="zh-CN" sz="2000">
                <a:solidFill>
                  <a:schemeClr val="tx1"/>
                </a:solidFill>
              </a:rPr>
              <a:t>PDU</a:t>
            </a:r>
          </a:p>
        </p:txBody>
      </p:sp>
      <p:sp>
        <p:nvSpPr>
          <p:cNvPr id="95269" name="Text Box 52"/>
          <p:cNvSpPr txBox="1">
            <a:spLocks noChangeArrowheads="1"/>
          </p:cNvSpPr>
          <p:nvPr/>
        </p:nvSpPr>
        <p:spPr bwMode="auto">
          <a:xfrm>
            <a:off x="468313" y="5445125"/>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无编号</a:t>
            </a:r>
            <a:r>
              <a:rPr lang="en-US" altLang="zh-CN" sz="2000">
                <a:solidFill>
                  <a:schemeClr val="tx1"/>
                </a:solidFill>
              </a:rPr>
              <a:t>PDU</a:t>
            </a:r>
          </a:p>
        </p:txBody>
      </p:sp>
      <p:sp>
        <p:nvSpPr>
          <p:cNvPr id="95270" name="Text Box 53"/>
          <p:cNvSpPr txBox="1">
            <a:spLocks noChangeArrowheads="1"/>
          </p:cNvSpPr>
          <p:nvPr/>
        </p:nvSpPr>
        <p:spPr bwMode="auto">
          <a:xfrm>
            <a:off x="7308850" y="206057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rPr>
              <a:t>地址字段</a:t>
            </a:r>
          </a:p>
        </p:txBody>
      </p:sp>
      <p:sp>
        <p:nvSpPr>
          <p:cNvPr id="95271" name="Text Box 54"/>
          <p:cNvSpPr txBox="1">
            <a:spLocks noChangeArrowheads="1"/>
          </p:cNvSpPr>
          <p:nvPr/>
        </p:nvSpPr>
        <p:spPr bwMode="auto">
          <a:xfrm>
            <a:off x="2484438" y="2997200"/>
            <a:ext cx="57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1B</a:t>
            </a:r>
          </a:p>
        </p:txBody>
      </p:sp>
      <p:sp>
        <p:nvSpPr>
          <p:cNvPr id="95272" name="Text Box 55"/>
          <p:cNvSpPr txBox="1">
            <a:spLocks noChangeArrowheads="1"/>
          </p:cNvSpPr>
          <p:nvPr/>
        </p:nvSpPr>
        <p:spPr bwMode="auto">
          <a:xfrm>
            <a:off x="3492500" y="2997200"/>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1B</a:t>
            </a:r>
          </a:p>
        </p:txBody>
      </p:sp>
      <p:sp>
        <p:nvSpPr>
          <p:cNvPr id="95273" name="Text Box 56"/>
          <p:cNvSpPr txBox="1">
            <a:spLocks noChangeArrowheads="1"/>
          </p:cNvSpPr>
          <p:nvPr/>
        </p:nvSpPr>
        <p:spPr bwMode="auto">
          <a:xfrm>
            <a:off x="5219700" y="2997200"/>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1~2B</a:t>
            </a:r>
          </a:p>
        </p:txBody>
      </p:sp>
      <p:sp>
        <p:nvSpPr>
          <p:cNvPr id="95274" name="Text Box 57"/>
          <p:cNvSpPr txBox="1">
            <a:spLocks noChangeArrowheads="1"/>
          </p:cNvSpPr>
          <p:nvPr/>
        </p:nvSpPr>
        <p:spPr bwMode="auto">
          <a:xfrm>
            <a:off x="6732588" y="2997200"/>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可变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p:txBody>
          <a:bodyPr/>
          <a:lstStyle/>
          <a:p>
            <a:pPr eaLnBrk="1" hangingPunct="1">
              <a:defRPr/>
            </a:pPr>
            <a:r>
              <a:rPr lang="zh-CN" altLang="en-US" smtClean="0"/>
              <a:t>解  释</a:t>
            </a:r>
          </a:p>
        </p:txBody>
      </p:sp>
      <p:sp>
        <p:nvSpPr>
          <p:cNvPr id="96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62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90213" name="Rectangle 5"/>
          <p:cNvSpPr>
            <a:spLocks noGrp="1" noChangeArrowheads="1"/>
          </p:cNvSpPr>
          <p:nvPr>
            <p:ph type="body" idx="1"/>
          </p:nvPr>
        </p:nvSpPr>
        <p:spPr>
          <a:xfrm>
            <a:off x="809625" y="1773238"/>
            <a:ext cx="7958138" cy="4679950"/>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目的服务访问点（</a:t>
            </a:r>
            <a:r>
              <a:rPr lang="en-US" altLang="zh-CN" sz="2400" dirty="0" smtClean="0">
                <a:solidFill>
                  <a:srgbClr val="FF0000"/>
                </a:solidFill>
                <a:effectLst>
                  <a:outerShdw blurRad="38100" dist="38100" dir="2700000" algn="tl">
                    <a:srgbClr val="C0C0C0"/>
                  </a:outerShdw>
                </a:effectLst>
              </a:rPr>
              <a:t>DSAP</a:t>
            </a:r>
            <a:r>
              <a:rPr lang="zh-CN" altLang="en-US" sz="2400" dirty="0" smtClean="0">
                <a:solidFill>
                  <a:srgbClr val="FF0000"/>
                </a:solidFill>
                <a:effectLst>
                  <a:outerShdw blurRad="38100" dist="38100" dir="2700000" algn="tl">
                    <a:srgbClr val="C0C0C0"/>
                  </a:outerShdw>
                </a:effectLst>
              </a:rPr>
              <a:t>）</a:t>
            </a:r>
            <a:r>
              <a:rPr lang="zh-CN" altLang="en-US" sz="2400" dirty="0" smtClean="0"/>
              <a:t>：</a:t>
            </a:r>
            <a:r>
              <a:rPr lang="en-US" altLang="zh-CN" sz="2400" dirty="0" smtClean="0"/>
              <a:t>1B</a:t>
            </a:r>
          </a:p>
          <a:p>
            <a:pPr lvl="1" eaLnBrk="1" hangingPunct="1">
              <a:lnSpc>
                <a:spcPct val="110000"/>
              </a:lnSpc>
              <a:defRPr/>
            </a:pPr>
            <a:r>
              <a:rPr lang="en-US" altLang="zh-CN" sz="2400" dirty="0" smtClean="0">
                <a:solidFill>
                  <a:srgbClr val="0000FF"/>
                </a:solidFill>
                <a:effectLst>
                  <a:outerShdw blurRad="38100" dist="38100" dir="2700000" algn="tl">
                    <a:srgbClr val="C0C0C0"/>
                  </a:outerShdw>
                </a:effectLst>
              </a:rPr>
              <a:t>I/G</a:t>
            </a:r>
            <a:r>
              <a:rPr lang="zh-CN" altLang="en-US" sz="2400" dirty="0" smtClean="0">
                <a:solidFill>
                  <a:srgbClr val="0000FF"/>
                </a:solidFill>
                <a:effectLst>
                  <a:outerShdw blurRad="38100" dist="38100" dir="2700000" algn="tl">
                    <a:srgbClr val="C0C0C0"/>
                  </a:outerShdw>
                </a:effectLst>
              </a:rPr>
              <a:t>位</a:t>
            </a:r>
            <a:r>
              <a:rPr lang="zh-CN" altLang="en-US" sz="2400" dirty="0" smtClean="0"/>
              <a:t>：</a:t>
            </a:r>
            <a:r>
              <a:rPr lang="en-US" altLang="zh-CN" sz="2400" dirty="0" smtClean="0"/>
              <a:t>I/G=0</a:t>
            </a:r>
            <a:r>
              <a:rPr lang="zh-CN" altLang="en-US" sz="2400" dirty="0" smtClean="0"/>
              <a:t>表示单个</a:t>
            </a:r>
            <a:r>
              <a:rPr lang="en-US" altLang="zh-CN" sz="2400" dirty="0" smtClean="0"/>
              <a:t>DSAP</a:t>
            </a:r>
            <a:r>
              <a:rPr lang="zh-CN" altLang="en-US" sz="2400" dirty="0" smtClean="0"/>
              <a:t>（单播），</a:t>
            </a:r>
            <a:r>
              <a:rPr lang="en-US" altLang="zh-CN" sz="2400" dirty="0" smtClean="0"/>
              <a:t>I/G=1</a:t>
            </a:r>
            <a:r>
              <a:rPr lang="zh-CN" altLang="en-US" sz="2400" dirty="0" smtClean="0"/>
              <a:t>表示一组</a:t>
            </a:r>
            <a:r>
              <a:rPr lang="en-US" altLang="zh-CN" sz="2400" dirty="0" smtClean="0"/>
              <a:t>DSAP</a:t>
            </a:r>
            <a:r>
              <a:rPr lang="zh-CN" altLang="en-US" sz="2400" dirty="0" smtClean="0"/>
              <a:t>（组播）</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其它</a:t>
            </a:r>
            <a:r>
              <a:rPr lang="en-US" altLang="zh-CN" sz="2400" dirty="0" smtClean="0">
                <a:solidFill>
                  <a:srgbClr val="0000FF"/>
                </a:solidFill>
                <a:effectLst>
                  <a:outerShdw blurRad="38100" dist="38100" dir="2700000" algn="tl">
                    <a:srgbClr val="C0C0C0"/>
                  </a:outerShdw>
                </a:effectLst>
              </a:rPr>
              <a:t>7</a:t>
            </a:r>
            <a:r>
              <a:rPr lang="zh-CN" altLang="en-US" sz="2400" dirty="0" smtClean="0">
                <a:solidFill>
                  <a:srgbClr val="0000FF"/>
                </a:solidFill>
                <a:effectLst>
                  <a:outerShdw blurRad="38100" dist="38100" dir="2700000" algn="tl">
                    <a:srgbClr val="C0C0C0"/>
                  </a:outerShdw>
                </a:effectLst>
              </a:rPr>
              <a:t>位</a:t>
            </a:r>
            <a:r>
              <a:rPr lang="zh-CN" altLang="en-US" sz="2400" dirty="0" smtClean="0"/>
              <a:t>：用于目的服务访问点</a:t>
            </a:r>
            <a:endParaRPr lang="en-US" altLang="zh-CN" sz="2400" dirty="0" smtClean="0"/>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源服务访问点（</a:t>
            </a:r>
            <a:r>
              <a:rPr lang="en-US" altLang="zh-CN" sz="2400" dirty="0" smtClean="0">
                <a:solidFill>
                  <a:srgbClr val="FF0000"/>
                </a:solidFill>
                <a:effectLst>
                  <a:outerShdw blurRad="38100" dist="38100" dir="2700000" algn="tl">
                    <a:srgbClr val="C0C0C0"/>
                  </a:outerShdw>
                </a:effectLst>
              </a:rPr>
              <a:t>SSAP</a:t>
            </a:r>
            <a:r>
              <a:rPr lang="zh-CN" altLang="en-US" sz="2400" dirty="0" smtClean="0">
                <a:solidFill>
                  <a:srgbClr val="FF0000"/>
                </a:solidFill>
                <a:effectLst>
                  <a:outerShdw blurRad="38100" dist="38100" dir="2700000" algn="tl">
                    <a:srgbClr val="C0C0C0"/>
                  </a:outerShdw>
                </a:effectLst>
              </a:rPr>
              <a:t>）</a:t>
            </a:r>
            <a:r>
              <a:rPr lang="zh-CN" altLang="en-US" sz="2400" dirty="0" smtClean="0"/>
              <a:t>：</a:t>
            </a:r>
            <a:r>
              <a:rPr lang="en-US" altLang="zh-CN" sz="2400" dirty="0" smtClean="0"/>
              <a:t>1B</a:t>
            </a:r>
          </a:p>
          <a:p>
            <a:pPr lvl="1" eaLnBrk="1" hangingPunct="1">
              <a:lnSpc>
                <a:spcPct val="110000"/>
              </a:lnSpc>
              <a:defRPr/>
            </a:pPr>
            <a:r>
              <a:rPr lang="en-US" altLang="zh-CN" sz="2400" dirty="0" smtClean="0">
                <a:solidFill>
                  <a:srgbClr val="0000FF"/>
                </a:solidFill>
                <a:effectLst>
                  <a:outerShdw blurRad="38100" dist="38100" dir="2700000" algn="tl">
                    <a:srgbClr val="C0C0C0"/>
                  </a:outerShdw>
                </a:effectLst>
              </a:rPr>
              <a:t>C/R</a:t>
            </a:r>
            <a:r>
              <a:rPr lang="zh-CN" altLang="en-US" sz="2400" dirty="0" smtClean="0">
                <a:solidFill>
                  <a:srgbClr val="0000FF"/>
                </a:solidFill>
                <a:effectLst>
                  <a:outerShdw blurRad="38100" dist="38100" dir="2700000" algn="tl">
                    <a:srgbClr val="C0C0C0"/>
                  </a:outerShdw>
                </a:effectLst>
              </a:rPr>
              <a:t>位</a:t>
            </a:r>
            <a:r>
              <a:rPr lang="zh-CN" altLang="en-US" sz="2400" dirty="0" smtClean="0"/>
              <a:t>：</a:t>
            </a:r>
            <a:r>
              <a:rPr lang="en-US" altLang="zh-CN" sz="2400" dirty="0" smtClean="0"/>
              <a:t>C/R=0</a:t>
            </a:r>
            <a:r>
              <a:rPr lang="zh-CN" altLang="en-US" sz="2400" dirty="0" smtClean="0"/>
              <a:t>表示命令帧，</a:t>
            </a:r>
            <a:r>
              <a:rPr lang="en-US" altLang="zh-CN" sz="2400" dirty="0" smtClean="0"/>
              <a:t>C/R=1</a:t>
            </a:r>
            <a:r>
              <a:rPr lang="zh-CN" altLang="en-US" sz="2400" dirty="0" smtClean="0"/>
              <a:t>表示响应帧</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其它</a:t>
            </a:r>
            <a:r>
              <a:rPr lang="en-US" altLang="zh-CN" sz="2400" dirty="0" smtClean="0">
                <a:solidFill>
                  <a:srgbClr val="0000FF"/>
                </a:solidFill>
                <a:effectLst>
                  <a:outerShdw blurRad="38100" dist="38100" dir="2700000" algn="tl">
                    <a:srgbClr val="C0C0C0"/>
                  </a:outerShdw>
                </a:effectLst>
              </a:rPr>
              <a:t>7</a:t>
            </a:r>
            <a:r>
              <a:rPr lang="zh-CN" altLang="en-US" sz="2400" dirty="0" smtClean="0">
                <a:solidFill>
                  <a:srgbClr val="0000FF"/>
                </a:solidFill>
                <a:effectLst>
                  <a:outerShdw blurRad="38100" dist="38100" dir="2700000" algn="tl">
                    <a:srgbClr val="C0C0C0"/>
                  </a:outerShdw>
                </a:effectLst>
              </a:rPr>
              <a:t>位</a:t>
            </a:r>
            <a:r>
              <a:rPr lang="zh-CN" altLang="en-US" sz="2400" dirty="0" smtClean="0"/>
              <a:t>：用于源服务访问点</a:t>
            </a:r>
          </a:p>
          <a:p>
            <a:pPr lvl="1" eaLnBrk="1" hangingPunct="1">
              <a:lnSpc>
                <a:spcPct val="110000"/>
              </a:lnSpc>
              <a:defRPr/>
            </a:pPr>
            <a:r>
              <a:rPr lang="zh-CN" altLang="en-US" sz="2400" dirty="0" smtClean="0">
                <a:solidFill>
                  <a:srgbClr val="FF0000"/>
                </a:solidFill>
                <a:effectLst>
                  <a:outerShdw blurRad="38100" dist="38100" dir="2700000" algn="tl">
                    <a:srgbClr val="C0C0C0"/>
                  </a:outerShdw>
                </a:effectLst>
              </a:rPr>
              <a:t>提示</a:t>
            </a:r>
            <a:r>
              <a:rPr lang="zh-CN" altLang="en-US" sz="2400" dirty="0" smtClean="0"/>
              <a:t>：</a:t>
            </a:r>
            <a:r>
              <a:rPr lang="en-US" altLang="zh-CN" sz="2400" dirty="0" smtClean="0"/>
              <a:t>SAP</a:t>
            </a:r>
            <a:r>
              <a:rPr lang="zh-CN" altLang="en-US" sz="2400" dirty="0" smtClean="0"/>
              <a:t>地址是指进程在主机中的地址</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控制字段</a:t>
            </a:r>
            <a:r>
              <a:rPr lang="zh-CN" altLang="en-US" sz="2400" dirty="0" smtClean="0"/>
              <a:t>：</a:t>
            </a:r>
            <a:r>
              <a:rPr lang="en-US" altLang="zh-CN" sz="2400" dirty="0" smtClean="0"/>
              <a:t>2B</a:t>
            </a:r>
            <a:r>
              <a:rPr lang="zh-CN" altLang="en-US" sz="2400" dirty="0" smtClean="0"/>
              <a:t>或</a:t>
            </a:r>
            <a:r>
              <a:rPr lang="en-US" altLang="zh-CN" sz="2400" dirty="0" smtClean="0"/>
              <a:t>1B</a:t>
            </a:r>
            <a:r>
              <a:rPr lang="zh-CN" altLang="en-US" sz="2400" dirty="0" smtClean="0"/>
              <a:t>，用于区分不同帧</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数据字段</a:t>
            </a:r>
            <a:r>
              <a:rPr lang="zh-CN" altLang="en-US" sz="2400" dirty="0" smtClean="0"/>
              <a:t>：长度不限，但应是整数个字节</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a:t>
            </a:r>
          </a:p>
        </p:txBody>
      </p:sp>
      <p:sp>
        <p:nvSpPr>
          <p:cNvPr id="9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728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97285" name="Picture 6" descr="F5"/>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b="39371"/>
          <a:stretch>
            <a:fillRect/>
          </a:stretch>
        </p:blipFill>
        <p:spPr bwMode="auto">
          <a:xfrm>
            <a:off x="1547813" y="1412875"/>
            <a:ext cx="6408737"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共享式以太网存在问题</a:t>
            </a:r>
          </a:p>
        </p:txBody>
      </p:sp>
      <p:sp>
        <p:nvSpPr>
          <p:cNvPr id="9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830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986117" name="Rectangle 5"/>
          <p:cNvSpPr>
            <a:spLocks noGrp="1" noChangeArrowheads="1"/>
          </p:cNvSpPr>
          <p:nvPr>
            <p:ph type="body" idx="1"/>
          </p:nvPr>
        </p:nvSpPr>
        <p:spPr>
          <a:xfrm>
            <a:off x="809625" y="1773238"/>
            <a:ext cx="7958138" cy="4608512"/>
          </a:xfrm>
        </p:spPr>
        <p:txBody>
          <a:bodyPr/>
          <a:lstStyle/>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覆盖的地理范围有限</a:t>
            </a:r>
          </a:p>
          <a:p>
            <a:pPr lvl="1" eaLnBrk="1" hangingPunct="1">
              <a:lnSpc>
                <a:spcPct val="105000"/>
              </a:lnSpc>
              <a:defRPr/>
            </a:pPr>
            <a:r>
              <a:rPr lang="zh-CN" altLang="en-US" sz="2400" dirty="0" smtClean="0">
                <a:solidFill>
                  <a:srgbClr val="0000FF"/>
                </a:solidFill>
              </a:rPr>
              <a:t>以太网覆盖的地理范围随网络速率的增加而减少</a:t>
            </a:r>
            <a:r>
              <a:rPr lang="zh-CN" altLang="en-US" sz="2400" dirty="0" smtClean="0"/>
              <a:t>。一旦网络速率固定，网络的覆盖范围也就规定下来。</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网络总带宽容量固定</a:t>
            </a:r>
          </a:p>
          <a:p>
            <a:pPr lvl="1" eaLnBrk="1" hangingPunct="1">
              <a:lnSpc>
                <a:spcPct val="105000"/>
              </a:lnSpc>
              <a:defRPr/>
            </a:pPr>
            <a:r>
              <a:rPr lang="zh-CN" altLang="en-US" sz="2400" dirty="0" smtClean="0"/>
              <a:t>传统以太网是一个共享式局域网，网络上的所有节点都共享同一传输介质</a:t>
            </a:r>
            <a:r>
              <a:rPr lang="en-US" altLang="zh-CN" sz="2400" dirty="0" smtClean="0"/>
              <a:t>/</a:t>
            </a:r>
            <a:r>
              <a:rPr lang="zh-CN" altLang="en-US" sz="2400" dirty="0" smtClean="0"/>
              <a:t>集线器。</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不能支持多种速率</a:t>
            </a:r>
          </a:p>
          <a:p>
            <a:pPr lvl="1" eaLnBrk="1" hangingPunct="1">
              <a:lnSpc>
                <a:spcPct val="105000"/>
              </a:lnSpc>
              <a:defRPr/>
            </a:pPr>
            <a:r>
              <a:rPr lang="zh-CN" altLang="en-US" sz="2400" dirty="0" smtClean="0"/>
              <a:t>由于传统以太网共享传输介质，因此网络中的设备必须保持相同的传输速率，否则一个设备发送的信息，另一个设备不可能收到。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交换式以太网</a:t>
            </a:r>
          </a:p>
        </p:txBody>
      </p:sp>
      <p:sp>
        <p:nvSpPr>
          <p:cNvPr id="9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933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3</a:t>
            </a:r>
          </a:p>
        </p:txBody>
      </p:sp>
      <p:sp>
        <p:nvSpPr>
          <p:cNvPr id="935941" name="Rectangle 5"/>
          <p:cNvSpPr>
            <a:spLocks noGrp="1" noChangeArrowheads="1"/>
          </p:cNvSpPr>
          <p:nvPr>
            <p:ph type="body" idx="1"/>
          </p:nvPr>
        </p:nvSpPr>
        <p:spPr>
          <a:xfrm>
            <a:off x="809625" y="1773238"/>
            <a:ext cx="7958138" cy="4679950"/>
          </a:xfrm>
        </p:spPr>
        <p:txBody>
          <a:bodyPr/>
          <a:lstStyle/>
          <a:p>
            <a:pPr eaLnBrk="1" hangingPunct="1">
              <a:lnSpc>
                <a:spcPct val="140000"/>
              </a:lnSpc>
              <a:defRPr/>
            </a:pPr>
            <a:r>
              <a:rPr lang="zh-CN" altLang="en-US" dirty="0" smtClean="0">
                <a:latin typeface="华文新魏" pitchFamily="2" charset="-122"/>
              </a:rPr>
              <a:t>使用</a:t>
            </a:r>
            <a:r>
              <a:rPr lang="zh-CN" altLang="en-US" dirty="0" smtClean="0">
                <a:solidFill>
                  <a:srgbClr val="FF0000"/>
                </a:solidFill>
                <a:effectLst>
                  <a:outerShdw blurRad="38100" dist="38100" dir="2700000" algn="tl">
                    <a:srgbClr val="C0C0C0"/>
                  </a:outerShdw>
                </a:effectLst>
                <a:latin typeface="华文新魏" pitchFamily="2" charset="-122"/>
              </a:rPr>
              <a:t>交换设备</a:t>
            </a:r>
            <a:r>
              <a:rPr lang="zh-CN" altLang="en-US" dirty="0" smtClean="0">
                <a:latin typeface="华文新魏" pitchFamily="2" charset="-122"/>
              </a:rPr>
              <a:t>采用</a:t>
            </a:r>
            <a:r>
              <a:rPr lang="zh-CN" altLang="en-US" dirty="0" smtClean="0"/>
              <a:t>“</a:t>
            </a:r>
            <a:r>
              <a:rPr lang="zh-CN" altLang="en-US" dirty="0" smtClean="0">
                <a:solidFill>
                  <a:srgbClr val="FF0000"/>
                </a:solidFill>
                <a:effectLst>
                  <a:outerShdw blurRad="38100" dist="38100" dir="2700000" algn="tl">
                    <a:srgbClr val="C0C0C0"/>
                  </a:outerShdw>
                </a:effectLst>
                <a:latin typeface="华文新魏" pitchFamily="2" charset="-122"/>
              </a:rPr>
              <a:t>分段</a:t>
            </a:r>
            <a:r>
              <a:rPr lang="zh-CN" altLang="en-US" dirty="0" smtClean="0"/>
              <a:t>”</a:t>
            </a:r>
            <a:r>
              <a:rPr lang="zh-CN" altLang="en-US" dirty="0" smtClean="0">
                <a:latin typeface="华文新魏" pitchFamily="2" charset="-122"/>
              </a:rPr>
              <a:t>的方法来解决。</a:t>
            </a:r>
          </a:p>
          <a:p>
            <a:pPr lvl="1" eaLnBrk="1" hangingPunct="1">
              <a:lnSpc>
                <a:spcPct val="140000"/>
              </a:lnSpc>
              <a:defRPr/>
            </a:pPr>
            <a:r>
              <a:rPr lang="zh-CN" altLang="en-US" dirty="0" smtClean="0"/>
              <a:t>“</a:t>
            </a:r>
            <a:r>
              <a:rPr lang="zh-CN" altLang="en-US" dirty="0" smtClean="0">
                <a:solidFill>
                  <a:srgbClr val="FF0000"/>
                </a:solidFill>
                <a:effectLst>
                  <a:outerShdw blurRad="38100" dist="38100" dir="2700000" algn="tl">
                    <a:srgbClr val="C0C0C0"/>
                  </a:outerShdw>
                </a:effectLst>
                <a:latin typeface="华文新魏" pitchFamily="2" charset="-122"/>
              </a:rPr>
              <a:t>分段</a:t>
            </a:r>
            <a:r>
              <a:rPr lang="zh-CN" altLang="en-US" dirty="0" smtClean="0"/>
              <a:t>”</a:t>
            </a:r>
            <a:r>
              <a:rPr lang="zh-CN" altLang="en-US" dirty="0" smtClean="0">
                <a:latin typeface="华文新魏" pitchFamily="2" charset="-122"/>
              </a:rPr>
              <a:t>就是将一个大型的以太网分割成两个或多个小型的以太网，每个段（分割后的每个小以太网）使用</a:t>
            </a:r>
            <a:r>
              <a:rPr lang="en-US" altLang="zh-CN" dirty="0" smtClean="0">
                <a:latin typeface="华文新魏" pitchFamily="2" charset="-122"/>
              </a:rPr>
              <a:t>CSMA/CD</a:t>
            </a:r>
            <a:r>
              <a:rPr lang="zh-CN" altLang="en-US" dirty="0" smtClean="0">
                <a:latin typeface="华文新魏" pitchFamily="2" charset="-122"/>
              </a:rPr>
              <a:t>方法维持段内用户的通信。</a:t>
            </a:r>
          </a:p>
          <a:p>
            <a:pPr lvl="1" eaLnBrk="1" hangingPunct="1">
              <a:lnSpc>
                <a:spcPct val="140000"/>
              </a:lnSpc>
              <a:defRPr/>
            </a:pPr>
            <a:r>
              <a:rPr lang="zh-CN" altLang="en-US" dirty="0" smtClean="0">
                <a:solidFill>
                  <a:srgbClr val="FF0000"/>
                </a:solidFill>
                <a:effectLst>
                  <a:outerShdw blurRad="38100" dist="38100" dir="2700000" algn="tl">
                    <a:srgbClr val="C0C0C0"/>
                  </a:outerShdw>
                </a:effectLst>
                <a:latin typeface="华文新魏" pitchFamily="2" charset="-122"/>
              </a:rPr>
              <a:t>交换设备</a:t>
            </a:r>
            <a:r>
              <a:rPr lang="zh-CN" altLang="en-US" dirty="0" smtClean="0">
                <a:latin typeface="华文新魏" pitchFamily="2" charset="-122"/>
              </a:rPr>
              <a:t>有多种类型，例如：</a:t>
            </a:r>
            <a:r>
              <a:rPr lang="en-US" altLang="zh-CN" dirty="0" smtClean="0">
                <a:solidFill>
                  <a:srgbClr val="0000FF"/>
                </a:solidFill>
                <a:effectLst>
                  <a:outerShdw blurRad="38100" dist="38100" dir="2700000" algn="tl">
                    <a:srgbClr val="C0C0C0"/>
                  </a:outerShdw>
                </a:effectLst>
                <a:latin typeface="华文新魏" pitchFamily="2" charset="-122"/>
              </a:rPr>
              <a:t>L2</a:t>
            </a:r>
            <a:r>
              <a:rPr lang="zh-CN" altLang="en-US" dirty="0" smtClean="0">
                <a:solidFill>
                  <a:srgbClr val="0000FF"/>
                </a:solidFill>
                <a:effectLst>
                  <a:outerShdw blurRad="38100" dist="38100" dir="2700000" algn="tl">
                    <a:srgbClr val="C0C0C0"/>
                  </a:outerShdw>
                </a:effectLst>
                <a:latin typeface="华文新魏" pitchFamily="2" charset="-122"/>
              </a:rPr>
              <a:t>交换机</a:t>
            </a:r>
            <a:r>
              <a:rPr lang="zh-CN" altLang="en-US" dirty="0" smtClean="0">
                <a:latin typeface="华文新魏" pitchFamily="2" charset="-122"/>
              </a:rPr>
              <a:t>、</a:t>
            </a:r>
            <a:r>
              <a:rPr lang="en-US" altLang="zh-CN" dirty="0" smtClean="0">
                <a:solidFill>
                  <a:srgbClr val="0000FF"/>
                </a:solidFill>
                <a:effectLst>
                  <a:outerShdw blurRad="38100" dist="38100" dir="2700000" algn="tl">
                    <a:srgbClr val="C0C0C0"/>
                  </a:outerShdw>
                </a:effectLst>
                <a:latin typeface="华文新魏" pitchFamily="2" charset="-122"/>
              </a:rPr>
              <a:t>L3</a:t>
            </a:r>
            <a:r>
              <a:rPr lang="zh-CN" altLang="en-US" dirty="0" smtClean="0">
                <a:solidFill>
                  <a:srgbClr val="0000FF"/>
                </a:solidFill>
                <a:effectLst>
                  <a:outerShdw blurRad="38100" dist="38100" dir="2700000" algn="tl">
                    <a:srgbClr val="C0C0C0"/>
                  </a:outerShdw>
                </a:effectLst>
                <a:latin typeface="华文新魏" pitchFamily="2" charset="-122"/>
              </a:rPr>
              <a:t>交换机</a:t>
            </a:r>
            <a:r>
              <a:rPr lang="zh-CN" altLang="en-US" dirty="0" smtClean="0">
                <a:latin typeface="华文新魏" pitchFamily="2" charset="-122"/>
              </a:rPr>
              <a:t>等。</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pPr eaLnBrk="1" hangingPunct="1">
              <a:defRPr/>
            </a:pPr>
            <a:r>
              <a:rPr lang="zh-CN" altLang="en-US" smtClean="0"/>
              <a:t>图示分段</a:t>
            </a:r>
            <a:endParaRPr lang="zh-CN" altLang="en-US" sz="2800" smtClean="0"/>
          </a:p>
        </p:txBody>
      </p:sp>
      <p:sp>
        <p:nvSpPr>
          <p:cNvPr id="10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035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13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4</a:t>
            </a:r>
          </a:p>
        </p:txBody>
      </p:sp>
      <p:pic>
        <p:nvPicPr>
          <p:cNvPr id="100357" name="Picture 6"/>
          <p:cNvPicPr>
            <a:picLocks noGrp="1" noChangeAspect="1" noChangeArrowheads="1"/>
          </p:cNvPicPr>
          <p:nvPr>
            <p:ph type="body" idx="1"/>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a:xfrm>
            <a:off x="755650" y="1844675"/>
            <a:ext cx="7958138" cy="3652838"/>
          </a:xfrm>
          <a:noFill/>
        </p:spPr>
      </p:pic>
      <p:sp>
        <p:nvSpPr>
          <p:cNvPr id="100358" name="Text Box 7"/>
          <p:cNvSpPr txBox="1">
            <a:spLocks noChangeArrowheads="1"/>
          </p:cNvSpPr>
          <p:nvPr/>
        </p:nvSpPr>
        <p:spPr bwMode="auto">
          <a:xfrm>
            <a:off x="2195513" y="5734050"/>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Times New Roman" pitchFamily="18" charset="0"/>
              </a:rPr>
              <a:t>冲突域内共享，冲突域间交换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15135</TotalTime>
  <Words>16629</Words>
  <Application>Microsoft Office PowerPoint</Application>
  <PresentationFormat>全屏显示(4:3)</PresentationFormat>
  <Paragraphs>2521</Paragraphs>
  <Slides>247</Slides>
  <Notes>3</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247</vt:i4>
      </vt:variant>
    </vt:vector>
  </HeadingPairs>
  <TitlesOfParts>
    <vt:vector size="251" baseType="lpstr">
      <vt:lpstr>Straight Edge</vt:lpstr>
      <vt:lpstr>Visio</vt:lpstr>
      <vt:lpstr>公式</vt:lpstr>
      <vt:lpstr>VISIO</vt:lpstr>
      <vt:lpstr>第四章   介质访问控制子层</vt:lpstr>
      <vt:lpstr>介质访问子层</vt:lpstr>
      <vt:lpstr>引  入</vt:lpstr>
      <vt:lpstr>信道冲突问题</vt:lpstr>
      <vt:lpstr>信道分配技术</vt:lpstr>
      <vt:lpstr>信道的静态分配</vt:lpstr>
      <vt:lpstr>性能的定量分析</vt:lpstr>
      <vt:lpstr>信道的动态分配</vt:lpstr>
      <vt:lpstr>多点访问协议</vt:lpstr>
      <vt:lpstr>假  设</vt:lpstr>
      <vt:lpstr>随机接入协议</vt:lpstr>
      <vt:lpstr>ALOHA网络</vt:lpstr>
      <vt:lpstr>纯ALOHA</vt:lpstr>
      <vt:lpstr>图示原理</vt:lpstr>
      <vt:lpstr>性能分析</vt:lpstr>
      <vt:lpstr>性能分析</vt:lpstr>
      <vt:lpstr>吞吐量与网络负载 </vt:lpstr>
      <vt:lpstr>时隙ALOHA</vt:lpstr>
      <vt:lpstr>性能分析</vt:lpstr>
      <vt:lpstr>吞吐量与网络负载 </vt:lpstr>
      <vt:lpstr>CSMA （Carrier Sense Multiple Access）</vt:lpstr>
      <vt:lpstr>1-坚持CSMA</vt:lpstr>
      <vt:lpstr>非坚持CSMA</vt:lpstr>
      <vt:lpstr>p-坚持CSMA</vt:lpstr>
      <vt:lpstr>各种协议的比较</vt:lpstr>
      <vt:lpstr>总  结</vt:lpstr>
      <vt:lpstr>CSMA/CD （Carrier Sense Multiple Access/Collision Detection）</vt:lpstr>
      <vt:lpstr>解  释</vt:lpstr>
      <vt:lpstr>CSMA/CD模型</vt:lpstr>
      <vt:lpstr>竞争时隙</vt:lpstr>
      <vt:lpstr>性能分析</vt:lpstr>
      <vt:lpstr>性能分析</vt:lpstr>
      <vt:lpstr>无线局域网</vt:lpstr>
      <vt:lpstr>CSMA不适合WLAN！</vt:lpstr>
      <vt:lpstr>MACA （Multiple Access with Collision Avoidance）</vt:lpstr>
      <vt:lpstr>MACA （Multiple Access with Collision Detection）</vt:lpstr>
      <vt:lpstr>无冲突协议</vt:lpstr>
      <vt:lpstr>位图协议</vt:lpstr>
      <vt:lpstr>位图协议的效率分析</vt:lpstr>
      <vt:lpstr>令牌传递</vt:lpstr>
      <vt:lpstr>例1:令牌环 （IEEE 802.5）</vt:lpstr>
      <vt:lpstr>例2:令牌总线 （IEEE 802.4）</vt:lpstr>
      <vt:lpstr>例2:令牌总线 （IEEE 802.4）</vt:lpstr>
      <vt:lpstr>二进制倒计数协议</vt:lpstr>
      <vt:lpstr>算法举例</vt:lpstr>
      <vt:lpstr>性能分析及改进</vt:lpstr>
      <vt:lpstr>引  入</vt:lpstr>
      <vt:lpstr>启发:二战时美军士兵的病毒检测</vt:lpstr>
      <vt:lpstr>有限竞争协议</vt:lpstr>
      <vt:lpstr>例:自适应树遍历协议</vt:lpstr>
      <vt:lpstr>例:自适应树遍历协议</vt:lpstr>
      <vt:lpstr>例:自适应树遍历协议</vt:lpstr>
      <vt:lpstr>以太网 （Ethernet）</vt:lpstr>
      <vt:lpstr>概  述</vt:lpstr>
      <vt:lpstr>以太网的前世今生</vt:lpstr>
      <vt:lpstr>传统以太网</vt:lpstr>
      <vt:lpstr>10BASE-5 （802.3）</vt:lpstr>
      <vt:lpstr>网络结构</vt:lpstr>
      <vt:lpstr>组网部件</vt:lpstr>
      <vt:lpstr>组网部件</vt:lpstr>
      <vt:lpstr>组网规则</vt:lpstr>
      <vt:lpstr>图示5-4-3规则</vt:lpstr>
      <vt:lpstr>10BASE-2 （802.3a）</vt:lpstr>
      <vt:lpstr>网络结构</vt:lpstr>
      <vt:lpstr>组网部件</vt:lpstr>
      <vt:lpstr>组网规则</vt:lpstr>
      <vt:lpstr>10BASE-T （802.3i）</vt:lpstr>
      <vt:lpstr>网络结构</vt:lpstr>
      <vt:lpstr>组网部件</vt:lpstr>
      <vt:lpstr>集线器 （Hub）</vt:lpstr>
      <vt:lpstr>组网规则</vt:lpstr>
      <vt:lpstr>图示5-4-3规则</vt:lpstr>
      <vt:lpstr>其  它</vt:lpstr>
      <vt:lpstr>以太网中的共享媒体</vt:lpstr>
      <vt:lpstr>PowerPoint 演示文稿</vt:lpstr>
      <vt:lpstr>帧间最小间隔 （IFG）</vt:lpstr>
      <vt:lpstr>人为干扰信号 ( jam signal )</vt:lpstr>
      <vt:lpstr>二进制指数退避算法</vt:lpstr>
      <vt:lpstr>争用期</vt:lpstr>
      <vt:lpstr>例:最短帧长</vt:lpstr>
      <vt:lpstr>MAC地址</vt:lpstr>
      <vt:lpstr>MAC地址构成</vt:lpstr>
      <vt:lpstr>G/L bit</vt:lpstr>
      <vt:lpstr>I/G bit</vt:lpstr>
      <vt:lpstr>网卡检查 MAC 地址 </vt:lpstr>
      <vt:lpstr>MAC地址应用举例</vt:lpstr>
      <vt:lpstr>MAC地址和OUI查询</vt:lpstr>
      <vt:lpstr>PowerPoint 演示文稿</vt:lpstr>
      <vt:lpstr>DIX V2帧格式</vt:lpstr>
      <vt:lpstr>IEEE802.3帧格式</vt:lpstr>
      <vt:lpstr>无效的MAC帧</vt:lpstr>
      <vt:lpstr>LLC子层  （802.2）</vt:lpstr>
      <vt:lpstr>LLC子层所提供的服务</vt:lpstr>
      <vt:lpstr>LLC PDU </vt:lpstr>
      <vt:lpstr>解  释</vt:lpstr>
      <vt:lpstr>共享式以太网</vt:lpstr>
      <vt:lpstr>共享式以太网存在问题</vt:lpstr>
      <vt:lpstr>交换式以太网</vt:lpstr>
      <vt:lpstr>图示分段</vt:lpstr>
      <vt:lpstr>交换机工作原理</vt:lpstr>
      <vt:lpstr>交换方式</vt:lpstr>
      <vt:lpstr>站表结构</vt:lpstr>
      <vt:lpstr>工作过程</vt:lpstr>
      <vt:lpstr>站表的建立过程举例</vt:lpstr>
      <vt:lpstr>问  题 </vt:lpstr>
      <vt:lpstr>交换机的分类</vt:lpstr>
      <vt:lpstr>交换机和集线器</vt:lpstr>
      <vt:lpstr>例  子</vt:lpstr>
      <vt:lpstr>引  入</vt:lpstr>
      <vt:lpstr>快速以太网 （802.3u）</vt:lpstr>
      <vt:lpstr>MAC子层</vt:lpstr>
      <vt:lpstr>MAC参数</vt:lpstr>
      <vt:lpstr>物理层</vt:lpstr>
      <vt:lpstr>例  子</vt:lpstr>
      <vt:lpstr>千兆以太网 （802.3z）</vt:lpstr>
      <vt:lpstr>MAC子层</vt:lpstr>
      <vt:lpstr>载波扩展  （Carrier extension）</vt:lpstr>
      <vt:lpstr>帧突发  （Frame bursting）</vt:lpstr>
      <vt:lpstr>物理层</vt:lpstr>
      <vt:lpstr>例  子</vt:lpstr>
      <vt:lpstr>例: 千兆交换机</vt:lpstr>
      <vt:lpstr>10G以太网 （802.3ae）</vt:lpstr>
      <vt:lpstr>物理层</vt:lpstr>
      <vt:lpstr>40GB/100GB 以太网</vt:lpstr>
      <vt:lpstr>以太网的回顾 </vt:lpstr>
      <vt:lpstr>无线LAN （802.11）</vt:lpstr>
      <vt:lpstr>802.11协议栈</vt:lpstr>
      <vt:lpstr>802.11物理层</vt:lpstr>
      <vt:lpstr>802.11b （HR-DSSS）</vt:lpstr>
      <vt:lpstr>802.11a （OFDM）</vt:lpstr>
      <vt:lpstr>802.11g （OFDM）</vt:lpstr>
      <vt:lpstr>802.11n （MIMO-OFDM）</vt:lpstr>
      <vt:lpstr>新标准</vt:lpstr>
      <vt:lpstr>802.11 MAC层</vt:lpstr>
      <vt:lpstr>802.11 MAC层</vt:lpstr>
      <vt:lpstr>无线LAN和以太网</vt:lpstr>
      <vt:lpstr>隐蔽站问题</vt:lpstr>
      <vt:lpstr>暴露站问题</vt:lpstr>
      <vt:lpstr>DCF  (Distributed Coordination Function)</vt:lpstr>
      <vt:lpstr>CSMA/CA (CSMA with Collision Avoidance)</vt:lpstr>
      <vt:lpstr>物理载波监听</vt:lpstr>
      <vt:lpstr>虚拟载波监听 </vt:lpstr>
      <vt:lpstr>NAV  (Network Allocation Vector)</vt:lpstr>
      <vt:lpstr>CSMA图示</vt:lpstr>
      <vt:lpstr>冲突避免</vt:lpstr>
      <vt:lpstr>CSMA/CA图  示</vt:lpstr>
      <vt:lpstr>争用窗口</vt:lpstr>
      <vt:lpstr>二进制指数退避算法 </vt:lpstr>
      <vt:lpstr>退避计时器 (backoff timer)</vt:lpstr>
      <vt:lpstr>RTS  (Request To Send)</vt:lpstr>
      <vt:lpstr>CTS  (Clear To Send)</vt:lpstr>
      <vt:lpstr>图  示</vt:lpstr>
      <vt:lpstr>RTS/CTS的选择</vt:lpstr>
      <vt:lpstr>可靠性</vt:lpstr>
      <vt:lpstr>节省电源</vt:lpstr>
      <vt:lpstr>省电模式</vt:lpstr>
      <vt:lpstr>自动省电交付</vt:lpstr>
      <vt:lpstr>IFS  (InterFrame Space)</vt:lpstr>
      <vt:lpstr>IFS类型</vt:lpstr>
      <vt:lpstr>PowerPoint 演示文稿</vt:lpstr>
      <vt:lpstr>PCF (Point Coordination Function)</vt:lpstr>
      <vt:lpstr>数据帧</vt:lpstr>
      <vt:lpstr>FC字段 （Frame Control）</vt:lpstr>
      <vt:lpstr>Subtype字段</vt:lpstr>
      <vt:lpstr>地址字段</vt:lpstr>
      <vt:lpstr>SSID和BSSID</vt:lpstr>
      <vt:lpstr>地址案例1</vt:lpstr>
      <vt:lpstr>地址案例2</vt:lpstr>
      <vt:lpstr>管理帧和控制帧</vt:lpstr>
      <vt:lpstr>基本服务集 （BSS）</vt:lpstr>
      <vt:lpstr>例:无线路由器连接模式</vt:lpstr>
      <vt:lpstr>服  务</vt:lpstr>
      <vt:lpstr>扩展服务集 （ESS）</vt:lpstr>
      <vt:lpstr>例:无线AP连接模式</vt:lpstr>
      <vt:lpstr>服  务</vt:lpstr>
      <vt:lpstr>服  务</vt:lpstr>
      <vt:lpstr>宽带无线 （802.16）</vt:lpstr>
      <vt:lpstr>802.16的体系结构</vt:lpstr>
      <vt:lpstr>IEEE 802.16</vt:lpstr>
      <vt:lpstr>802.16协议栈</vt:lpstr>
      <vt:lpstr>802.16协议栈</vt:lpstr>
      <vt:lpstr>802.16物理层</vt:lpstr>
      <vt:lpstr>802.16物理层</vt:lpstr>
      <vt:lpstr>802.16MAC子层</vt:lpstr>
      <vt:lpstr>802.16帧结构</vt:lpstr>
      <vt:lpstr>蓝牙</vt:lpstr>
      <vt:lpstr>蓝牙</vt:lpstr>
      <vt:lpstr>蓝牙体系结构</vt:lpstr>
      <vt:lpstr>解  释</vt:lpstr>
      <vt:lpstr>蓝牙应用</vt:lpstr>
      <vt:lpstr>蓝牙应用</vt:lpstr>
      <vt:lpstr>蓝牙协议栈</vt:lpstr>
      <vt:lpstr>解  释</vt:lpstr>
      <vt:lpstr>蓝牙无线电层</vt:lpstr>
      <vt:lpstr>链路控制(基带)协议</vt:lpstr>
      <vt:lpstr>链路控制(基带)协议</vt:lpstr>
      <vt:lpstr>链路管理协议</vt:lpstr>
      <vt:lpstr>SCO链路</vt:lpstr>
      <vt:lpstr>ACL链路</vt:lpstr>
      <vt:lpstr>L2CAP</vt:lpstr>
      <vt:lpstr>蓝牙帧结构</vt:lpstr>
      <vt:lpstr>开  销 （126bit）</vt:lpstr>
      <vt:lpstr>数  据</vt:lpstr>
      <vt:lpstr>SCO帧</vt:lpstr>
      <vt:lpstr>数据链路层交换</vt:lpstr>
      <vt:lpstr>网桥 （bridge）</vt:lpstr>
      <vt:lpstr>什么是网桥？</vt:lpstr>
      <vt:lpstr>网桥的工作原理</vt:lpstr>
      <vt:lpstr>互连需要解决的问题 </vt:lpstr>
      <vt:lpstr>网桥标准</vt:lpstr>
      <vt:lpstr>透明网桥 (transparent bridge)</vt:lpstr>
      <vt:lpstr>内部结构</vt:lpstr>
      <vt:lpstr>站表结构</vt:lpstr>
      <vt:lpstr>工作过程</vt:lpstr>
      <vt:lpstr>站表的建立过程举例</vt:lpstr>
      <vt:lpstr>问  题 </vt:lpstr>
      <vt:lpstr>生成树算法</vt:lpstr>
      <vt:lpstr>源选路网桥 (source route)</vt:lpstr>
      <vt:lpstr>远程网桥</vt:lpstr>
      <vt:lpstr>网桥的优点</vt:lpstr>
      <vt:lpstr>网桥的优点</vt:lpstr>
      <vt:lpstr>网桥的缺点</vt:lpstr>
      <vt:lpstr>网络互连设备</vt:lpstr>
      <vt:lpstr>中继器 （Repeater）</vt:lpstr>
      <vt:lpstr>集线器 （Hub）</vt:lpstr>
      <vt:lpstr>网桥 （Bridge）</vt:lpstr>
      <vt:lpstr>交换机 （Switch） </vt:lpstr>
      <vt:lpstr>路由器 （Router） </vt:lpstr>
      <vt:lpstr>网关 （Gateway） </vt:lpstr>
      <vt:lpstr>虚拟局域网 ( VLAN )</vt:lpstr>
      <vt:lpstr>什么是VLAN？</vt:lpstr>
      <vt:lpstr>图示VLAN</vt:lpstr>
      <vt:lpstr>组网依据和重要特征</vt:lpstr>
      <vt:lpstr>VLAN的划分</vt:lpstr>
      <vt:lpstr>按交换机端口划分VLAN</vt:lpstr>
      <vt:lpstr>特  点</vt:lpstr>
      <vt:lpstr>按MAC地址划分VLAN</vt:lpstr>
      <vt:lpstr>特  点</vt:lpstr>
      <vt:lpstr>按IP地址划分VLAN</vt:lpstr>
      <vt:lpstr>特  点</vt:lpstr>
      <vt:lpstr>VLAN的技术特点</vt:lpstr>
      <vt:lpstr>IEEE 802.1Q标准</vt:lpstr>
      <vt:lpstr>以太帧中的VLAN标志</vt:lpstr>
      <vt:lpstr>解  释</vt:lpstr>
      <vt:lpstr>兼  容</vt:lpstr>
      <vt:lpstr>第四次报告</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lyj</cp:lastModifiedBy>
  <cp:revision>684</cp:revision>
  <dcterms:created xsi:type="dcterms:W3CDTF">1601-01-01T00:00:00Z</dcterms:created>
  <dcterms:modified xsi:type="dcterms:W3CDTF">2024-04-15T02:58:23Z</dcterms:modified>
</cp:coreProperties>
</file>